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445" r:id="rId2"/>
    <p:sldId id="466" r:id="rId3"/>
    <p:sldId id="385" r:id="rId4"/>
    <p:sldId id="450" r:id="rId5"/>
    <p:sldId id="386" r:id="rId6"/>
    <p:sldId id="388" r:id="rId7"/>
    <p:sldId id="452" r:id="rId8"/>
    <p:sldId id="453" r:id="rId9"/>
    <p:sldId id="389" r:id="rId10"/>
    <p:sldId id="390" r:id="rId11"/>
    <p:sldId id="391" r:id="rId12"/>
    <p:sldId id="454" r:id="rId13"/>
    <p:sldId id="455" r:id="rId14"/>
    <p:sldId id="456" r:id="rId15"/>
    <p:sldId id="457" r:id="rId16"/>
    <p:sldId id="393" r:id="rId17"/>
    <p:sldId id="459" r:id="rId18"/>
    <p:sldId id="460" r:id="rId19"/>
    <p:sldId id="458" r:id="rId20"/>
    <p:sldId id="461" r:id="rId21"/>
    <p:sldId id="413" r:id="rId22"/>
    <p:sldId id="414" r:id="rId23"/>
    <p:sldId id="415" r:id="rId24"/>
    <p:sldId id="417" r:id="rId25"/>
    <p:sldId id="464" r:id="rId26"/>
    <p:sldId id="418" r:id="rId27"/>
    <p:sldId id="416" r:id="rId28"/>
    <p:sldId id="419" r:id="rId29"/>
    <p:sldId id="463" r:id="rId30"/>
    <p:sldId id="462" r:id="rId31"/>
    <p:sldId id="398" r:id="rId32"/>
    <p:sldId id="399" r:id="rId33"/>
    <p:sldId id="400" r:id="rId34"/>
    <p:sldId id="401" r:id="rId35"/>
    <p:sldId id="402" r:id="rId36"/>
    <p:sldId id="465" r:id="rId3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66CCFF"/>
    <a:srgbClr val="18F48B"/>
    <a:srgbClr val="FF00FF"/>
    <a:srgbClr val="FFFF00"/>
    <a:srgbClr val="5368E0"/>
    <a:srgbClr val="FF0000"/>
    <a:srgbClr val="109EFF"/>
    <a:srgbClr val="008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87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FFF1CDF-F819-C34F-AD8C-DA7BC081D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7203160-40C8-F041-9D96-852240D8E2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959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C2E19-887F-7A40-9D31-F8FC2DA4B47D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398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BE7F0-77B5-3E4B-AE84-FA6B8BB01182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BB3B1-0542-F84E-AC7A-2FE3DE07A9D0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B4FBB-8A8E-BE47-B7E8-E85C73E28C6E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7C39A3-8A4D-E94B-9A8C-2043590296FA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12173-418B-4042-9E64-66DE57B56E67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1C298-3F82-424B-9F47-E28B709A2F18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CB89D-EB83-E240-BE7E-E2F8CFED8940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8EBBE-FBB5-024A-ABEB-095E6F118B0E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412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2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0E4E8-905F-8445-9FFF-F983AC2F7E68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5912D-6442-E14C-92AD-4BE44272A08B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414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4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C2E19-887F-7A40-9D31-F8FC2DA4B47D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398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5D67F-8B76-1D47-9860-DBD1A5E5C65F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DCC52-2DE6-8740-A896-9C9FD91DE13A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625FE-0225-7948-8862-3FCD019956C5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2DDCF5-B6F5-F34F-BCAF-AE02BF241192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402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43E878-D63B-C748-A29B-AFE26DF622F5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B41480-C46E-E148-88D6-C4CA4130A139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404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4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2552C-375F-4D45-B419-BC439ED960D7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406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6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47E03-49C1-E94D-B081-75CF790642DE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5943600"/>
            <a:ext cx="2133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5943600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2721EE-D9DF-724A-BEA4-0E67C80BFBAA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CC37-AD2D-C146-87BA-F33D3CCB2748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E8AE-9F10-834B-819D-D39B0B27AF00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3525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049F-28A7-324C-A146-4C3D1B378F17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8313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F470FC50-DA3D-9C4D-9A69-E12F5CF1901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9863"/>
            <a:ext cx="291623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19863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1FA8F0-FD45-3F4A-AAB7-6B993A961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1806-C600-D248-8DB9-B51B6E8AD012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8313" y="1052736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1" y="6592267"/>
            <a:ext cx="2684165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2684166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D266-3A3D-904E-BA80-0C73EA0BE75B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6C88-6599-A941-9C8E-C53908D1AFEB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87E4C32-B052-0448-B6BB-65862441B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6" r:id="rId12"/>
  </p:sldLayoutIdLs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678907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Organization of the electricity supply industry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98767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9863"/>
            <a:ext cx="2133600" cy="365125"/>
          </a:xfrm>
        </p:spPr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4"/>
    </mc:Choice>
    <mc:Fallback xmlns="">
      <p:transition xmlns:p14="http://schemas.microsoft.com/office/powerpoint/2010/main" spd="slow" advTm="65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Could the regulators do better?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Regulation is difficult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Little basis for comparison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Each regulator oversees a small number of utilities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Each utility has a territory with different characteristics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Difficult to evaluate the utilities</a:t>
            </a:r>
            <a:r>
              <a:rPr lang="ja-JP" altLang="en-GB" dirty="0">
                <a:latin typeface="Arial" charset="0"/>
                <a:ea typeface="ＭＳ Ｐゴシック" charset="0"/>
              </a:rPr>
              <a:t>’</a:t>
            </a:r>
            <a:r>
              <a:rPr lang="en-GB" altLang="ja-JP" dirty="0">
                <a:latin typeface="Calibri" charset="0"/>
                <a:ea typeface="ＭＳ Ｐゴシック" charset="0"/>
              </a:rPr>
              <a:t> decisions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Regulator does not have as much staff as the utility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Information imbalance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89"/>
    </mc:Choice>
    <mc:Fallback xmlns="">
      <p:transition xmlns:p14="http://schemas.microsoft.com/office/powerpoint/2010/main" spd="slow" advTm="690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Problems with Public Monopolies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A good government will run its utilities in an efficient and far-sighted manner</a:t>
            </a:r>
          </a:p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This is not always the case</a:t>
            </a:r>
          </a:p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Government bodies are not always efficient either</a:t>
            </a:r>
          </a:p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Conflicts can arise between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the objectives of the government and the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objectives of the utility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34"/>
    </mc:Choice>
    <mc:Fallback xmlns="">
      <p:transition xmlns:p14="http://schemas.microsoft.com/office/powerpoint/2010/main" spd="slow" advTm="279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bad governments do…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rates low to please the voters</a:t>
            </a:r>
          </a:p>
          <a:p>
            <a:pPr lvl="1"/>
            <a:r>
              <a:rPr lang="en-US" dirty="0" smtClean="0"/>
              <a:t>Utility does not have enough money for investments</a:t>
            </a:r>
          </a:p>
          <a:p>
            <a:r>
              <a:rPr lang="en-US" dirty="0" smtClean="0"/>
              <a:t>Keep rates high and use the surplus money for other programs</a:t>
            </a:r>
          </a:p>
          <a:p>
            <a:pPr lvl="1"/>
            <a:r>
              <a:rPr lang="en-US" dirty="0" smtClean="0"/>
              <a:t>Inefficient taxation</a:t>
            </a:r>
          </a:p>
          <a:p>
            <a:pPr lvl="1"/>
            <a:r>
              <a:rPr lang="en-US" dirty="0" smtClean="0"/>
              <a:t>Discourage consumption of electricity</a:t>
            </a:r>
          </a:p>
          <a:p>
            <a:r>
              <a:rPr lang="en-US" dirty="0" smtClean="0"/>
              <a:t>Force the utility to make unnecessary investments to create jobs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4"/>
    </mc:Choice>
    <mc:Fallback xmlns="">
      <p:transition xmlns:p14="http://schemas.microsoft.com/office/powerpoint/2010/main" spd="slow" advTm="653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“new” electricity supply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Privatization of public utilities</a:t>
            </a:r>
          </a:p>
          <a:p>
            <a:pPr lvl="1"/>
            <a:r>
              <a:rPr lang="en-US" dirty="0" smtClean="0"/>
              <a:t>Not in the US</a:t>
            </a:r>
          </a:p>
          <a:p>
            <a:pPr lvl="1"/>
            <a:r>
              <a:rPr lang="en-US" dirty="0" smtClean="0"/>
              <a:t>Primarily in Europe and South America</a:t>
            </a:r>
          </a:p>
          <a:p>
            <a:r>
              <a:rPr lang="en-US" dirty="0" smtClean="0"/>
              <a:t>“Unbundling”</a:t>
            </a:r>
          </a:p>
          <a:p>
            <a:pPr lvl="1"/>
            <a:r>
              <a:rPr lang="en-US" dirty="0" smtClean="0"/>
              <a:t>Separate the different functions of the utility</a:t>
            </a:r>
          </a:p>
          <a:p>
            <a:r>
              <a:rPr lang="en-US" dirty="0" smtClean="0"/>
              <a:t>Introduce competition</a:t>
            </a:r>
          </a:p>
          <a:p>
            <a:pPr lvl="1"/>
            <a:r>
              <a:rPr lang="en-US" dirty="0" smtClean="0"/>
              <a:t>Treat electrical energy (MWh) as a commodity</a:t>
            </a:r>
          </a:p>
          <a:p>
            <a:pPr lvl="1"/>
            <a:r>
              <a:rPr lang="en-US" dirty="0" smtClean="0"/>
              <a:t>Create markets for trading this commodity</a:t>
            </a:r>
          </a:p>
          <a:p>
            <a:pPr lvl="1"/>
            <a:r>
              <a:rPr lang="en-US" dirty="0" smtClean="0"/>
              <a:t>Energy transmission and distribution remain services provided by monopoly companies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32"/>
    </mc:Choice>
    <mc:Fallback xmlns="">
      <p:transition xmlns:p14="http://schemas.microsoft.com/office/powerpoint/2010/main" spd="slow" advTm="990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benefits of privatization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can focus on its mission</a:t>
            </a:r>
          </a:p>
          <a:p>
            <a:r>
              <a:rPr lang="en-US" dirty="0" smtClean="0"/>
              <a:t>If properly regulated:</a:t>
            </a:r>
          </a:p>
          <a:p>
            <a:pPr lvl="1"/>
            <a:r>
              <a:rPr lang="en-US" dirty="0" smtClean="0"/>
              <a:t>Utility gets the revenues it needs</a:t>
            </a:r>
          </a:p>
          <a:p>
            <a:pPr lvl="1"/>
            <a:r>
              <a:rPr lang="en-US" dirty="0" smtClean="0"/>
              <a:t>Price of electricity reflects its true cost</a:t>
            </a:r>
          </a:p>
          <a:p>
            <a:pPr lvl="1"/>
            <a:r>
              <a:rPr lang="en-US" dirty="0" smtClean="0"/>
              <a:t>Optimal allocation of economic resources</a:t>
            </a:r>
          </a:p>
          <a:p>
            <a:r>
              <a:rPr lang="en-US" dirty="0" smtClean="0"/>
              <a:t>Access to private sector capital</a:t>
            </a:r>
          </a:p>
          <a:p>
            <a:pPr lvl="1"/>
            <a:r>
              <a:rPr lang="en-US" dirty="0" smtClean="0"/>
              <a:t>Important in developing countries when government is short of money for investments</a:t>
            </a:r>
          </a:p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Revenue from the sale of privatized assets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56"/>
    </mc:Choice>
    <mc:Fallback xmlns="">
      <p:transition xmlns:p14="http://schemas.microsoft.com/office/powerpoint/2010/main" spd="slow" advTm="857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benefits of unbundling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 between the parts where competition is possible and those where a monopoly is needed:</a:t>
            </a:r>
          </a:p>
          <a:p>
            <a:pPr lvl="1"/>
            <a:r>
              <a:rPr lang="en-US" dirty="0" smtClean="0"/>
              <a:t>Competition between generators</a:t>
            </a:r>
          </a:p>
          <a:p>
            <a:pPr lvl="1"/>
            <a:r>
              <a:rPr lang="en-US" dirty="0" smtClean="0"/>
              <a:t>Monopoly for transmission and distribution</a:t>
            </a:r>
          </a:p>
          <a:p>
            <a:r>
              <a:rPr lang="en-US" dirty="0" smtClean="0"/>
              <a:t>More transparency in the the system</a:t>
            </a:r>
          </a:p>
          <a:p>
            <a:r>
              <a:rPr lang="en-US" dirty="0" smtClean="0"/>
              <a:t>Essential to create a fair market</a:t>
            </a:r>
          </a:p>
          <a:p>
            <a:pPr lvl="1"/>
            <a:r>
              <a:rPr lang="en-US" dirty="0" smtClean="0"/>
              <a:t>An independent system operator will not favor one generator over another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87"/>
    </mc:Choice>
    <mc:Fallback xmlns="">
      <p:transition xmlns:p14="http://schemas.microsoft.com/office/powerpoint/2010/main" spd="slow" advTm="731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Expected benefits of competition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7584" y="1484784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Introduce competition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203848" y="1484784"/>
            <a:ext cx="4320480" cy="1080120"/>
            <a:chOff x="3203848" y="1484784"/>
            <a:chExt cx="4320480" cy="1080120"/>
          </a:xfrm>
        </p:grpSpPr>
        <p:sp>
          <p:nvSpPr>
            <p:cNvPr id="11" name="Rounded Rectangle 10"/>
            <p:cNvSpPr/>
            <p:nvPr/>
          </p:nvSpPr>
          <p:spPr>
            <a:xfrm>
              <a:off x="5292080" y="1484784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Generators become more efficient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203848" y="1844824"/>
              <a:ext cx="1944216" cy="36004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92080" y="2636912"/>
            <a:ext cx="2232248" cy="1764196"/>
            <a:chOff x="5292080" y="2636912"/>
            <a:chExt cx="2232248" cy="1764196"/>
          </a:xfrm>
        </p:grpSpPr>
        <p:sp>
          <p:nvSpPr>
            <p:cNvPr id="12" name="Rounded Rectangle 11"/>
            <p:cNvSpPr/>
            <p:nvPr/>
          </p:nvSpPr>
          <p:spPr>
            <a:xfrm>
              <a:off x="5292080" y="3320988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Production cost decreases</a:t>
              </a:r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6300192" y="2636912"/>
              <a:ext cx="360040" cy="648072"/>
            </a:xfrm>
            <a:prstGeom prst="down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92080" y="4509120"/>
            <a:ext cx="2232248" cy="1728192"/>
            <a:chOff x="5292080" y="4509120"/>
            <a:chExt cx="2232248" cy="1728192"/>
          </a:xfrm>
        </p:grpSpPr>
        <p:sp>
          <p:nvSpPr>
            <p:cNvPr id="13" name="Rounded Rectangle 12"/>
            <p:cNvSpPr/>
            <p:nvPr/>
          </p:nvSpPr>
          <p:spPr>
            <a:xfrm>
              <a:off x="5292080" y="5157192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Competitive market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300192" y="4509120"/>
              <a:ext cx="360040" cy="648072"/>
            </a:xfrm>
            <a:prstGeom prst="downArrow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7584" y="5157192"/>
            <a:ext cx="4320480" cy="1080120"/>
            <a:chOff x="827584" y="5157192"/>
            <a:chExt cx="4320480" cy="1080120"/>
          </a:xfrm>
        </p:grpSpPr>
        <p:sp>
          <p:nvSpPr>
            <p:cNvPr id="14" name="Rounded Rectangle 13"/>
            <p:cNvSpPr/>
            <p:nvPr/>
          </p:nvSpPr>
          <p:spPr>
            <a:xfrm>
              <a:off x="827584" y="5157192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Price to consumers decreases</a:t>
              </a:r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3203848" y="5589240"/>
              <a:ext cx="1944216" cy="360040"/>
            </a:xfrm>
            <a:prstGeom prst="rightArrow">
              <a:avLst/>
            </a:prstGeom>
            <a:solidFill>
              <a:srgbClr val="18F48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7584" y="3320988"/>
            <a:ext cx="2232248" cy="1764196"/>
            <a:chOff x="827584" y="3320988"/>
            <a:chExt cx="2232248" cy="1764196"/>
          </a:xfrm>
        </p:grpSpPr>
        <p:sp>
          <p:nvSpPr>
            <p:cNvPr id="15" name="Rounded Rectangle 14"/>
            <p:cNvSpPr/>
            <p:nvPr/>
          </p:nvSpPr>
          <p:spPr>
            <a:xfrm>
              <a:off x="827584" y="3320988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Economy benefits</a:t>
              </a:r>
              <a:endParaRPr lang="en-US" dirty="0"/>
            </a:p>
          </p:txBody>
        </p:sp>
        <p:sp>
          <p:nvSpPr>
            <p:cNvPr id="21" name="Down Arrow 20"/>
            <p:cNvSpPr/>
            <p:nvPr/>
          </p:nvSpPr>
          <p:spPr>
            <a:xfrm flipV="1">
              <a:off x="1763688" y="4437112"/>
              <a:ext cx="360040" cy="648072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ight Arrow 21"/>
          <p:cNvSpPr/>
          <p:nvPr/>
        </p:nvSpPr>
        <p:spPr>
          <a:xfrm rot="18864537">
            <a:off x="2528622" y="3716092"/>
            <a:ext cx="3421410" cy="360040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27"/>
    </mc:Choice>
    <mc:Fallback xmlns="">
      <p:transition xmlns:p14="http://schemas.microsoft.com/office/powerpoint/2010/main" spd="slow" advTm="689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(who are the characters in the play)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Dramatis Personae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92888"/>
            <a:ext cx="268446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2888"/>
            <a:ext cx="2133600" cy="365125"/>
          </a:xfrm>
        </p:spPr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9"/>
    </mc:Choice>
    <mc:Fallback xmlns="">
      <p:transition xmlns:p14="http://schemas.microsoft.com/office/powerpoint/2010/main" spd="slow" advTm="132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model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55576" y="1183772"/>
            <a:ext cx="7704856" cy="5701612"/>
            <a:chOff x="3851920" y="967748"/>
            <a:chExt cx="7704856" cy="5701612"/>
          </a:xfrm>
        </p:grpSpPr>
        <p:pic>
          <p:nvPicPr>
            <p:cNvPr id="5" name="Picture 4" descr="12927yf7oc1yqrv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967748"/>
              <a:ext cx="7704856" cy="567422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70176" y="6453916"/>
              <a:ext cx="293407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>
                  <a:solidFill>
                    <a:srgbClr val="FFFFFF"/>
                  </a:solidFill>
                </a:rPr>
                <a:t>Image: Salvatore </a:t>
              </a:r>
              <a:r>
                <a:rPr lang="en-US" sz="800" dirty="0" err="1" smtClean="0">
                  <a:solidFill>
                    <a:srgbClr val="FFFFFF"/>
                  </a:solidFill>
                </a:rPr>
                <a:t>Vuono</a:t>
              </a:r>
              <a:r>
                <a:rPr lang="en-US" sz="800" dirty="0" smtClean="0">
                  <a:solidFill>
                    <a:srgbClr val="FFFFFF"/>
                  </a:solidFill>
                </a:rPr>
                <a:t> / </a:t>
              </a:r>
              <a:r>
                <a:rPr lang="en-US" sz="800" dirty="0" err="1" smtClean="0">
                  <a:solidFill>
                    <a:srgbClr val="FFFFFF"/>
                  </a:solidFill>
                </a:rPr>
                <a:t>FreeDigitalPhotos.net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1640" y="4221088"/>
            <a:ext cx="2016224" cy="1008112"/>
            <a:chOff x="1331640" y="4221088"/>
            <a:chExt cx="2016224" cy="1008112"/>
          </a:xfrm>
        </p:grpSpPr>
        <p:sp>
          <p:nvSpPr>
            <p:cNvPr id="11" name="Horizontal Scroll 10"/>
            <p:cNvSpPr/>
            <p:nvPr/>
          </p:nvSpPr>
          <p:spPr>
            <a:xfrm>
              <a:off x="1763688" y="4221088"/>
              <a:ext cx="1584176" cy="1008112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Regulator</a:t>
              </a:r>
              <a:endParaRPr lang="en-US" dirty="0"/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1331640" y="4581128"/>
              <a:ext cx="360040" cy="36004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12575" y="1502608"/>
            <a:ext cx="3391673" cy="5289203"/>
            <a:chOff x="3412575" y="1502608"/>
            <a:chExt cx="3391673" cy="5289203"/>
          </a:xfrm>
        </p:grpSpPr>
        <p:sp>
          <p:nvSpPr>
            <p:cNvPr id="9" name="Horizontal Scroll 8"/>
            <p:cNvSpPr/>
            <p:nvPr/>
          </p:nvSpPr>
          <p:spPr>
            <a:xfrm>
              <a:off x="5220072" y="1772816"/>
              <a:ext cx="1584176" cy="648072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Utility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2575" y="1502608"/>
              <a:ext cx="2023521" cy="528920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28184" y="4941168"/>
            <a:ext cx="2160240" cy="1916832"/>
            <a:chOff x="6228184" y="4941168"/>
            <a:chExt cx="2160240" cy="1916832"/>
          </a:xfrm>
        </p:grpSpPr>
        <p:pic>
          <p:nvPicPr>
            <p:cNvPr id="7" name="Picture 6" descr="AA05384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063" y="5877272"/>
              <a:ext cx="320704" cy="980728"/>
            </a:xfrm>
            <a:prstGeom prst="rect">
              <a:avLst/>
            </a:prstGeom>
          </p:spPr>
        </p:pic>
        <p:sp>
          <p:nvSpPr>
            <p:cNvPr id="10" name="Horizontal Scroll 9"/>
            <p:cNvSpPr/>
            <p:nvPr/>
          </p:nvSpPr>
          <p:spPr>
            <a:xfrm>
              <a:off x="6228184" y="4941168"/>
              <a:ext cx="2160240" cy="936104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Customer</a:t>
              </a:r>
            </a:p>
            <a:p>
              <a:pPr algn="ctr"/>
              <a:r>
                <a:rPr lang="en-US" dirty="0" smtClean="0"/>
                <a:t>(silent part)</a:t>
              </a:r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85"/>
    </mc:Choice>
    <mc:Fallback xmlns="">
      <p:transition xmlns:p14="http://schemas.microsoft.com/office/powerpoint/2010/main" spd="slow" advTm="233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(old model)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5F1B6C-576F-7047-9F1B-1060EF02AD4C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5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746885"/>
              </p:ext>
            </p:extLst>
          </p:nvPr>
        </p:nvGraphicFramePr>
        <p:xfrm>
          <a:off x="899592" y="1340768"/>
          <a:ext cx="7272808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CorelDRAW!" r:id="rId3" imgW="1081362" imgH="1148218" progId="CDraw5">
                  <p:embed/>
                </p:oleObj>
              </mc:Choice>
              <mc:Fallback>
                <p:oleObj name="CorelDRAW!" r:id="rId3" imgW="1081362" imgH="1148218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340768"/>
                        <a:ext cx="7272808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08641" y="6309320"/>
            <a:ext cx="413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National Grid (UK)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25"/>
    </mc:Choice>
    <mc:Fallback xmlns="">
      <p:transition xmlns:p14="http://schemas.microsoft.com/office/powerpoint/2010/main" spd="slow" advTm="313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organization</a:t>
            </a:r>
          </a:p>
          <a:p>
            <a:r>
              <a:rPr lang="en-US" dirty="0" smtClean="0"/>
              <a:t>Reasons for change</a:t>
            </a:r>
          </a:p>
          <a:p>
            <a:r>
              <a:rPr lang="en-US" dirty="0" smtClean="0"/>
              <a:t>Actors in a deregulated environment</a:t>
            </a:r>
          </a:p>
          <a:p>
            <a:r>
              <a:rPr lang="en-US" dirty="0" smtClean="0"/>
              <a:t>Models of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3"/>
    </mc:Choice>
    <mc:Fallback xmlns="">
      <p:transition xmlns:p14="http://schemas.microsoft.com/office/powerpoint/2010/main" spd="slow" advTm="230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 after full unbundling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968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Generating companies</a:t>
            </a:r>
          </a:p>
          <a:p>
            <a:r>
              <a:rPr lang="en-US" dirty="0" smtClean="0"/>
              <a:t>Electricity retailers</a:t>
            </a:r>
          </a:p>
          <a:p>
            <a:r>
              <a:rPr lang="en-US" dirty="0" smtClean="0"/>
              <a:t>Consumers</a:t>
            </a:r>
          </a:p>
          <a:p>
            <a:r>
              <a:rPr lang="en-US" dirty="0" smtClean="0"/>
              <a:t>System operator</a:t>
            </a:r>
          </a:p>
          <a:p>
            <a:r>
              <a:rPr lang="en-US" dirty="0" smtClean="0"/>
              <a:t>Transmission owner</a:t>
            </a:r>
          </a:p>
          <a:p>
            <a:r>
              <a:rPr lang="en-US" dirty="0" smtClean="0"/>
              <a:t>Distribution company</a:t>
            </a:r>
          </a:p>
          <a:p>
            <a:r>
              <a:rPr lang="en-US" dirty="0" smtClean="0"/>
              <a:t>Market operator</a:t>
            </a:r>
          </a:p>
          <a:p>
            <a:r>
              <a:rPr lang="en-US" dirty="0" smtClean="0"/>
              <a:t>Regulator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 smtClean="0"/>
              <a:t>Note: Some of these functions are often combined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8"/>
    </mc:Choice>
    <mc:Fallback xmlns="">
      <p:transition xmlns:p14="http://schemas.microsoft.com/office/powerpoint/2010/main" spd="slow" advTm="309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Generating companies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Own and operate power generating plants</a:t>
            </a:r>
          </a:p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Compete against each other to sell energy</a:t>
            </a:r>
          </a:p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Competitive advantages</a:t>
            </a:r>
          </a:p>
          <a:p>
            <a:pPr lvl="1"/>
            <a:r>
              <a:rPr lang="en-GB">
                <a:latin typeface="Calibri" charset="0"/>
                <a:ea typeface="ＭＳ Ｐゴシック" charset="0"/>
              </a:rPr>
              <a:t>More efficient plants</a:t>
            </a:r>
          </a:p>
          <a:p>
            <a:pPr lvl="1"/>
            <a:r>
              <a:rPr lang="en-GB">
                <a:latin typeface="Calibri" charset="0"/>
                <a:ea typeface="ＭＳ Ｐゴシック" charset="0"/>
              </a:rPr>
              <a:t>Cheaper fuel</a:t>
            </a:r>
          </a:p>
          <a:p>
            <a:pPr lvl="1"/>
            <a:r>
              <a:rPr lang="en-GB">
                <a:latin typeface="Calibri" charset="0"/>
                <a:ea typeface="ＭＳ Ｐゴシック" charset="0"/>
              </a:rPr>
              <a:t>Higher plant availability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68"/>
    </mc:Choice>
    <mc:Fallback xmlns="">
      <p:transition xmlns:p14="http://schemas.microsoft.com/office/powerpoint/2010/main" spd="slow" advTm="389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Retailers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Buy electrical energy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from the generators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Sell electrical energy to consumers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Do not own large physical assets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Often owned by a generator or a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distribution company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Competitive advantages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Negotiate good price with generators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Identification of </a:t>
            </a:r>
            <a:r>
              <a:rPr lang="ja-JP" altLang="en-GB" dirty="0">
                <a:latin typeface="Arial" charset="0"/>
                <a:ea typeface="ＭＳ Ｐゴシック" charset="0"/>
              </a:rPr>
              <a:t>“</a:t>
            </a:r>
            <a:r>
              <a:rPr lang="en-GB" altLang="ja-JP" dirty="0">
                <a:latin typeface="Calibri" charset="0"/>
                <a:ea typeface="ＭＳ Ｐゴシック" charset="0"/>
              </a:rPr>
              <a:t>good</a:t>
            </a:r>
            <a:r>
              <a:rPr lang="ja-JP" altLang="en-GB" dirty="0">
                <a:latin typeface="Arial" charset="0"/>
                <a:ea typeface="ＭＳ Ｐゴシック" charset="0"/>
              </a:rPr>
              <a:t>”</a:t>
            </a:r>
            <a:r>
              <a:rPr lang="en-GB" altLang="ja-JP" dirty="0">
                <a:latin typeface="Calibri" charset="0"/>
                <a:ea typeface="ＭＳ Ｐゴシック" charset="0"/>
              </a:rPr>
              <a:t> customers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Efficient billing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27"/>
    </mc:Choice>
    <mc:Fallback xmlns="">
      <p:transition xmlns:p14="http://schemas.microsoft.com/office/powerpoint/2010/main" spd="slow" advTm="493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Consumers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Small consumers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</a:rPr>
              <a:t>Residential or commercial consumers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</a:rPr>
              <a:t>Buy </a:t>
            </a:r>
            <a:r>
              <a:rPr lang="en-GB" dirty="0">
                <a:latin typeface="Calibri" charset="0"/>
                <a:ea typeface="ＭＳ Ｐゴシック" charset="0"/>
              </a:rPr>
              <a:t>electricity from a </a:t>
            </a:r>
            <a:r>
              <a:rPr lang="en-GB" dirty="0" smtClean="0">
                <a:latin typeface="Calibri" charset="0"/>
                <a:ea typeface="ＭＳ Ｐゴシック" charset="0"/>
              </a:rPr>
              <a:t>retailer</a:t>
            </a:r>
            <a:endParaRPr lang="en-GB" dirty="0">
              <a:latin typeface="Calibri" charset="0"/>
              <a:ea typeface="ＭＳ Ｐゴシック" charset="0"/>
            </a:endParaRP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Buy electricity on a </a:t>
            </a:r>
            <a:r>
              <a:rPr lang="en-GB" dirty="0" smtClean="0">
                <a:latin typeface="Calibri" charset="0"/>
                <a:ea typeface="ＭＳ Ｐゴシック" charset="0"/>
              </a:rPr>
              <a:t>tariff (i.e. fixed price)</a:t>
            </a:r>
            <a:endParaRPr lang="en-GB" dirty="0">
              <a:latin typeface="Calibri" charset="0"/>
              <a:ea typeface="ＭＳ Ｐゴシック" charset="0"/>
            </a:endParaRP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Large consumers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</a:rPr>
              <a:t>Industrial or large commercial consumers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</a:rPr>
              <a:t>May </a:t>
            </a:r>
            <a:r>
              <a:rPr lang="en-GB" dirty="0">
                <a:latin typeface="Calibri" charset="0"/>
                <a:ea typeface="ＭＳ Ｐゴシック" charset="0"/>
              </a:rPr>
              <a:t>buy directly from the electricity market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May buy electricity at time-varying </a:t>
            </a:r>
            <a:r>
              <a:rPr lang="en-GB" dirty="0" smtClean="0">
                <a:latin typeface="Calibri" charset="0"/>
                <a:ea typeface="ＭＳ Ｐゴシック" charset="0"/>
              </a:rPr>
              <a:t>prices</a:t>
            </a:r>
          </a:p>
          <a:p>
            <a:r>
              <a:rPr lang="en-GB" dirty="0" smtClean="0">
                <a:latin typeface="Calibri" charset="0"/>
                <a:ea typeface="ＭＳ Ｐゴシック" charset="0"/>
              </a:rPr>
              <a:t>Expected to become increasingly active</a:t>
            </a:r>
            <a:endParaRPr lang="en-GB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72"/>
    </mc:Choice>
    <mc:Fallback xmlns="">
      <p:transition xmlns:p14="http://schemas.microsoft.com/office/powerpoint/2010/main" spd="slow" advTm="811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Independent System Operator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2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Operates the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power system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Maintain load/generation balance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Maintain network security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Must be independent from other participants to ensure fairness of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market</a:t>
            </a:r>
          </a:p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Owns only computing and communication assets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24"/>
    </mc:Choice>
    <mc:Fallback xmlns="">
      <p:transition xmlns:p14="http://schemas.microsoft.com/office/powerpoint/2010/main" spd="slow" advTm="550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Network 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 and maintain transmission assets</a:t>
            </a:r>
          </a:p>
          <a:p>
            <a:pPr lvl="1"/>
            <a:r>
              <a:rPr lang="en-US" dirty="0" smtClean="0"/>
              <a:t>Lines</a:t>
            </a:r>
          </a:p>
          <a:p>
            <a:pPr lvl="1"/>
            <a:r>
              <a:rPr lang="en-US" dirty="0" smtClean="0"/>
              <a:t>Substations</a:t>
            </a:r>
          </a:p>
          <a:p>
            <a:pPr lvl="1"/>
            <a:r>
              <a:rPr lang="en-US" dirty="0" smtClean="0"/>
              <a:t>DC lines</a:t>
            </a:r>
          </a:p>
          <a:p>
            <a:r>
              <a:rPr lang="en-US" dirty="0" smtClean="0"/>
              <a:t>Usually a regulated business</a:t>
            </a:r>
          </a:p>
          <a:p>
            <a:pPr lvl="1"/>
            <a:r>
              <a:rPr lang="en-US" dirty="0" smtClean="0"/>
              <a:t>Revenues determined by the regulator based on the value of the assets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8"/>
    </mc:Choice>
    <mc:Fallback xmlns="">
      <p:transition xmlns:p14="http://schemas.microsoft.com/office/powerpoint/2010/main" spd="slow" advTm="336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Distribution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Network Companies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Own and operate the distribution networks</a:t>
            </a:r>
          </a:p>
          <a:p>
            <a:r>
              <a:rPr lang="en-US" dirty="0" smtClean="0"/>
              <a:t>Regulated business</a:t>
            </a:r>
          </a:p>
          <a:p>
            <a:pPr lvl="1"/>
            <a:r>
              <a:rPr lang="en-US" dirty="0" smtClean="0"/>
              <a:t>Revenues determined by the regulator based on the value of the assets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51"/>
    </mc:Choice>
    <mc:Fallback xmlns="">
      <p:transition xmlns:p14="http://schemas.microsoft.com/office/powerpoint/2010/main" spd="slow" advTm="201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Market Operator</a:t>
            </a:r>
          </a:p>
        </p:txBody>
      </p:sp>
      <p:sp>
        <p:nvSpPr>
          <p:cNvPr id="4198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Facilitate trading of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electricity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Matches bids and offers submitted by buyers and sellers of electrical energy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Runs the market settlement system</a:t>
            </a:r>
          </a:p>
          <a:p>
            <a:pPr lvl="2"/>
            <a:r>
              <a:rPr lang="en-GB" dirty="0" smtClean="0">
                <a:latin typeface="Calibri" charset="0"/>
                <a:ea typeface="ＭＳ Ｐゴシック" charset="0"/>
              </a:rPr>
              <a:t>Monitors delivery of energy</a:t>
            </a:r>
          </a:p>
          <a:p>
            <a:pPr lvl="2"/>
            <a:r>
              <a:rPr lang="en-GB" dirty="0" smtClean="0">
                <a:latin typeface="Calibri" charset="0"/>
                <a:ea typeface="ＭＳ Ｐゴシック" charset="0"/>
              </a:rPr>
              <a:t>Forwards payments from buyers to sellers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Requirements: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Fairness, independence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Efficient technology to support trading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Efficient settlement of trades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58"/>
    </mc:Choice>
    <mc:Fallback xmlns="">
      <p:transition xmlns:p14="http://schemas.microsoft.com/office/powerpoint/2010/main" spd="slow" advTm="452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Regulator</a:t>
            </a:r>
          </a:p>
        </p:txBody>
      </p:sp>
      <p:sp>
        <p:nvSpPr>
          <p:cNvPr id="4813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Oversees the operation of the electricity market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Determines the allowed revenues of the monopolies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(“wire companies”, i.e. transmission and distribution owners)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Check that the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wire companies maintain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the quality of service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Government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body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7"/>
    </mc:Choice>
    <mc:Fallback xmlns="">
      <p:transition xmlns:p14="http://schemas.microsoft.com/office/powerpoint/2010/main" spd="slow" advTm="354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system operators</a:t>
            </a:r>
          </a:p>
          <a:p>
            <a:r>
              <a:rPr lang="en-US" dirty="0" smtClean="0"/>
              <a:t>Aggregators of demand response</a:t>
            </a:r>
          </a:p>
          <a:p>
            <a:pPr lvl="1"/>
            <a:r>
              <a:rPr lang="en-US" dirty="0" smtClean="0"/>
              <a:t>Example: charging of electric vehicles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61"/>
    </mc:Choice>
    <mc:Fallback xmlns="">
      <p:transition xmlns:p14="http://schemas.microsoft.com/office/powerpoint/2010/main" spd="slow" advTm="414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Traditional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electric utility model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Monopoly</a:t>
            </a:r>
          </a:p>
          <a:p>
            <a:pPr lvl="1"/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Only supplier of electricity in a given region (“service territory”)</a:t>
            </a:r>
          </a:p>
          <a:p>
            <a:pPr lvl="1"/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Consumer does not have a choice of supplier</a:t>
            </a:r>
          </a:p>
          <a:p>
            <a:pPr lvl="1"/>
            <a:endParaRPr lang="en-GB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V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ertically integrated</a:t>
            </a:r>
          </a:p>
          <a:p>
            <a:pPr lvl="1"/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A single organisation performs all the technical and business functions</a:t>
            </a:r>
            <a:endParaRPr lang="en-GB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72504" y="980728"/>
            <a:ext cx="2751584" cy="3820616"/>
            <a:chOff x="5472504" y="980728"/>
            <a:chExt cx="2751584" cy="3820616"/>
          </a:xfrm>
        </p:grpSpPr>
        <p:sp>
          <p:nvSpPr>
            <p:cNvPr id="241666" name="Rectangle 2"/>
            <p:cNvSpPr>
              <a:spLocks noChangeArrowheads="1"/>
            </p:cNvSpPr>
            <p:nvPr/>
          </p:nvSpPr>
          <p:spPr bwMode="auto">
            <a:xfrm>
              <a:off x="5472504" y="980728"/>
              <a:ext cx="2751584" cy="38206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57150" cmpd="sng">
                  <a:solidFill>
                    <a:schemeClr val="tx1"/>
                  </a:solidFill>
                </a:ln>
                <a:cs typeface="+mn-cs"/>
              </a:endParaRPr>
            </a:p>
          </p:txBody>
        </p:sp>
        <p:sp>
          <p:nvSpPr>
            <p:cNvPr id="241669" name="Text Box 5"/>
            <p:cNvSpPr txBox="1">
              <a:spLocks noChangeArrowheads="1"/>
            </p:cNvSpPr>
            <p:nvPr/>
          </p:nvSpPr>
          <p:spPr bwMode="auto">
            <a:xfrm>
              <a:off x="5538713" y="1059696"/>
              <a:ext cx="2609850" cy="9144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Generation</a:t>
              </a:r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5538713" y="1974096"/>
              <a:ext cx="2609850" cy="91440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Transmission</a:t>
              </a:r>
            </a:p>
          </p:txBody>
        </p:sp>
        <p:sp>
          <p:nvSpPr>
            <p:cNvPr id="241671" name="Text Box 7"/>
            <p:cNvSpPr txBox="1">
              <a:spLocks noChangeArrowheads="1"/>
            </p:cNvSpPr>
            <p:nvPr/>
          </p:nvSpPr>
          <p:spPr bwMode="auto">
            <a:xfrm>
              <a:off x="5538713" y="2888496"/>
              <a:ext cx="2609850" cy="9144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Distribution</a:t>
              </a:r>
            </a:p>
          </p:txBody>
        </p:sp>
        <p:sp>
          <p:nvSpPr>
            <p:cNvPr id="241672" name="Text Box 8"/>
            <p:cNvSpPr txBox="1">
              <a:spLocks noChangeArrowheads="1"/>
            </p:cNvSpPr>
            <p:nvPr/>
          </p:nvSpPr>
          <p:spPr bwMode="auto">
            <a:xfrm>
              <a:off x="5540301" y="3802896"/>
              <a:ext cx="2609850" cy="9144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dirty="0">
                  <a:latin typeface="+mn-lt"/>
                  <a:cs typeface="+mn-cs"/>
                </a:rPr>
                <a:t>Retail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4049F-28A7-324C-A146-4C3D1B378F17}" type="slidenum">
              <a:rPr lang="en-US" smtClean="0"/>
              <a:pPr>
                <a:defRPr/>
              </a:p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52120" y="5661248"/>
            <a:ext cx="244827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>
            <a:off x="6660232" y="4869160"/>
            <a:ext cx="432048" cy="7200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93"/>
    </mc:Choice>
    <mc:Fallback xmlns="">
      <p:transition xmlns:p14="http://schemas.microsoft.com/office/powerpoint/2010/main" spd="slow" advTm="500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9552" y="2678907"/>
            <a:ext cx="8280920" cy="1500187"/>
          </a:xfrm>
        </p:spPr>
        <p:txBody>
          <a:bodyPr/>
          <a:lstStyle/>
          <a:p>
            <a:r>
              <a:rPr lang="en-US" dirty="0" smtClean="0"/>
              <a:t>The Four Models of Competition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92888"/>
            <a:ext cx="268446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2888"/>
            <a:ext cx="2133600" cy="365125"/>
          </a:xfrm>
        </p:spPr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1"/>
    </mc:Choice>
    <mc:Fallback xmlns="">
      <p:transition xmlns:p14="http://schemas.microsoft.com/office/powerpoint/2010/main" spd="slow" advTm="87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The four models of competition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Monopoly</a:t>
            </a:r>
          </a:p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Purchasing agency</a:t>
            </a:r>
          </a:p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Wholesale competition</a:t>
            </a:r>
          </a:p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Retail competition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8"/>
    </mc:Choice>
    <mc:Fallback xmlns="">
      <p:transition xmlns:p14="http://schemas.microsoft.com/office/powerpoint/2010/main" spd="slow" advTm="99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Monopoly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31840" y="1196752"/>
            <a:ext cx="2751584" cy="3820616"/>
            <a:chOff x="5472504" y="980728"/>
            <a:chExt cx="2751584" cy="382061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5472504" y="980728"/>
              <a:ext cx="2751584" cy="38206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57150" cmpd="sng">
                  <a:solidFill>
                    <a:schemeClr val="tx1"/>
                  </a:solidFill>
                </a:ln>
                <a:cs typeface="+mn-cs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538713" y="1059696"/>
              <a:ext cx="2609850" cy="9144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Generation</a:t>
              </a: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5538713" y="1974096"/>
              <a:ext cx="2609850" cy="91440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Transmission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5538713" y="2888496"/>
              <a:ext cx="2609850" cy="9144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Distribution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5540301" y="3802896"/>
              <a:ext cx="2609850" cy="9144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dirty="0">
                  <a:latin typeface="+mn-lt"/>
                  <a:cs typeface="+mn-cs"/>
                </a:rPr>
                <a:t>Retail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3311456" y="5877272"/>
            <a:ext cx="244827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  <a:endParaRPr lang="en-US" dirty="0"/>
          </a:p>
        </p:txBody>
      </p:sp>
      <p:sp>
        <p:nvSpPr>
          <p:cNvPr id="29" name="Up-Down Arrow 28"/>
          <p:cNvSpPr/>
          <p:nvPr/>
        </p:nvSpPr>
        <p:spPr>
          <a:xfrm>
            <a:off x="4319568" y="5085184"/>
            <a:ext cx="432048" cy="7200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5"/>
    </mc:Choice>
    <mc:Fallback xmlns="">
      <p:transition xmlns:p14="http://schemas.microsoft.com/office/powerpoint/2010/main" spd="slow" advTm="212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Purchasing Agent</a:t>
            </a:r>
          </a:p>
        </p:txBody>
      </p:sp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2743200" y="1259160"/>
            <a:ext cx="3733800" cy="42672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390900" y="1487760"/>
            <a:ext cx="2514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Own Generators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762000" y="1487760"/>
            <a:ext cx="14478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IPP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3429000" y="4307160"/>
            <a:ext cx="2438400" cy="914400"/>
          </a:xfrm>
          <a:prstGeom prst="rect">
            <a:avLst/>
          </a:prstGeom>
          <a:solidFill>
            <a:srgbClr val="6699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Distribution</a:t>
            </a: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3429000" y="5754960"/>
            <a:ext cx="2438400" cy="9144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Customer</a:t>
            </a:r>
          </a:p>
        </p:txBody>
      </p:sp>
      <p:cxnSp>
        <p:nvCxnSpPr>
          <p:cNvPr id="257032" name="AutoShape 8"/>
          <p:cNvCxnSpPr>
            <a:cxnSpLocks noChangeShapeType="1"/>
            <a:stCxn id="257030" idx="2"/>
            <a:endCxn id="257031" idx="0"/>
          </p:cNvCxnSpPr>
          <p:nvPr/>
        </p:nvCxnSpPr>
        <p:spPr bwMode="auto">
          <a:xfrm>
            <a:off x="4648200" y="5231085"/>
            <a:ext cx="0" cy="514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3429000" y="2859360"/>
            <a:ext cx="2438400" cy="9144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Wholesale </a:t>
            </a:r>
          </a:p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Purchasing Agent</a:t>
            </a:r>
          </a:p>
        </p:txBody>
      </p:sp>
      <p:cxnSp>
        <p:nvCxnSpPr>
          <p:cNvPr id="257034" name="AutoShape 10"/>
          <p:cNvCxnSpPr>
            <a:cxnSpLocks noChangeShapeType="1"/>
            <a:stCxn id="257033" idx="2"/>
            <a:endCxn id="257030" idx="0"/>
          </p:cNvCxnSpPr>
          <p:nvPr/>
        </p:nvCxnSpPr>
        <p:spPr bwMode="auto">
          <a:xfrm>
            <a:off x="4648200" y="3783285"/>
            <a:ext cx="0" cy="514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35" name="AutoShape 11"/>
          <p:cNvCxnSpPr>
            <a:cxnSpLocks noChangeShapeType="1"/>
            <a:stCxn id="257028" idx="2"/>
            <a:endCxn id="257033" idx="0"/>
          </p:cNvCxnSpPr>
          <p:nvPr/>
        </p:nvCxnSpPr>
        <p:spPr bwMode="auto">
          <a:xfrm>
            <a:off x="4648200" y="2325960"/>
            <a:ext cx="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36" name="Rectangle 12"/>
          <p:cNvSpPr>
            <a:spLocks noChangeArrowheads="1"/>
          </p:cNvSpPr>
          <p:nvPr/>
        </p:nvSpPr>
        <p:spPr bwMode="auto">
          <a:xfrm>
            <a:off x="7086600" y="1487760"/>
            <a:ext cx="14478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IPP</a:t>
            </a:r>
          </a:p>
        </p:txBody>
      </p:sp>
      <p:cxnSp>
        <p:nvCxnSpPr>
          <p:cNvPr id="257037" name="AutoShape 13"/>
          <p:cNvCxnSpPr>
            <a:cxnSpLocks noChangeShapeType="1"/>
            <a:stCxn id="257029" idx="2"/>
            <a:endCxn id="257033" idx="1"/>
          </p:cNvCxnSpPr>
          <p:nvPr/>
        </p:nvCxnSpPr>
        <p:spPr bwMode="auto">
          <a:xfrm>
            <a:off x="1485900" y="2325960"/>
            <a:ext cx="1933575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38" name="AutoShape 14"/>
          <p:cNvCxnSpPr>
            <a:cxnSpLocks noChangeShapeType="1"/>
            <a:stCxn id="257036" idx="2"/>
            <a:endCxn id="257033" idx="3"/>
          </p:cNvCxnSpPr>
          <p:nvPr/>
        </p:nvCxnSpPr>
        <p:spPr bwMode="auto">
          <a:xfrm flipH="1">
            <a:off x="5876925" y="2325960"/>
            <a:ext cx="1933575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39" name="Text Box 15"/>
          <p:cNvSpPr txBox="1">
            <a:spLocks noChangeArrowheads="1"/>
          </p:cNvSpPr>
          <p:nvPr/>
        </p:nvSpPr>
        <p:spPr bwMode="auto">
          <a:xfrm>
            <a:off x="304800" y="5738813"/>
            <a:ext cx="221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IPP: Independent 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Power Producer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39"/>
    </mc:Choice>
    <mc:Fallback xmlns="">
      <p:transition xmlns:p14="http://schemas.microsoft.com/office/powerpoint/2010/main" spd="slow" advTm="1222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Wholesale Competition</a:t>
            </a: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317500" y="1371600"/>
            <a:ext cx="8509000" cy="5334000"/>
            <a:chOff x="200" y="864"/>
            <a:chExt cx="5360" cy="3360"/>
          </a:xfrm>
        </p:grpSpPr>
        <p:sp>
          <p:nvSpPr>
            <p:cNvPr id="258052" name="Rectangle 4"/>
            <p:cNvSpPr>
              <a:spLocks noChangeArrowheads="1"/>
            </p:cNvSpPr>
            <p:nvPr/>
          </p:nvSpPr>
          <p:spPr bwMode="auto">
            <a:xfrm>
              <a:off x="200" y="864"/>
              <a:ext cx="912" cy="52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  <p:sp>
          <p:nvSpPr>
            <p:cNvPr id="258053" name="Rectangle 5"/>
            <p:cNvSpPr>
              <a:spLocks noChangeArrowheads="1"/>
            </p:cNvSpPr>
            <p:nvPr/>
          </p:nvSpPr>
          <p:spPr bwMode="auto">
            <a:xfrm>
              <a:off x="4648" y="864"/>
              <a:ext cx="912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  <p:cxnSp>
          <p:nvCxnSpPr>
            <p:cNvPr id="258054" name="AutoShape 6"/>
            <p:cNvCxnSpPr>
              <a:cxnSpLocks noChangeShapeType="1"/>
              <a:stCxn id="258052" idx="2"/>
              <a:endCxn id="258061" idx="0"/>
            </p:cNvCxnSpPr>
            <p:nvPr/>
          </p:nvCxnSpPr>
          <p:spPr bwMode="auto">
            <a:xfrm>
              <a:off x="656" y="1392"/>
              <a:ext cx="1552" cy="1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8055" name="AutoShape 7"/>
            <p:cNvCxnSpPr>
              <a:cxnSpLocks noChangeShapeType="1"/>
              <a:stCxn id="258053" idx="2"/>
              <a:endCxn id="258061" idx="0"/>
            </p:cNvCxnSpPr>
            <p:nvPr/>
          </p:nvCxnSpPr>
          <p:spPr bwMode="auto">
            <a:xfrm flipH="1">
              <a:off x="2208" y="1392"/>
              <a:ext cx="2896" cy="1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8056" name="Rectangle 8"/>
            <p:cNvSpPr>
              <a:spLocks noChangeArrowheads="1"/>
            </p:cNvSpPr>
            <p:nvPr/>
          </p:nvSpPr>
          <p:spPr bwMode="auto">
            <a:xfrm>
              <a:off x="384" y="3648"/>
              <a:ext cx="960" cy="576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Customer</a:t>
              </a:r>
            </a:p>
          </p:txBody>
        </p:sp>
        <p:cxnSp>
          <p:nvCxnSpPr>
            <p:cNvPr id="258057" name="AutoShape 9"/>
            <p:cNvCxnSpPr>
              <a:cxnSpLocks noChangeShapeType="1"/>
              <a:stCxn id="258058" idx="2"/>
              <a:endCxn id="258056" idx="0"/>
            </p:cNvCxnSpPr>
            <p:nvPr/>
          </p:nvCxnSpPr>
          <p:spPr bwMode="auto">
            <a:xfrm>
              <a:off x="864" y="3312"/>
              <a:ext cx="0" cy="33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8058" name="Rectangle 10"/>
            <p:cNvSpPr>
              <a:spLocks noChangeArrowheads="1"/>
            </p:cNvSpPr>
            <p:nvPr/>
          </p:nvSpPr>
          <p:spPr bwMode="auto">
            <a:xfrm>
              <a:off x="408" y="2784"/>
              <a:ext cx="912" cy="52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Disco</a:t>
              </a:r>
            </a:p>
          </p:txBody>
        </p:sp>
        <p:sp>
          <p:nvSpPr>
            <p:cNvPr id="258059" name="Rectangle 11"/>
            <p:cNvSpPr>
              <a:spLocks noChangeArrowheads="1"/>
            </p:cNvSpPr>
            <p:nvPr/>
          </p:nvSpPr>
          <p:spPr bwMode="auto">
            <a:xfrm>
              <a:off x="1728" y="3648"/>
              <a:ext cx="960" cy="576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Customer</a:t>
              </a:r>
            </a:p>
          </p:txBody>
        </p:sp>
        <p:cxnSp>
          <p:nvCxnSpPr>
            <p:cNvPr id="258060" name="AutoShape 12"/>
            <p:cNvCxnSpPr>
              <a:cxnSpLocks noChangeShapeType="1"/>
              <a:stCxn id="258061" idx="2"/>
              <a:endCxn id="258059" idx="0"/>
            </p:cNvCxnSpPr>
            <p:nvPr/>
          </p:nvCxnSpPr>
          <p:spPr bwMode="auto">
            <a:xfrm>
              <a:off x="2208" y="3312"/>
              <a:ext cx="0" cy="33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8061" name="Rectangle 13"/>
            <p:cNvSpPr>
              <a:spLocks noChangeArrowheads="1"/>
            </p:cNvSpPr>
            <p:nvPr/>
          </p:nvSpPr>
          <p:spPr bwMode="auto">
            <a:xfrm>
              <a:off x="1752" y="2784"/>
              <a:ext cx="912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Disco</a:t>
              </a:r>
            </a:p>
          </p:txBody>
        </p:sp>
        <p:sp>
          <p:nvSpPr>
            <p:cNvPr id="258062" name="Rectangle 14"/>
            <p:cNvSpPr>
              <a:spLocks noChangeArrowheads="1"/>
            </p:cNvSpPr>
            <p:nvPr/>
          </p:nvSpPr>
          <p:spPr bwMode="auto">
            <a:xfrm>
              <a:off x="3072" y="3648"/>
              <a:ext cx="960" cy="576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Customer</a:t>
              </a:r>
            </a:p>
          </p:txBody>
        </p:sp>
        <p:cxnSp>
          <p:nvCxnSpPr>
            <p:cNvPr id="258063" name="AutoShape 15"/>
            <p:cNvCxnSpPr>
              <a:cxnSpLocks noChangeShapeType="1"/>
              <a:stCxn id="258064" idx="2"/>
              <a:endCxn id="258062" idx="0"/>
            </p:cNvCxnSpPr>
            <p:nvPr/>
          </p:nvCxnSpPr>
          <p:spPr bwMode="auto">
            <a:xfrm>
              <a:off x="3552" y="3312"/>
              <a:ext cx="0" cy="33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8064" name="Rectangle 16"/>
            <p:cNvSpPr>
              <a:spLocks noChangeArrowheads="1"/>
            </p:cNvSpPr>
            <p:nvPr/>
          </p:nvSpPr>
          <p:spPr bwMode="auto">
            <a:xfrm>
              <a:off x="3096" y="2784"/>
              <a:ext cx="912" cy="52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Disco</a:t>
              </a:r>
            </a:p>
          </p:txBody>
        </p:sp>
        <p:sp>
          <p:nvSpPr>
            <p:cNvPr id="258065" name="Rectangle 17"/>
            <p:cNvSpPr>
              <a:spLocks noChangeArrowheads="1"/>
            </p:cNvSpPr>
            <p:nvPr/>
          </p:nvSpPr>
          <p:spPr bwMode="auto">
            <a:xfrm>
              <a:off x="4416" y="3648"/>
              <a:ext cx="960" cy="576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Customer</a:t>
              </a:r>
            </a:p>
          </p:txBody>
        </p:sp>
        <p:cxnSp>
          <p:nvCxnSpPr>
            <p:cNvPr id="258066" name="AutoShape 18"/>
            <p:cNvCxnSpPr>
              <a:cxnSpLocks noChangeShapeType="1"/>
              <a:stCxn id="258067" idx="2"/>
              <a:endCxn id="258065" idx="0"/>
            </p:cNvCxnSpPr>
            <p:nvPr/>
          </p:nvCxnSpPr>
          <p:spPr bwMode="auto">
            <a:xfrm>
              <a:off x="4896" y="3312"/>
              <a:ext cx="0" cy="33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8067" name="Rectangle 19"/>
            <p:cNvSpPr>
              <a:spLocks noChangeArrowheads="1"/>
            </p:cNvSpPr>
            <p:nvPr/>
          </p:nvSpPr>
          <p:spPr bwMode="auto">
            <a:xfrm>
              <a:off x="4440" y="2784"/>
              <a:ext cx="912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Disco</a:t>
              </a:r>
            </a:p>
          </p:txBody>
        </p:sp>
        <p:sp>
          <p:nvSpPr>
            <p:cNvPr id="258068" name="Rectangle 20"/>
            <p:cNvSpPr>
              <a:spLocks noChangeArrowheads="1"/>
            </p:cNvSpPr>
            <p:nvPr/>
          </p:nvSpPr>
          <p:spPr bwMode="auto">
            <a:xfrm>
              <a:off x="1312" y="864"/>
              <a:ext cx="912" cy="52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  <p:sp>
          <p:nvSpPr>
            <p:cNvPr id="258069" name="Rectangle 21"/>
            <p:cNvSpPr>
              <a:spLocks noChangeArrowheads="1"/>
            </p:cNvSpPr>
            <p:nvPr/>
          </p:nvSpPr>
          <p:spPr bwMode="auto">
            <a:xfrm>
              <a:off x="2424" y="864"/>
              <a:ext cx="912" cy="528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  <p:sp>
          <p:nvSpPr>
            <p:cNvPr id="258070" name="Rectangle 22"/>
            <p:cNvSpPr>
              <a:spLocks noChangeArrowheads="1"/>
            </p:cNvSpPr>
            <p:nvPr/>
          </p:nvSpPr>
          <p:spPr bwMode="auto">
            <a:xfrm>
              <a:off x="3536" y="864"/>
              <a:ext cx="912" cy="52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  <p:cxnSp>
          <p:nvCxnSpPr>
            <p:cNvPr id="258071" name="AutoShape 23"/>
            <p:cNvCxnSpPr>
              <a:cxnSpLocks noChangeShapeType="1"/>
              <a:stCxn id="258052" idx="2"/>
              <a:endCxn id="258058" idx="0"/>
            </p:cNvCxnSpPr>
            <p:nvPr/>
          </p:nvCxnSpPr>
          <p:spPr bwMode="auto">
            <a:xfrm>
              <a:off x="656" y="1392"/>
              <a:ext cx="208" cy="1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8072" name="AutoShape 24"/>
            <p:cNvCxnSpPr>
              <a:cxnSpLocks noChangeShapeType="1"/>
              <a:stCxn id="258068" idx="2"/>
              <a:endCxn id="258064" idx="0"/>
            </p:cNvCxnSpPr>
            <p:nvPr/>
          </p:nvCxnSpPr>
          <p:spPr bwMode="auto">
            <a:xfrm>
              <a:off x="1768" y="1392"/>
              <a:ext cx="1784" cy="1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8073" name="AutoShape 25"/>
            <p:cNvCxnSpPr>
              <a:cxnSpLocks noChangeShapeType="1"/>
              <a:stCxn id="258069" idx="2"/>
              <a:endCxn id="258067" idx="0"/>
            </p:cNvCxnSpPr>
            <p:nvPr/>
          </p:nvCxnSpPr>
          <p:spPr bwMode="auto">
            <a:xfrm>
              <a:off x="2880" y="1392"/>
              <a:ext cx="2016" cy="1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8074" name="AutoShape 26"/>
            <p:cNvCxnSpPr>
              <a:cxnSpLocks noChangeShapeType="1"/>
              <a:stCxn id="258053" idx="2"/>
              <a:endCxn id="258067" idx="0"/>
            </p:cNvCxnSpPr>
            <p:nvPr/>
          </p:nvCxnSpPr>
          <p:spPr bwMode="auto">
            <a:xfrm flipH="1">
              <a:off x="4896" y="1392"/>
              <a:ext cx="208" cy="1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8075" name="AutoShape 27"/>
            <p:cNvCxnSpPr>
              <a:cxnSpLocks noChangeShapeType="1"/>
              <a:stCxn id="258070" idx="2"/>
              <a:endCxn id="258058" idx="0"/>
            </p:cNvCxnSpPr>
            <p:nvPr/>
          </p:nvCxnSpPr>
          <p:spPr bwMode="auto">
            <a:xfrm flipH="1">
              <a:off x="864" y="1392"/>
              <a:ext cx="3128" cy="1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7677" name="Group 28"/>
            <p:cNvGrpSpPr>
              <a:grpSpLocks/>
            </p:cNvGrpSpPr>
            <p:nvPr/>
          </p:nvGrpSpPr>
          <p:grpSpPr bwMode="auto">
            <a:xfrm>
              <a:off x="288" y="1584"/>
              <a:ext cx="5184" cy="912"/>
              <a:chOff x="288" y="1584"/>
              <a:chExt cx="5184" cy="912"/>
            </a:xfrm>
          </p:grpSpPr>
          <p:sp>
            <p:nvSpPr>
              <p:cNvPr id="258077" name="Oval 29"/>
              <p:cNvSpPr>
                <a:spLocks noChangeArrowheads="1"/>
              </p:cNvSpPr>
              <p:nvPr/>
            </p:nvSpPr>
            <p:spPr bwMode="auto">
              <a:xfrm>
                <a:off x="288" y="1584"/>
                <a:ext cx="5184" cy="912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Times" charset="0"/>
                  <a:cs typeface="+mn-cs"/>
                </a:endParaRPr>
              </a:p>
            </p:txBody>
          </p:sp>
          <p:sp>
            <p:nvSpPr>
              <p:cNvPr id="258078" name="Rectangle 30"/>
              <p:cNvSpPr>
                <a:spLocks noChangeArrowheads="1"/>
              </p:cNvSpPr>
              <p:nvPr/>
            </p:nvSpPr>
            <p:spPr bwMode="auto">
              <a:xfrm>
                <a:off x="720" y="1920"/>
                <a:ext cx="4320" cy="240"/>
              </a:xfrm>
              <a:prstGeom prst="rect">
                <a:avLst/>
              </a:prstGeom>
              <a:solidFill>
                <a:srgbClr val="00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>
                    <a:latin typeface="Times" charset="0"/>
                    <a:cs typeface="+mn-cs"/>
                  </a:rPr>
                  <a:t>Wholesale Market and Transmission Wires</a:t>
                </a: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70"/>
    </mc:Choice>
    <mc:Fallback xmlns="">
      <p:transition xmlns:p14="http://schemas.microsoft.com/office/powerpoint/2010/main" spd="slow" advTm="764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Retail Competition</a:t>
            </a:r>
          </a:p>
        </p:txBody>
      </p:sp>
      <p:cxnSp>
        <p:nvCxnSpPr>
          <p:cNvPr id="259074" name="AutoShape 2"/>
          <p:cNvCxnSpPr>
            <a:cxnSpLocks noChangeShapeType="1"/>
          </p:cNvCxnSpPr>
          <p:nvPr/>
        </p:nvCxnSpPr>
        <p:spPr bwMode="auto">
          <a:xfrm flipH="1">
            <a:off x="5638800" y="4038600"/>
            <a:ext cx="2095500" cy="1743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9076" name="AutoShape 4"/>
          <p:cNvCxnSpPr>
            <a:cxnSpLocks noChangeShapeType="1"/>
            <a:stCxn id="259089" idx="2"/>
            <a:endCxn id="259085" idx="0"/>
          </p:cNvCxnSpPr>
          <p:nvPr/>
        </p:nvCxnSpPr>
        <p:spPr bwMode="auto">
          <a:xfrm>
            <a:off x="1041400" y="1676400"/>
            <a:ext cx="2425700" cy="167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9077" name="AutoShape 5"/>
          <p:cNvCxnSpPr>
            <a:cxnSpLocks noChangeShapeType="1"/>
            <a:stCxn id="259090" idx="2"/>
            <a:endCxn id="259085" idx="0"/>
          </p:cNvCxnSpPr>
          <p:nvPr/>
        </p:nvCxnSpPr>
        <p:spPr bwMode="auto">
          <a:xfrm flipH="1">
            <a:off x="3467100" y="1676400"/>
            <a:ext cx="4635500" cy="167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609600" y="5791200"/>
            <a:ext cx="1524000" cy="9144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Customer</a:t>
            </a:r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2743200" y="5791200"/>
            <a:ext cx="1524000" cy="9144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Customer</a:t>
            </a:r>
          </a:p>
        </p:txBody>
      </p:sp>
      <p:cxnSp>
        <p:nvCxnSpPr>
          <p:cNvPr id="259080" name="AutoShape 8"/>
          <p:cNvCxnSpPr>
            <a:cxnSpLocks noChangeShapeType="1"/>
            <a:stCxn id="259085" idx="2"/>
            <a:endCxn id="259078" idx="0"/>
          </p:cNvCxnSpPr>
          <p:nvPr/>
        </p:nvCxnSpPr>
        <p:spPr bwMode="auto">
          <a:xfrm flipH="1">
            <a:off x="1371600" y="4038600"/>
            <a:ext cx="2095500" cy="1743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4876800" y="5791200"/>
            <a:ext cx="1524000" cy="9144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Customer</a:t>
            </a:r>
          </a:p>
        </p:txBody>
      </p:sp>
      <p:cxnSp>
        <p:nvCxnSpPr>
          <p:cNvPr id="259082" name="AutoShape 10"/>
          <p:cNvCxnSpPr>
            <a:cxnSpLocks noChangeShapeType="1"/>
            <a:stCxn id="259086" idx="2"/>
            <a:endCxn id="259079" idx="0"/>
          </p:cNvCxnSpPr>
          <p:nvPr/>
        </p:nvCxnSpPr>
        <p:spPr bwMode="auto">
          <a:xfrm flipH="1">
            <a:off x="3505200" y="4038600"/>
            <a:ext cx="2095500" cy="1743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7010400" y="5791200"/>
            <a:ext cx="1524000" cy="9144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Customer</a:t>
            </a:r>
          </a:p>
        </p:txBody>
      </p:sp>
      <p:cxnSp>
        <p:nvCxnSpPr>
          <p:cNvPr id="259084" name="AutoShape 12"/>
          <p:cNvCxnSpPr>
            <a:cxnSpLocks noChangeShapeType="1"/>
            <a:stCxn id="259086" idx="2"/>
            <a:endCxn id="259083" idx="0"/>
          </p:cNvCxnSpPr>
          <p:nvPr/>
        </p:nvCxnSpPr>
        <p:spPr bwMode="auto">
          <a:xfrm>
            <a:off x="5600700" y="4038600"/>
            <a:ext cx="2171700" cy="1743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9085" name="Rectangle 13"/>
          <p:cNvSpPr>
            <a:spLocks noChangeArrowheads="1"/>
          </p:cNvSpPr>
          <p:nvPr/>
        </p:nvSpPr>
        <p:spPr bwMode="auto">
          <a:xfrm>
            <a:off x="2743200" y="3352800"/>
            <a:ext cx="14478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Retailer</a:t>
            </a: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4876800" y="3352800"/>
            <a:ext cx="1447800" cy="685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Retailer</a:t>
            </a:r>
          </a:p>
        </p:txBody>
      </p:sp>
      <p:sp>
        <p:nvSpPr>
          <p:cNvPr id="259087" name="Rectangle 15"/>
          <p:cNvSpPr>
            <a:spLocks noChangeArrowheads="1"/>
          </p:cNvSpPr>
          <p:nvPr/>
        </p:nvSpPr>
        <p:spPr bwMode="auto">
          <a:xfrm>
            <a:off x="7010400" y="33528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Retailer</a:t>
            </a:r>
          </a:p>
        </p:txBody>
      </p:sp>
      <p:grpSp>
        <p:nvGrpSpPr>
          <p:cNvPr id="29713" name="Group 16"/>
          <p:cNvGrpSpPr>
            <a:grpSpLocks/>
          </p:cNvGrpSpPr>
          <p:nvPr/>
        </p:nvGrpSpPr>
        <p:grpSpPr bwMode="auto">
          <a:xfrm>
            <a:off x="317500" y="990600"/>
            <a:ext cx="8509000" cy="685800"/>
            <a:chOff x="200" y="864"/>
            <a:chExt cx="5360" cy="528"/>
          </a:xfrm>
        </p:grpSpPr>
        <p:sp>
          <p:nvSpPr>
            <p:cNvPr id="259089" name="Rectangle 17"/>
            <p:cNvSpPr>
              <a:spLocks noChangeArrowheads="1"/>
            </p:cNvSpPr>
            <p:nvPr/>
          </p:nvSpPr>
          <p:spPr bwMode="auto">
            <a:xfrm>
              <a:off x="200" y="864"/>
              <a:ext cx="912" cy="52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  <p:sp>
          <p:nvSpPr>
            <p:cNvPr id="259090" name="Rectangle 18"/>
            <p:cNvSpPr>
              <a:spLocks noChangeArrowheads="1"/>
            </p:cNvSpPr>
            <p:nvPr/>
          </p:nvSpPr>
          <p:spPr bwMode="auto">
            <a:xfrm>
              <a:off x="4648" y="864"/>
              <a:ext cx="912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  <p:sp>
          <p:nvSpPr>
            <p:cNvPr id="259091" name="Rectangle 19"/>
            <p:cNvSpPr>
              <a:spLocks noChangeArrowheads="1"/>
            </p:cNvSpPr>
            <p:nvPr/>
          </p:nvSpPr>
          <p:spPr bwMode="auto">
            <a:xfrm>
              <a:off x="1312" y="864"/>
              <a:ext cx="912" cy="52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  <p:sp>
          <p:nvSpPr>
            <p:cNvPr id="259092" name="Rectangle 20"/>
            <p:cNvSpPr>
              <a:spLocks noChangeArrowheads="1"/>
            </p:cNvSpPr>
            <p:nvPr/>
          </p:nvSpPr>
          <p:spPr bwMode="auto">
            <a:xfrm>
              <a:off x="2424" y="864"/>
              <a:ext cx="912" cy="528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  <p:sp>
          <p:nvSpPr>
            <p:cNvPr id="259093" name="Rectangle 21"/>
            <p:cNvSpPr>
              <a:spLocks noChangeArrowheads="1"/>
            </p:cNvSpPr>
            <p:nvPr/>
          </p:nvSpPr>
          <p:spPr bwMode="auto">
            <a:xfrm>
              <a:off x="3536" y="864"/>
              <a:ext cx="912" cy="52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Genco</a:t>
              </a:r>
            </a:p>
          </p:txBody>
        </p:sp>
      </p:grpSp>
      <p:cxnSp>
        <p:nvCxnSpPr>
          <p:cNvPr id="259094" name="AutoShape 22"/>
          <p:cNvCxnSpPr>
            <a:cxnSpLocks noChangeShapeType="1"/>
            <a:stCxn id="259091" idx="2"/>
            <a:endCxn id="259086" idx="0"/>
          </p:cNvCxnSpPr>
          <p:nvPr/>
        </p:nvCxnSpPr>
        <p:spPr bwMode="auto">
          <a:xfrm>
            <a:off x="2806700" y="1676400"/>
            <a:ext cx="2794000" cy="167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9095" name="AutoShape 23"/>
          <p:cNvCxnSpPr>
            <a:cxnSpLocks noChangeShapeType="1"/>
            <a:stCxn id="259092" idx="2"/>
            <a:endCxn id="259087" idx="0"/>
          </p:cNvCxnSpPr>
          <p:nvPr/>
        </p:nvCxnSpPr>
        <p:spPr bwMode="auto">
          <a:xfrm>
            <a:off x="4572000" y="1676400"/>
            <a:ext cx="3162300" cy="167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9096" name="AutoShape 24"/>
          <p:cNvCxnSpPr>
            <a:cxnSpLocks noChangeShapeType="1"/>
            <a:stCxn id="259090" idx="2"/>
            <a:endCxn id="259087" idx="0"/>
          </p:cNvCxnSpPr>
          <p:nvPr/>
        </p:nvCxnSpPr>
        <p:spPr bwMode="auto">
          <a:xfrm flipH="1">
            <a:off x="7734300" y="1676400"/>
            <a:ext cx="368300" cy="167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9717" name="Group 25"/>
          <p:cNvGrpSpPr>
            <a:grpSpLocks/>
          </p:cNvGrpSpPr>
          <p:nvPr/>
        </p:nvGrpSpPr>
        <p:grpSpPr bwMode="auto">
          <a:xfrm>
            <a:off x="457200" y="2057400"/>
            <a:ext cx="8229600" cy="990600"/>
            <a:chOff x="288" y="1296"/>
            <a:chExt cx="5184" cy="624"/>
          </a:xfrm>
        </p:grpSpPr>
        <p:sp>
          <p:nvSpPr>
            <p:cNvPr id="259098" name="Oval 26"/>
            <p:cNvSpPr>
              <a:spLocks noChangeArrowheads="1"/>
            </p:cNvSpPr>
            <p:nvPr/>
          </p:nvSpPr>
          <p:spPr bwMode="auto">
            <a:xfrm>
              <a:off x="288" y="1296"/>
              <a:ext cx="5184" cy="62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" charset="0"/>
                <a:cs typeface="+mn-cs"/>
              </a:endParaRPr>
            </a:p>
          </p:txBody>
        </p:sp>
        <p:sp>
          <p:nvSpPr>
            <p:cNvPr id="259099" name="Rectangle 27"/>
            <p:cNvSpPr>
              <a:spLocks noChangeArrowheads="1"/>
            </p:cNvSpPr>
            <p:nvPr/>
          </p:nvSpPr>
          <p:spPr bwMode="auto">
            <a:xfrm>
              <a:off x="1104" y="1440"/>
              <a:ext cx="3552" cy="336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latin typeface="Times" charset="0"/>
                  <a:cs typeface="+mn-cs"/>
                </a:rPr>
                <a:t>Wholesale Market and Transmission Wires</a:t>
              </a:r>
            </a:p>
          </p:txBody>
        </p:sp>
      </p:grpSp>
      <p:sp>
        <p:nvSpPr>
          <p:cNvPr id="259100" name="Oval 28"/>
          <p:cNvSpPr>
            <a:spLocks noChangeArrowheads="1"/>
          </p:cNvSpPr>
          <p:nvPr/>
        </p:nvSpPr>
        <p:spPr bwMode="auto">
          <a:xfrm>
            <a:off x="457200" y="4343400"/>
            <a:ext cx="8229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" charset="0"/>
              <a:cs typeface="+mn-cs"/>
            </a:endParaRPr>
          </a:p>
        </p:txBody>
      </p:sp>
      <p:sp>
        <p:nvSpPr>
          <p:cNvPr id="259101" name="Rectangle 29"/>
          <p:cNvSpPr>
            <a:spLocks noChangeArrowheads="1"/>
          </p:cNvSpPr>
          <p:nvPr/>
        </p:nvSpPr>
        <p:spPr bwMode="auto">
          <a:xfrm>
            <a:off x="2209800" y="4572000"/>
            <a:ext cx="47244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latin typeface="Times" charset="0"/>
                <a:cs typeface="+mn-cs"/>
              </a:rPr>
              <a:t>Retail Market and Distribution Wires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24"/>
    </mc:Choice>
    <mc:Fallback xmlns="">
      <p:transition xmlns:p14="http://schemas.microsoft.com/office/powerpoint/2010/main" spd="slow" advTm="625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re-bundling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+ retail</a:t>
            </a:r>
          </a:p>
          <a:p>
            <a:r>
              <a:rPr lang="en-US" dirty="0" smtClean="0"/>
              <a:t>Generation + transmission network </a:t>
            </a:r>
            <a:r>
              <a:rPr lang="en-US" i="1" dirty="0" smtClean="0"/>
              <a:t>owner</a:t>
            </a:r>
          </a:p>
          <a:p>
            <a:r>
              <a:rPr lang="en-US" dirty="0" smtClean="0"/>
              <a:t>Generation + retail</a:t>
            </a:r>
          </a:p>
          <a:p>
            <a:r>
              <a:rPr lang="en-US" dirty="0" smtClean="0"/>
              <a:t>System operator + market operator</a:t>
            </a:r>
          </a:p>
          <a:p>
            <a:r>
              <a:rPr lang="en-US" dirty="0" smtClean="0"/>
              <a:t>Transmission owner + distribution owner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0"/>
    </mc:Choice>
    <mc:Fallback xmlns="">
      <p:transition xmlns:p14="http://schemas.microsoft.com/office/powerpoint/2010/main" spd="slow" advTm="740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Variants on vertical integration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3008" y="1052736"/>
            <a:ext cx="4407024" cy="5040560"/>
          </a:xfrm>
        </p:spPr>
        <p:txBody>
          <a:bodyPr/>
          <a:lstStyle/>
          <a:p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Distribution + retail</a:t>
            </a:r>
          </a:p>
          <a:p>
            <a:pPr lvl="1"/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Many municipal utilities</a:t>
            </a:r>
          </a:p>
          <a:p>
            <a:pPr lvl="1"/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Rural electricity cooperatives</a:t>
            </a:r>
          </a:p>
          <a:p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Generation + transmission</a:t>
            </a:r>
          </a:p>
          <a:p>
            <a:pPr lvl="1"/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Bonneville Power Administration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72504" y="980728"/>
            <a:ext cx="2751584" cy="3820616"/>
            <a:chOff x="5472504" y="980728"/>
            <a:chExt cx="2751584" cy="3820616"/>
          </a:xfrm>
        </p:grpSpPr>
        <p:sp>
          <p:nvSpPr>
            <p:cNvPr id="241666" name="Rectangle 2"/>
            <p:cNvSpPr>
              <a:spLocks noChangeArrowheads="1"/>
            </p:cNvSpPr>
            <p:nvPr/>
          </p:nvSpPr>
          <p:spPr bwMode="auto">
            <a:xfrm>
              <a:off x="5472504" y="980728"/>
              <a:ext cx="2751584" cy="38206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57150" cmpd="sng">
                  <a:solidFill>
                    <a:schemeClr val="tx1"/>
                  </a:solidFill>
                </a:ln>
                <a:cs typeface="+mn-cs"/>
              </a:endParaRPr>
            </a:p>
          </p:txBody>
        </p:sp>
        <p:sp>
          <p:nvSpPr>
            <p:cNvPr id="241669" name="Text Box 5"/>
            <p:cNvSpPr txBox="1">
              <a:spLocks noChangeArrowheads="1"/>
            </p:cNvSpPr>
            <p:nvPr/>
          </p:nvSpPr>
          <p:spPr bwMode="auto">
            <a:xfrm>
              <a:off x="5538713" y="1059696"/>
              <a:ext cx="2609850" cy="9144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Generation</a:t>
              </a:r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5538713" y="1974096"/>
              <a:ext cx="2609850" cy="91440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Transmission</a:t>
              </a:r>
            </a:p>
          </p:txBody>
        </p:sp>
        <p:sp>
          <p:nvSpPr>
            <p:cNvPr id="241671" name="Text Box 7"/>
            <p:cNvSpPr txBox="1">
              <a:spLocks noChangeArrowheads="1"/>
            </p:cNvSpPr>
            <p:nvPr/>
          </p:nvSpPr>
          <p:spPr bwMode="auto">
            <a:xfrm>
              <a:off x="5538713" y="2888496"/>
              <a:ext cx="2609850" cy="9144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Distribution</a:t>
              </a:r>
            </a:p>
          </p:txBody>
        </p:sp>
        <p:sp>
          <p:nvSpPr>
            <p:cNvPr id="241672" name="Text Box 8"/>
            <p:cNvSpPr txBox="1">
              <a:spLocks noChangeArrowheads="1"/>
            </p:cNvSpPr>
            <p:nvPr/>
          </p:nvSpPr>
          <p:spPr bwMode="auto">
            <a:xfrm>
              <a:off x="5540301" y="3802896"/>
              <a:ext cx="2609850" cy="9144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dirty="0">
                  <a:latin typeface="+mn-lt"/>
                  <a:cs typeface="+mn-cs"/>
                </a:rPr>
                <a:t>Retail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4049F-28A7-324C-A146-4C3D1B378F17}" type="slidenum">
              <a:rPr lang="en-US" smtClean="0"/>
              <a:pPr>
                <a:defRPr/>
              </a:pPr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52120" y="5661248"/>
            <a:ext cx="244827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>
            <a:off x="6660232" y="4869160"/>
            <a:ext cx="432048" cy="7200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21"/>
    </mc:Choice>
    <mc:Fallback xmlns="">
      <p:transition xmlns:p14="http://schemas.microsoft.com/office/powerpoint/2010/main" spd="slow" advTm="274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Why monopolies?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Building a power system is expensive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Building competing transmission and distribution networks does not make sense</a:t>
            </a:r>
          </a:p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Until recently having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several companies </a:t>
            </a:r>
            <a:r>
              <a:rPr lang="ja-JP" altLang="en-GB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GB" altLang="ja-JP" dirty="0">
                <a:latin typeface="Calibri" charset="0"/>
                <a:ea typeface="ＭＳ Ｐゴシック" charset="0"/>
                <a:cs typeface="ＭＳ Ｐゴシック" charset="0"/>
              </a:rPr>
              <a:t>share</a:t>
            </a:r>
            <a:r>
              <a:rPr lang="ja-JP" altLang="en-GB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GB" altLang="ja-JP" dirty="0">
                <a:latin typeface="Calibri" charset="0"/>
                <a:ea typeface="ＭＳ Ｐゴシック" charset="0"/>
                <a:cs typeface="ＭＳ Ｐゴシック" charset="0"/>
              </a:rPr>
              <a:t> a power system was </a:t>
            </a:r>
            <a:r>
              <a:rPr lang="en-GB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too </a:t>
            </a:r>
            <a:r>
              <a:rPr lang="en-GB" altLang="ja-JP" dirty="0">
                <a:latin typeface="Calibri" charset="0"/>
                <a:ea typeface="ＭＳ Ｐゴシック" charset="0"/>
                <a:cs typeface="ＭＳ Ｐゴシック" charset="0"/>
              </a:rPr>
              <a:t>complicated</a:t>
            </a:r>
          </a:p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Monopoly can be: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Private (investor-owned utility)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Public (municipal, utility district, national)</a:t>
            </a:r>
          </a:p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Size of service territories varies</a:t>
            </a:r>
          </a:p>
          <a:p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72"/>
    </mc:Choice>
    <mc:Fallback xmlns="">
      <p:transition xmlns:p14="http://schemas.microsoft.com/office/powerpoint/2010/main" spd="slow" advTm="669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Regulation</a:t>
            </a:r>
          </a:p>
        </p:txBody>
      </p:sp>
      <p:sp>
        <p:nvSpPr>
          <p:cNvPr id="921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private monopoly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could abuse its position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It must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be regulated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by the government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Government-owned utilities operate for the public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good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No need for outside regulation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Elect new representatives if we are not satisfied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99"/>
    </mc:Choice>
    <mc:Fallback xmlns="">
      <p:transition xmlns:p14="http://schemas.microsoft.com/office/powerpoint/2010/main" spd="slow" advTm="340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“Regulatory Compact”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/>
          <a:lstStyle/>
          <a:p>
            <a:r>
              <a:rPr lang="en-US" dirty="0" smtClean="0"/>
              <a:t>Agreement between an Investor Owned Utility (IOU) and a government</a:t>
            </a:r>
          </a:p>
          <a:p>
            <a:r>
              <a:rPr lang="en-US" dirty="0" smtClean="0"/>
              <a:t>IOU receives the right to be the monopoly supplier over a certain territory</a:t>
            </a:r>
          </a:p>
          <a:p>
            <a:r>
              <a:rPr lang="en-US" dirty="0" smtClean="0"/>
              <a:t>IOU accepts that its rates (i.e. what it can charge consumers) will be determined by a regulator </a:t>
            </a:r>
          </a:p>
          <a:p>
            <a:pPr lvl="1"/>
            <a:r>
              <a:rPr lang="en-US" dirty="0" smtClean="0"/>
              <a:t>Example: Washington Utilities and Transportation Commission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0"/>
    </mc:Choice>
    <mc:Fallback xmlns="">
      <p:transition xmlns:p14="http://schemas.microsoft.com/office/powerpoint/2010/main" spd="slow" advTm="447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return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 sets the rates so that the IOU can:</a:t>
            </a:r>
          </a:p>
          <a:p>
            <a:pPr lvl="1"/>
            <a:r>
              <a:rPr lang="en-US" dirty="0" smtClean="0"/>
              <a:t>Recover its operating cost (fuel, personnel, etc…)</a:t>
            </a:r>
          </a:p>
          <a:p>
            <a:pPr lvl="1"/>
            <a:r>
              <a:rPr lang="en-US" dirty="0" smtClean="0"/>
              <a:t>Recover its investments costs (plants, lines, etc…)</a:t>
            </a:r>
          </a:p>
          <a:p>
            <a:pPr lvl="1"/>
            <a:r>
              <a:rPr lang="en-US" dirty="0" smtClean="0"/>
              <a:t>Pay a fair rate of return to its investors</a:t>
            </a:r>
            <a:endParaRPr lang="en-US" dirty="0"/>
          </a:p>
          <a:p>
            <a:r>
              <a:rPr lang="en-US" dirty="0" smtClean="0"/>
              <a:t>A monopoly utility is a low risk investment</a:t>
            </a:r>
          </a:p>
          <a:p>
            <a:pPr lvl="1"/>
            <a:r>
              <a:rPr lang="en-US" dirty="0" smtClean="0"/>
              <a:t>No competition</a:t>
            </a:r>
          </a:p>
          <a:p>
            <a:pPr lvl="1"/>
            <a:r>
              <a:rPr lang="en-US" dirty="0" smtClean="0"/>
              <a:t>A bankrupt utility is in nobody’s interest</a:t>
            </a:r>
          </a:p>
          <a:p>
            <a:r>
              <a:rPr lang="en-US" dirty="0" smtClean="0"/>
              <a:t>The rate of return can therefore be low compared to other investments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54"/>
    </mc:Choice>
    <mc:Fallback xmlns="">
      <p:transition xmlns:p14="http://schemas.microsoft.com/office/powerpoint/2010/main" spd="slow" advTm="891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Problems with Private Monopolies</a:t>
            </a:r>
          </a:p>
        </p:txBody>
      </p:sp>
      <p:sp>
        <p:nvSpPr>
          <p:cNvPr id="1126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63272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Monopolies are inefficient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</a:rPr>
              <a:t>No competition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</a:rPr>
              <a:t>No </a:t>
            </a:r>
            <a:r>
              <a:rPr lang="en-GB" dirty="0">
                <a:latin typeface="Calibri" charset="0"/>
                <a:ea typeface="ＭＳ Ｐゴシック" charset="0"/>
              </a:rPr>
              <a:t>need to be efficient to survive</a:t>
            </a:r>
          </a:p>
          <a:p>
            <a:pPr lvl="1"/>
            <a:r>
              <a:rPr lang="en-GB" dirty="0" smtClean="0">
                <a:latin typeface="Calibri" charset="0"/>
                <a:ea typeface="ＭＳ Ｐゴシック" charset="0"/>
              </a:rPr>
              <a:t>No </a:t>
            </a:r>
            <a:r>
              <a:rPr lang="en-GB" dirty="0">
                <a:latin typeface="Calibri" charset="0"/>
                <a:ea typeface="ＭＳ Ｐゴシック" charset="0"/>
              </a:rPr>
              <a:t>incentive to be efficient: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Utility earns more if it invests more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No penalty for building </a:t>
            </a:r>
            <a:r>
              <a:rPr lang="ja-JP" altLang="en-GB" dirty="0">
                <a:latin typeface="Arial" charset="0"/>
                <a:ea typeface="ＭＳ Ｐゴシック" charset="0"/>
              </a:rPr>
              <a:t>“</a:t>
            </a:r>
            <a:r>
              <a:rPr lang="en-GB" altLang="ja-JP" dirty="0">
                <a:latin typeface="Calibri" charset="0"/>
                <a:ea typeface="ＭＳ Ｐゴシック" charset="0"/>
              </a:rPr>
              <a:t>white elephants</a:t>
            </a:r>
            <a:r>
              <a:rPr lang="ja-JP" altLang="en-GB" dirty="0">
                <a:latin typeface="Arial" charset="0"/>
                <a:ea typeface="ＭＳ Ｐゴシック" charset="0"/>
              </a:rPr>
              <a:t>”</a:t>
            </a:r>
            <a:endParaRPr lang="en-GB" altLang="ja-JP" dirty="0">
              <a:latin typeface="Calibri" charset="0"/>
              <a:ea typeface="ＭＳ Ｐゴシック" charset="0"/>
            </a:endParaRP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High costs passed </a:t>
            </a:r>
            <a:r>
              <a:rPr lang="en-GB" dirty="0" smtClean="0">
                <a:latin typeface="Calibri" charset="0"/>
                <a:ea typeface="ＭＳ Ｐゴシック" charset="0"/>
              </a:rPr>
              <a:t>on to </a:t>
            </a:r>
            <a:r>
              <a:rPr lang="en-GB" dirty="0">
                <a:latin typeface="Calibri" charset="0"/>
                <a:ea typeface="ＭＳ Ｐゴシック" charset="0"/>
              </a:rPr>
              <a:t>consumers as high prices of electricity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A bankrupt utility is in nobody</a:t>
            </a:r>
            <a:r>
              <a:rPr lang="ja-JP" altLang="en-GB" dirty="0">
                <a:latin typeface="Arial" charset="0"/>
                <a:ea typeface="ＭＳ Ｐゴシック" charset="0"/>
              </a:rPr>
              <a:t>’</a:t>
            </a:r>
            <a:r>
              <a:rPr lang="en-GB" altLang="ja-JP" dirty="0">
                <a:latin typeface="Calibri" charset="0"/>
                <a:ea typeface="ＭＳ Ｐゴシック" charset="0"/>
              </a:rPr>
              <a:t>s </a:t>
            </a:r>
            <a:r>
              <a:rPr lang="en-GB" altLang="ja-JP" dirty="0" smtClean="0">
                <a:latin typeface="Calibri" charset="0"/>
                <a:ea typeface="ＭＳ Ｐゴシック" charset="0"/>
              </a:rPr>
              <a:t>interest</a:t>
            </a:r>
          </a:p>
          <a:p>
            <a:r>
              <a:rPr lang="en-GB" dirty="0" smtClean="0">
                <a:latin typeface="Calibri" charset="0"/>
                <a:ea typeface="ＭＳ Ｐゴシック" charset="0"/>
              </a:rPr>
              <a:t>Rates are “higher than they should be”</a:t>
            </a:r>
            <a:endParaRPr lang="en-GB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D. Kirschen &amp; University of Washington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49"/>
    </mc:Choice>
    <mc:Fallback xmlns="">
      <p:transition xmlns:p14="http://schemas.microsoft.com/office/powerpoint/2010/main" spd="slow" advTm="696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W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UWEE.thmx</Template>
  <TotalTime>9336</TotalTime>
  <Words>1760</Words>
  <Application>Microsoft Macintosh PowerPoint</Application>
  <PresentationFormat>On-screen Show (4:3)</PresentationFormat>
  <Paragraphs>371</Paragraphs>
  <Slides>36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UWEE</vt:lpstr>
      <vt:lpstr>CorelDRAW!</vt:lpstr>
      <vt:lpstr>PowerPoint Presentation</vt:lpstr>
      <vt:lpstr>Outline</vt:lpstr>
      <vt:lpstr>Traditional electric utility model</vt:lpstr>
      <vt:lpstr>Variants on vertical integration</vt:lpstr>
      <vt:lpstr>Why monopolies?</vt:lpstr>
      <vt:lpstr>Regulation</vt:lpstr>
      <vt:lpstr>The “Regulatory Compact”</vt:lpstr>
      <vt:lpstr>Rate of return regulation</vt:lpstr>
      <vt:lpstr>Problems with Private Monopolies</vt:lpstr>
      <vt:lpstr>Could the regulators do better?</vt:lpstr>
      <vt:lpstr>Problems with Public Monopolies</vt:lpstr>
      <vt:lpstr>Things bad governments do…</vt:lpstr>
      <vt:lpstr>The “new” electricity supply model</vt:lpstr>
      <vt:lpstr>Expected benefits of privatization</vt:lpstr>
      <vt:lpstr>Expected benefits of unbundling</vt:lpstr>
      <vt:lpstr>Expected benefits of competition</vt:lpstr>
      <vt:lpstr>(who are the characters in the play)</vt:lpstr>
      <vt:lpstr>The old model</vt:lpstr>
      <vt:lpstr>Customer (old model)</vt:lpstr>
      <vt:lpstr>Actors after full unbundling</vt:lpstr>
      <vt:lpstr>Generating companies</vt:lpstr>
      <vt:lpstr>Retailers</vt:lpstr>
      <vt:lpstr>Consumers</vt:lpstr>
      <vt:lpstr>Independent System Operator</vt:lpstr>
      <vt:lpstr>Transmission Network Owners</vt:lpstr>
      <vt:lpstr>Distribution Network Companies</vt:lpstr>
      <vt:lpstr>Market Operator</vt:lpstr>
      <vt:lpstr>Regulator</vt:lpstr>
      <vt:lpstr>New actors?</vt:lpstr>
      <vt:lpstr>PowerPoint Presentation</vt:lpstr>
      <vt:lpstr>The four models of competition</vt:lpstr>
      <vt:lpstr>Monopoly</vt:lpstr>
      <vt:lpstr>Purchasing Agent</vt:lpstr>
      <vt:lpstr>Wholesale Competition</vt:lpstr>
      <vt:lpstr>Retail Competition</vt:lpstr>
      <vt:lpstr>Typical re-bundling</vt:lpstr>
    </vt:vector>
  </TitlesOfParts>
  <Company>UMIST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Transport and Conversion</dc:title>
  <dc:creator>Daniel Kirschen</dc:creator>
  <cp:lastModifiedBy>Daniel Kirschen</cp:lastModifiedBy>
  <cp:revision>239</cp:revision>
  <cp:lastPrinted>2008-08-19T12:56:18Z</cp:lastPrinted>
  <dcterms:created xsi:type="dcterms:W3CDTF">2004-01-27T21:55:19Z</dcterms:created>
  <dcterms:modified xsi:type="dcterms:W3CDTF">2012-07-19T03:40:25Z</dcterms:modified>
</cp:coreProperties>
</file>