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ppt/tags/tag2.xml" ContentType="application/vnd.openxmlformats-officedocument.presentationml.tags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tags/tag3.xml" ContentType="application/vnd.openxmlformats-officedocument.presentationml.tags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tags/tag4.xml" ContentType="application/vnd.openxmlformats-officedocument.presentationml.tags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5.xml" ContentType="application/vnd.openxmlformats-officedocument.presentationml.tags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tags/tag9.xml" ContentType="application/vnd.openxmlformats-officedocument.presentationml.tags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tags/tag10.xml" ContentType="application/vnd.openxmlformats-officedocument.presentationml.tags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tags/tag11.xml" ContentType="application/vnd.openxmlformats-officedocument.presentationml.tags+xml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tags/tag12.xml" ContentType="application/vnd.openxmlformats-officedocument.presentationml.tags+xml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tags/tag13.xml" ContentType="application/vnd.openxmlformats-officedocument.presentationml.tags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tags/tag14.xml" ContentType="application/vnd.openxmlformats-officedocument.presentationml.tags+xml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tags/tag15.xml" ContentType="application/vnd.openxmlformats-officedocument.presentationml.tags+xml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tags/tag16.xml" ContentType="application/vnd.openxmlformats-officedocument.presentationml.tags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tags/tag17.xml" ContentType="application/vnd.openxmlformats-officedocument.presentationml.tags+xml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tags/tag18.xml" ContentType="application/vnd.openxmlformats-officedocument.presentationml.tags+xml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tags/tag19.xml" ContentType="application/vnd.openxmlformats-officedocument.presentationml.tags+xml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tags/tag20.xml" ContentType="application/vnd.openxmlformats-officedocument.presentationml.tags+xml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tags/tag21.xml" ContentType="application/vnd.openxmlformats-officedocument.presentationml.tags+xml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tags/tag25.xml" ContentType="application/vnd.openxmlformats-officedocument.presentationml.tags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tags/tag26.xml" ContentType="application/vnd.openxmlformats-officedocument.presentationml.tags+xml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tags/tag27.xml" ContentType="application/vnd.openxmlformats-officedocument.presentationml.tags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tags/tag28.xml" ContentType="application/vnd.openxmlformats-officedocument.presentationml.tags+xml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tags/tag29.xml" ContentType="application/vnd.openxmlformats-officedocument.presentationml.tags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tags/tag30.xml" ContentType="application/vnd.openxmlformats-officedocument.presentationml.tags+xml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tags/tag31.xml" ContentType="application/vnd.openxmlformats-officedocument.presentationml.tags+xml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tags/tag32.xml" ContentType="application/vnd.openxmlformats-officedocument.presentationml.tags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tags/tag33.xml" ContentType="application/vnd.openxmlformats-officedocument.presentationml.tags+xml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tags/tag34.xml" ContentType="application/vnd.openxmlformats-officedocument.presentationml.tags+xml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tags/tag35.xml" ContentType="application/vnd.openxmlformats-officedocument.presentationml.tags+xml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3" r:id="rId1"/>
  </p:sldMasterIdLst>
  <p:notesMasterIdLst>
    <p:notesMasterId r:id="rId65"/>
  </p:notesMasterIdLst>
  <p:handoutMasterIdLst>
    <p:handoutMasterId r:id="rId66"/>
  </p:handoutMasterIdLst>
  <p:sldIdLst>
    <p:sldId id="308" r:id="rId2"/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416" r:id="rId25"/>
    <p:sldId id="366" r:id="rId26"/>
    <p:sldId id="419" r:id="rId27"/>
    <p:sldId id="418" r:id="rId28"/>
    <p:sldId id="367" r:id="rId29"/>
    <p:sldId id="421" r:id="rId30"/>
    <p:sldId id="414" r:id="rId31"/>
    <p:sldId id="415" r:id="rId32"/>
    <p:sldId id="422" r:id="rId33"/>
    <p:sldId id="423" r:id="rId34"/>
    <p:sldId id="424" r:id="rId35"/>
    <p:sldId id="426" r:id="rId36"/>
    <p:sldId id="427" r:id="rId37"/>
    <p:sldId id="425" r:id="rId38"/>
    <p:sldId id="428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436" r:id="rId47"/>
    <p:sldId id="368" r:id="rId48"/>
    <p:sldId id="369" r:id="rId49"/>
    <p:sldId id="370" r:id="rId50"/>
    <p:sldId id="371" r:id="rId51"/>
    <p:sldId id="401" r:id="rId52"/>
    <p:sldId id="402" r:id="rId53"/>
    <p:sldId id="403" r:id="rId54"/>
    <p:sldId id="404" r:id="rId55"/>
    <p:sldId id="405" r:id="rId56"/>
    <p:sldId id="400" r:id="rId57"/>
    <p:sldId id="372" r:id="rId58"/>
    <p:sldId id="373" r:id="rId59"/>
    <p:sldId id="374" r:id="rId60"/>
    <p:sldId id="375" r:id="rId61"/>
    <p:sldId id="376" r:id="rId62"/>
    <p:sldId id="377" r:id="rId63"/>
    <p:sldId id="378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9999"/>
    <a:srgbClr val="CC0000"/>
    <a:srgbClr val="FFFF00"/>
    <a:srgbClr val="008080"/>
    <a:srgbClr val="0099CC"/>
    <a:srgbClr val="00CC99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21437" autoAdjust="0"/>
    <p:restoredTop sz="90929"/>
  </p:normalViewPr>
  <p:slideViewPr>
    <p:cSldViewPr>
      <p:cViewPr>
        <p:scale>
          <a:sx n="100" d="100"/>
          <a:sy n="100" d="100"/>
        </p:scale>
        <p:origin x="-2200" y="-7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Relationship Id="rId3" Type="http://schemas.openxmlformats.org/officeDocument/2006/relationships/image" Target="../media/image5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4" Type="http://schemas.openxmlformats.org/officeDocument/2006/relationships/image" Target="../media/image67.emf"/><Relationship Id="rId1" Type="http://schemas.openxmlformats.org/officeDocument/2006/relationships/image" Target="../media/image59.emf"/><Relationship Id="rId2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Relationship Id="rId2" Type="http://schemas.openxmlformats.org/officeDocument/2006/relationships/image" Target="../media/image69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4" Type="http://schemas.openxmlformats.org/officeDocument/2006/relationships/image" Target="../media/image84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image" Target="../media/image81.emf"/><Relationship Id="rId2" Type="http://schemas.openxmlformats.org/officeDocument/2006/relationships/image" Target="../media/image8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4" Type="http://schemas.openxmlformats.org/officeDocument/2006/relationships/image" Target="../media/image90.emf"/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emf"/><Relationship Id="rId5" Type="http://schemas.openxmlformats.org/officeDocument/2006/relationships/image" Target="../media/image95.emf"/><Relationship Id="rId6" Type="http://schemas.openxmlformats.org/officeDocument/2006/relationships/image" Target="../media/image96.emf"/><Relationship Id="rId7" Type="http://schemas.openxmlformats.org/officeDocument/2006/relationships/image" Target="../media/image97.emf"/><Relationship Id="rId1" Type="http://schemas.openxmlformats.org/officeDocument/2006/relationships/image" Target="../media/image91.emf"/><Relationship Id="rId2" Type="http://schemas.openxmlformats.org/officeDocument/2006/relationships/image" Target="../media/image92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4" Type="http://schemas.openxmlformats.org/officeDocument/2006/relationships/image" Target="../media/image101.emf"/><Relationship Id="rId5" Type="http://schemas.openxmlformats.org/officeDocument/2006/relationships/image" Target="../media/image102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4" Type="http://schemas.openxmlformats.org/officeDocument/2006/relationships/image" Target="../media/image108.emf"/><Relationship Id="rId5" Type="http://schemas.openxmlformats.org/officeDocument/2006/relationships/image" Target="../media/image109.emf"/><Relationship Id="rId6" Type="http://schemas.openxmlformats.org/officeDocument/2006/relationships/image" Target="../media/image102.emf"/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3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0.emf"/><Relationship Id="rId12" Type="http://schemas.openxmlformats.org/officeDocument/2006/relationships/image" Target="../media/image121.emf"/><Relationship Id="rId13" Type="http://schemas.openxmlformats.org/officeDocument/2006/relationships/image" Target="../media/image122.emf"/><Relationship Id="rId1" Type="http://schemas.openxmlformats.org/officeDocument/2006/relationships/image" Target="../media/image110.emf"/><Relationship Id="rId2" Type="http://schemas.openxmlformats.org/officeDocument/2006/relationships/image" Target="../media/image111.emf"/><Relationship Id="rId3" Type="http://schemas.openxmlformats.org/officeDocument/2006/relationships/image" Target="../media/image112.emf"/><Relationship Id="rId4" Type="http://schemas.openxmlformats.org/officeDocument/2006/relationships/image" Target="../media/image113.emf"/><Relationship Id="rId5" Type="http://schemas.openxmlformats.org/officeDocument/2006/relationships/image" Target="../media/image114.emf"/><Relationship Id="rId6" Type="http://schemas.openxmlformats.org/officeDocument/2006/relationships/image" Target="../media/image115.emf"/><Relationship Id="rId7" Type="http://schemas.openxmlformats.org/officeDocument/2006/relationships/image" Target="../media/image116.emf"/><Relationship Id="rId8" Type="http://schemas.openxmlformats.org/officeDocument/2006/relationships/image" Target="../media/image117.emf"/><Relationship Id="rId9" Type="http://schemas.openxmlformats.org/officeDocument/2006/relationships/image" Target="../media/image118.emf"/><Relationship Id="rId10" Type="http://schemas.openxmlformats.org/officeDocument/2006/relationships/image" Target="../media/image119.emf"/></Relationships>
</file>

<file path=ppt/drawings/_rels/vmlDrawing3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emf"/><Relationship Id="rId12" Type="http://schemas.openxmlformats.org/officeDocument/2006/relationships/image" Target="../media/image122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9" Type="http://schemas.openxmlformats.org/officeDocument/2006/relationships/image" Target="../media/image119.emf"/><Relationship Id="rId10" Type="http://schemas.openxmlformats.org/officeDocument/2006/relationships/image" Target="../media/image12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4" Type="http://schemas.openxmlformats.org/officeDocument/2006/relationships/image" Target="../media/image124.emf"/><Relationship Id="rId5" Type="http://schemas.openxmlformats.org/officeDocument/2006/relationships/image" Target="../media/image125.emf"/><Relationship Id="rId6" Type="http://schemas.openxmlformats.org/officeDocument/2006/relationships/image" Target="../media/image126.emf"/><Relationship Id="rId1" Type="http://schemas.openxmlformats.org/officeDocument/2006/relationships/image" Target="../media/image98.emf"/><Relationship Id="rId2" Type="http://schemas.openxmlformats.org/officeDocument/2006/relationships/image" Target="../media/image100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4" Type="http://schemas.openxmlformats.org/officeDocument/2006/relationships/image" Target="../media/image130.emf"/><Relationship Id="rId5" Type="http://schemas.openxmlformats.org/officeDocument/2006/relationships/image" Target="../media/image131.emf"/><Relationship Id="rId6" Type="http://schemas.openxmlformats.org/officeDocument/2006/relationships/image" Target="../media/image114.emf"/><Relationship Id="rId1" Type="http://schemas.openxmlformats.org/officeDocument/2006/relationships/image" Target="../media/image127.emf"/><Relationship Id="rId2" Type="http://schemas.openxmlformats.org/officeDocument/2006/relationships/image" Target="../media/image128.emf"/></Relationships>
</file>

<file path=ppt/drawings/_rels/vmlDrawing3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emf"/><Relationship Id="rId12" Type="http://schemas.openxmlformats.org/officeDocument/2006/relationships/image" Target="../media/image122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9" Type="http://schemas.openxmlformats.org/officeDocument/2006/relationships/image" Target="../media/image119.emf"/><Relationship Id="rId10" Type="http://schemas.openxmlformats.org/officeDocument/2006/relationships/image" Target="../media/image1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5" Type="http://schemas.openxmlformats.org/officeDocument/2006/relationships/image" Target="../media/image136.emf"/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41.emf"/><Relationship Id="rId5" Type="http://schemas.openxmlformats.org/officeDocument/2006/relationships/image" Target="../media/image142.emf"/><Relationship Id="rId1" Type="http://schemas.openxmlformats.org/officeDocument/2006/relationships/image" Target="../media/image138.emf"/><Relationship Id="rId2" Type="http://schemas.openxmlformats.org/officeDocument/2006/relationships/image" Target="../media/image139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4" Type="http://schemas.openxmlformats.org/officeDocument/2006/relationships/image" Target="../media/image146.emf"/><Relationship Id="rId5" Type="http://schemas.openxmlformats.org/officeDocument/2006/relationships/image" Target="../media/image147.emf"/><Relationship Id="rId1" Type="http://schemas.openxmlformats.org/officeDocument/2006/relationships/image" Target="../media/image143.emf"/><Relationship Id="rId2" Type="http://schemas.openxmlformats.org/officeDocument/2006/relationships/image" Target="../media/image144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2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4" Type="http://schemas.openxmlformats.org/officeDocument/2006/relationships/image" Target="../media/image156.emf"/><Relationship Id="rId1" Type="http://schemas.openxmlformats.org/officeDocument/2006/relationships/image" Target="../media/image153.emf"/><Relationship Id="rId2" Type="http://schemas.openxmlformats.org/officeDocument/2006/relationships/image" Target="../media/image154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4" Type="http://schemas.openxmlformats.org/officeDocument/2006/relationships/image" Target="../media/image160.emf"/><Relationship Id="rId1" Type="http://schemas.openxmlformats.org/officeDocument/2006/relationships/image" Target="../media/image157.emf"/><Relationship Id="rId2" Type="http://schemas.openxmlformats.org/officeDocument/2006/relationships/image" Target="../media/image158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4" Type="http://schemas.openxmlformats.org/officeDocument/2006/relationships/image" Target="../media/image164.emf"/><Relationship Id="rId5" Type="http://schemas.openxmlformats.org/officeDocument/2006/relationships/image" Target="../media/image165.emf"/><Relationship Id="rId1" Type="http://schemas.openxmlformats.org/officeDocument/2006/relationships/image" Target="../media/image161.emf"/><Relationship Id="rId2" Type="http://schemas.openxmlformats.org/officeDocument/2006/relationships/image" Target="../media/image162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emf"/><Relationship Id="rId4" Type="http://schemas.openxmlformats.org/officeDocument/2006/relationships/image" Target="../media/image169.emf"/><Relationship Id="rId5" Type="http://schemas.openxmlformats.org/officeDocument/2006/relationships/image" Target="../media/image170.emf"/><Relationship Id="rId1" Type="http://schemas.openxmlformats.org/officeDocument/2006/relationships/image" Target="../media/image166.emf"/><Relationship Id="rId2" Type="http://schemas.openxmlformats.org/officeDocument/2006/relationships/image" Target="../media/image167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4" Type="http://schemas.openxmlformats.org/officeDocument/2006/relationships/image" Target="../media/image174.emf"/><Relationship Id="rId5" Type="http://schemas.openxmlformats.org/officeDocument/2006/relationships/image" Target="../media/image175.emf"/><Relationship Id="rId1" Type="http://schemas.openxmlformats.org/officeDocument/2006/relationships/image" Target="../media/image171.emf"/><Relationship Id="rId2" Type="http://schemas.openxmlformats.org/officeDocument/2006/relationships/image" Target="../media/image17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emf"/><Relationship Id="rId4" Type="http://schemas.openxmlformats.org/officeDocument/2006/relationships/image" Target="../media/image179.emf"/><Relationship Id="rId5" Type="http://schemas.openxmlformats.org/officeDocument/2006/relationships/image" Target="../media/image180.emf"/><Relationship Id="rId1" Type="http://schemas.openxmlformats.org/officeDocument/2006/relationships/image" Target="../media/image176.emf"/><Relationship Id="rId2" Type="http://schemas.openxmlformats.org/officeDocument/2006/relationships/image" Target="../media/image177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4" Type="http://schemas.openxmlformats.org/officeDocument/2006/relationships/image" Target="../media/image184.emf"/><Relationship Id="rId5" Type="http://schemas.openxmlformats.org/officeDocument/2006/relationships/image" Target="../media/image185.emf"/><Relationship Id="rId1" Type="http://schemas.openxmlformats.org/officeDocument/2006/relationships/image" Target="../media/image181.emf"/><Relationship Id="rId2" Type="http://schemas.openxmlformats.org/officeDocument/2006/relationships/image" Target="../media/image182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emf"/><Relationship Id="rId2" Type="http://schemas.openxmlformats.org/officeDocument/2006/relationships/image" Target="../media/image187.emf"/><Relationship Id="rId3" Type="http://schemas.openxmlformats.org/officeDocument/2006/relationships/image" Target="../media/image18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GB"/>
              <a:t>© Daniel Kirschen </a:t>
            </a:r>
          </a:p>
          <a:p>
            <a:r>
              <a:rPr lang="en-GB"/>
              <a:t>The University of Manchester, 2010</a:t>
            </a:r>
            <a:endParaRPr lang="en-GB">
              <a:latin typeface="Times" charset="0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2706C6E-B264-BA4E-A1CE-3BFE3456958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634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2560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FB8F87-4F4C-B74E-BD65-81BE3BFF15A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4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9A6FFC-5755-8F4E-BAF9-44381BD22FF1}" type="slidenum">
              <a:rPr lang="en-GB"/>
              <a:pPr/>
              <a:t>1</a:t>
            </a:fld>
            <a:endParaRPr lang="en-GB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F1F2A-485A-1B4F-90C4-B8EC1BC2DFA4}" type="slidenum">
              <a:rPr lang="en-GB"/>
              <a:pPr/>
              <a:t>9</a:t>
            </a:fld>
            <a:endParaRPr lang="en-GB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B8F87-4F4C-B74E-BD65-81BE3BFF15A1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7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chemeClr val="bg1">
                <a:lumMod val="85000"/>
              </a:schemeClr>
            </a:gs>
            <a:gs pos="40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 dirty="0" smtClean="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 smtClean="0">
                <a:solidFill>
                  <a:srgbClr val="000000"/>
                </a:solidFill>
              </a:defRPr>
            </a:lvl1pPr>
          </a:lstStyle>
          <a:p>
            <a:fld id="{DA7CBFE0-C9EF-B949-9787-ABA738696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37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93C6-238A-5340-B5F1-C6E0C25C4D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86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410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FF8BD-8D53-1C4E-AEBC-A2894FFB2E6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4624"/>
            <a:ext cx="8229600" cy="792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3008" y="1052736"/>
            <a:ext cx="4038600" cy="5040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4008" y="1052736"/>
            <a:ext cx="4038600" cy="504056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" y="6613525"/>
            <a:ext cx="37338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629400"/>
            <a:ext cx="2133600" cy="152400"/>
          </a:xfrm>
        </p:spPr>
        <p:txBody>
          <a:bodyPr/>
          <a:lstStyle>
            <a:lvl1pPr>
              <a:defRPr/>
            </a:lvl1pPr>
          </a:lstStyle>
          <a:p>
            <a:fld id="{3D79BD36-F743-F346-BD95-E94EE43F2B9F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468313" y="764704"/>
            <a:ext cx="8207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4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447800"/>
            <a:ext cx="4038600" cy="467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886200" cy="152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C77FC8D-C7FC-5643-8158-4A7D2A191EB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8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18275"/>
            <a:ext cx="2987675" cy="365125"/>
          </a:xfrm>
        </p:spPr>
        <p:txBody>
          <a:bodyPr/>
          <a:lstStyle>
            <a:lvl1pPr>
              <a:defRPr sz="1000" dirty="0" smtClean="0"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z="1000" smtClean="0"/>
            </a:lvl1pPr>
          </a:lstStyle>
          <a:p>
            <a:fld id="{260DD26C-53BD-0D4A-A86D-5195965EE4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96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WEE master slide_v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72829"/>
            <a:ext cx="7772400" cy="1500187"/>
          </a:xfrm>
        </p:spPr>
        <p:txBody>
          <a:bodyPr anchor="b"/>
          <a:lstStyle>
            <a:lvl1pPr marL="0" indent="0">
              <a:buNone/>
              <a:defRPr sz="48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916238" cy="365125"/>
          </a:xfrm>
        </p:spPr>
        <p:txBody>
          <a:bodyPr/>
          <a:lstStyle>
            <a:lvl1pPr>
              <a:defRPr sz="1000" dirty="0" smtClean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19925" y="6592267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tx1"/>
                </a:solidFill>
              </a:defRPr>
            </a:lvl1pPr>
          </a:lstStyle>
          <a:p>
            <a:fld id="{730156C3-CFCA-2548-9149-CC1DC919085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8840"/>
            <a:ext cx="4040188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EBE37-6AD7-B347-8586-74E6482800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7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3923928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C5774C05-725B-7C45-8D7E-7EC913AF88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64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-36512" y="6592267"/>
            <a:ext cx="3384376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>
            <a:lvl1pPr>
              <a:defRPr sz="1000"/>
            </a:lvl1pPr>
          </a:lstStyle>
          <a:p>
            <a:fld id="{824CAE45-A761-094B-8906-40A52B12D3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2672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CE640-E3C0-F24B-A0A1-4D22F3FAED3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41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9592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14938"/>
            <a:ext cx="5486400" cy="728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26B9-4126-6542-A00E-674AE7CE07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9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6592267"/>
            <a:ext cx="305983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tx1"/>
                </a:solidFill>
                <a:latin typeface="Calibri" charset="0"/>
                <a:cs typeface="+mn-cs"/>
              </a:defRPr>
            </a:lvl1pPr>
          </a:lstStyle>
          <a:p>
            <a:fld id="{3D79BD36-F743-F346-BD95-E94EE43F2B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42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944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42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charset="0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2.vml"/><Relationship Id="rId2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30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31.bin"/><Relationship Id="rId9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emf"/><Relationship Id="rId12" Type="http://schemas.openxmlformats.org/officeDocument/2006/relationships/oleObject" Target="../embeddings/oleObject36.bin"/><Relationship Id="rId13" Type="http://schemas.openxmlformats.org/officeDocument/2006/relationships/image" Target="../media/image37.emf"/><Relationship Id="rId1" Type="http://schemas.openxmlformats.org/officeDocument/2006/relationships/vmlDrawing" Target="../drawings/vmlDrawing15.vml"/><Relationship Id="rId2" Type="http://schemas.openxmlformats.org/officeDocument/2006/relationships/tags" Target="../tags/tag13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34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39.emf"/><Relationship Id="rId1" Type="http://schemas.openxmlformats.org/officeDocument/2006/relationships/vmlDrawing" Target="../drawings/vmlDrawing16.vml"/><Relationship Id="rId2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4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5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6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1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2.emf"/><Relationship Id="rId9" Type="http://schemas.openxmlformats.org/officeDocument/2006/relationships/oleObject" Target="../embeddings/oleObject42.bin"/><Relationship Id="rId10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47.bin"/><Relationship Id="rId5" Type="http://schemas.openxmlformats.org/officeDocument/2006/relationships/image" Target="../media/image48.emf"/><Relationship Id="rId6" Type="http://schemas.openxmlformats.org/officeDocument/2006/relationships/oleObject" Target="../embeddings/oleObject48.bin"/><Relationship Id="rId7" Type="http://schemas.openxmlformats.org/officeDocument/2006/relationships/image" Target="../media/image49.emf"/><Relationship Id="rId1" Type="http://schemas.openxmlformats.org/officeDocument/2006/relationships/vmlDrawing" Target="../drawings/vmlDrawing18.vml"/><Relationship Id="rId2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50.bin"/><Relationship Id="rId7" Type="http://schemas.openxmlformats.org/officeDocument/2006/relationships/image" Target="../media/image51.emf"/><Relationship Id="rId8" Type="http://schemas.openxmlformats.org/officeDocument/2006/relationships/oleObject" Target="../embeddings/oleObject51.bin"/><Relationship Id="rId9" Type="http://schemas.openxmlformats.org/officeDocument/2006/relationships/image" Target="../media/image52.emf"/><Relationship Id="rId1" Type="http://schemas.openxmlformats.org/officeDocument/2006/relationships/vmlDrawing" Target="../drawings/vmlDrawing19.vml"/><Relationship Id="rId2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3.emf"/><Relationship Id="rId6" Type="http://schemas.openxmlformats.org/officeDocument/2006/relationships/oleObject" Target="../embeddings/oleObject53.bin"/><Relationship Id="rId7" Type="http://schemas.openxmlformats.org/officeDocument/2006/relationships/image" Target="../media/image54.emf"/><Relationship Id="rId8" Type="http://schemas.openxmlformats.org/officeDocument/2006/relationships/oleObject" Target="../embeddings/oleObject54.bin"/><Relationship Id="rId9" Type="http://schemas.openxmlformats.org/officeDocument/2006/relationships/image" Target="../media/image55.emf"/><Relationship Id="rId1" Type="http://schemas.openxmlformats.org/officeDocument/2006/relationships/vmlDrawing" Target="../drawings/vmlDrawing20.vml"/><Relationship Id="rId2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emf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tags" Target="../tags/tag18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55.bin"/><Relationship Id="rId5" Type="http://schemas.openxmlformats.org/officeDocument/2006/relationships/image" Target="../media/image56.emf"/><Relationship Id="rId6" Type="http://schemas.openxmlformats.org/officeDocument/2006/relationships/oleObject" Target="../embeddings/oleObject56.bin"/><Relationship Id="rId7" Type="http://schemas.openxmlformats.org/officeDocument/2006/relationships/image" Target="../media/image57.emf"/><Relationship Id="rId8" Type="http://schemas.openxmlformats.org/officeDocument/2006/relationships/oleObject" Target="../embeddings/oleObject57.bin"/><Relationship Id="rId9" Type="http://schemas.openxmlformats.org/officeDocument/2006/relationships/image" Target="../media/image58.emf"/><Relationship Id="rId10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64.emf"/><Relationship Id="rId1" Type="http://schemas.openxmlformats.org/officeDocument/2006/relationships/vmlDrawing" Target="../drawings/vmlDrawing22.vml"/><Relationship Id="rId2" Type="http://schemas.openxmlformats.org/officeDocument/2006/relationships/tags" Target="../tags/tag19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60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61.bin"/><Relationship Id="rId7" Type="http://schemas.openxmlformats.org/officeDocument/2006/relationships/image" Target="../media/image62.emf"/><Relationship Id="rId8" Type="http://schemas.openxmlformats.org/officeDocument/2006/relationships/oleObject" Target="../embeddings/oleObject62.bin"/><Relationship Id="rId9" Type="http://schemas.openxmlformats.org/officeDocument/2006/relationships/image" Target="../media/image63.emf"/><Relationship Id="rId10" Type="http://schemas.openxmlformats.org/officeDocument/2006/relationships/oleObject" Target="../embeddings/oleObject6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65.bin"/><Relationship Id="rId5" Type="http://schemas.openxmlformats.org/officeDocument/2006/relationships/image" Target="../media/image59.emf"/><Relationship Id="rId6" Type="http://schemas.openxmlformats.org/officeDocument/2006/relationships/oleObject" Target="../embeddings/oleObject66.bin"/><Relationship Id="rId7" Type="http://schemas.openxmlformats.org/officeDocument/2006/relationships/image" Target="../media/image65.emf"/><Relationship Id="rId8" Type="http://schemas.openxmlformats.org/officeDocument/2006/relationships/oleObject" Target="../embeddings/oleObject67.bin"/><Relationship Id="rId9" Type="http://schemas.openxmlformats.org/officeDocument/2006/relationships/image" Target="../media/image66.emf"/><Relationship Id="rId10" Type="http://schemas.openxmlformats.org/officeDocument/2006/relationships/oleObject" Target="../embeddings/oleObject68.bin"/><Relationship Id="rId11" Type="http://schemas.openxmlformats.org/officeDocument/2006/relationships/image" Target="../media/image67.emf"/><Relationship Id="rId1" Type="http://schemas.openxmlformats.org/officeDocument/2006/relationships/vmlDrawing" Target="../drawings/vmlDrawing23.vml"/><Relationship Id="rId2" Type="http://schemas.openxmlformats.org/officeDocument/2006/relationships/tags" Target="../tags/tag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68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69.emf"/><Relationship Id="rId1" Type="http://schemas.openxmlformats.org/officeDocument/2006/relationships/vmlDrawing" Target="../drawings/vmlDrawing24.vml"/><Relationship Id="rId2" Type="http://schemas.openxmlformats.org/officeDocument/2006/relationships/tags" Target="../tags/tag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oleObject" Target="../embeddings/oleObject75.bin"/><Relationship Id="rId13" Type="http://schemas.openxmlformats.org/officeDocument/2006/relationships/image" Target="../media/image74.emf"/><Relationship Id="rId14" Type="http://schemas.openxmlformats.org/officeDocument/2006/relationships/oleObject" Target="../embeddings/oleObject76.bin"/><Relationship Id="rId15" Type="http://schemas.openxmlformats.org/officeDocument/2006/relationships/image" Target="../media/image75.emf"/><Relationship Id="rId16" Type="http://schemas.openxmlformats.org/officeDocument/2006/relationships/oleObject" Target="../embeddings/oleObject77.bin"/><Relationship Id="rId17" Type="http://schemas.openxmlformats.org/officeDocument/2006/relationships/image" Target="../media/image76.emf"/><Relationship Id="rId18" Type="http://schemas.openxmlformats.org/officeDocument/2006/relationships/oleObject" Target="../embeddings/oleObject78.bin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25.vml"/><Relationship Id="rId2" Type="http://schemas.openxmlformats.org/officeDocument/2006/relationships/tags" Target="../tags/tag24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72.emf"/><Relationship Id="rId10" Type="http://schemas.openxmlformats.org/officeDocument/2006/relationships/oleObject" Target="../embeddings/oleObject7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4" Type="http://schemas.openxmlformats.org/officeDocument/2006/relationships/image" Target="../media/image78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4" Type="http://schemas.openxmlformats.org/officeDocument/2006/relationships/image" Target="../media/image80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6.bin"/><Relationship Id="rId12" Type="http://schemas.openxmlformats.org/officeDocument/2006/relationships/image" Target="../media/image85.emf"/><Relationship Id="rId13" Type="http://schemas.openxmlformats.org/officeDocument/2006/relationships/oleObject" Target="../embeddings/oleObject87.bin"/><Relationship Id="rId14" Type="http://schemas.openxmlformats.org/officeDocument/2006/relationships/image" Target="../media/image86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82.bin"/><Relationship Id="rId4" Type="http://schemas.openxmlformats.org/officeDocument/2006/relationships/image" Target="../media/image81.emf"/><Relationship Id="rId5" Type="http://schemas.openxmlformats.org/officeDocument/2006/relationships/oleObject" Target="../embeddings/oleObject83.bin"/><Relationship Id="rId6" Type="http://schemas.openxmlformats.org/officeDocument/2006/relationships/image" Target="../media/image82.emf"/><Relationship Id="rId7" Type="http://schemas.openxmlformats.org/officeDocument/2006/relationships/oleObject" Target="../embeddings/oleObject84.bin"/><Relationship Id="rId8" Type="http://schemas.openxmlformats.org/officeDocument/2006/relationships/image" Target="../media/image83.emf"/><Relationship Id="rId9" Type="http://schemas.openxmlformats.org/officeDocument/2006/relationships/oleObject" Target="../embeddings/oleObject85.bin"/><Relationship Id="rId10" Type="http://schemas.openxmlformats.org/officeDocument/2006/relationships/image" Target="../media/image8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88.bin"/><Relationship Id="rId5" Type="http://schemas.openxmlformats.org/officeDocument/2006/relationships/image" Target="../media/image87.emf"/><Relationship Id="rId6" Type="http://schemas.openxmlformats.org/officeDocument/2006/relationships/oleObject" Target="../embeddings/oleObject89.bin"/><Relationship Id="rId7" Type="http://schemas.openxmlformats.org/officeDocument/2006/relationships/image" Target="../media/image88.emf"/><Relationship Id="rId8" Type="http://schemas.openxmlformats.org/officeDocument/2006/relationships/oleObject" Target="../embeddings/oleObject90.bin"/><Relationship Id="rId9" Type="http://schemas.openxmlformats.org/officeDocument/2006/relationships/image" Target="../media/image89.emf"/><Relationship Id="rId10" Type="http://schemas.openxmlformats.org/officeDocument/2006/relationships/oleObject" Target="../embeddings/oleObject91.bin"/><Relationship Id="rId11" Type="http://schemas.openxmlformats.org/officeDocument/2006/relationships/image" Target="../media/image90.emf"/><Relationship Id="rId1" Type="http://schemas.openxmlformats.org/officeDocument/2006/relationships/vmlDrawing" Target="../drawings/vmlDrawing30.vml"/><Relationship Id="rId2" Type="http://schemas.openxmlformats.org/officeDocument/2006/relationships/tags" Target="../tags/tag25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emf"/><Relationship Id="rId12" Type="http://schemas.openxmlformats.org/officeDocument/2006/relationships/oleObject" Target="../embeddings/oleObject96.bin"/><Relationship Id="rId13" Type="http://schemas.openxmlformats.org/officeDocument/2006/relationships/image" Target="../media/image95.emf"/><Relationship Id="rId14" Type="http://schemas.openxmlformats.org/officeDocument/2006/relationships/oleObject" Target="../embeddings/oleObject97.bin"/><Relationship Id="rId15" Type="http://schemas.openxmlformats.org/officeDocument/2006/relationships/image" Target="../media/image96.emf"/><Relationship Id="rId16" Type="http://schemas.openxmlformats.org/officeDocument/2006/relationships/oleObject" Target="../embeddings/oleObject98.bin"/><Relationship Id="rId17" Type="http://schemas.openxmlformats.org/officeDocument/2006/relationships/image" Target="../media/image97.emf"/><Relationship Id="rId1" Type="http://schemas.openxmlformats.org/officeDocument/2006/relationships/vmlDrawing" Target="../drawings/vmlDrawing31.vml"/><Relationship Id="rId2" Type="http://schemas.openxmlformats.org/officeDocument/2006/relationships/tags" Target="../tags/tag26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92.bin"/><Relationship Id="rId5" Type="http://schemas.openxmlformats.org/officeDocument/2006/relationships/image" Target="../media/image91.em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92.emf"/><Relationship Id="rId8" Type="http://schemas.openxmlformats.org/officeDocument/2006/relationships/oleObject" Target="../embeddings/oleObject94.bin"/><Relationship Id="rId9" Type="http://schemas.openxmlformats.org/officeDocument/2006/relationships/image" Target="../media/image93.emf"/><Relationship Id="rId10" Type="http://schemas.openxmlformats.org/officeDocument/2006/relationships/oleObject" Target="../embeddings/oleObject95.bin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emf"/><Relationship Id="rId12" Type="http://schemas.openxmlformats.org/officeDocument/2006/relationships/oleObject" Target="../embeddings/oleObject103.bin"/><Relationship Id="rId13" Type="http://schemas.openxmlformats.org/officeDocument/2006/relationships/image" Target="../media/image102.emf"/><Relationship Id="rId1" Type="http://schemas.openxmlformats.org/officeDocument/2006/relationships/vmlDrawing" Target="../drawings/vmlDrawing32.vml"/><Relationship Id="rId2" Type="http://schemas.openxmlformats.org/officeDocument/2006/relationships/tags" Target="../tags/tag27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98.emf"/><Relationship Id="rId6" Type="http://schemas.openxmlformats.org/officeDocument/2006/relationships/oleObject" Target="../embeddings/oleObject100.bin"/><Relationship Id="rId7" Type="http://schemas.openxmlformats.org/officeDocument/2006/relationships/image" Target="../media/image99.emf"/><Relationship Id="rId8" Type="http://schemas.openxmlformats.org/officeDocument/2006/relationships/oleObject" Target="../embeddings/oleObject101.bin"/><Relationship Id="rId9" Type="http://schemas.openxmlformats.org/officeDocument/2006/relationships/image" Target="../media/image100.emf"/><Relationship Id="rId10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98.emf"/><Relationship Id="rId6" Type="http://schemas.openxmlformats.org/officeDocument/2006/relationships/oleObject" Target="../embeddings/oleObject105.bin"/><Relationship Id="rId7" Type="http://schemas.openxmlformats.org/officeDocument/2006/relationships/image" Target="../media/image99.emf"/><Relationship Id="rId8" Type="http://schemas.openxmlformats.org/officeDocument/2006/relationships/oleObject" Target="../embeddings/oleObject106.bin"/><Relationship Id="rId9" Type="http://schemas.openxmlformats.org/officeDocument/2006/relationships/image" Target="../media/image103.emf"/><Relationship Id="rId10" Type="http://schemas.openxmlformats.org/officeDocument/2006/relationships/oleObject" Target="../embeddings/oleObject107.bin"/><Relationship Id="rId11" Type="http://schemas.openxmlformats.org/officeDocument/2006/relationships/image" Target="../media/image104.emf"/><Relationship Id="rId1" Type="http://schemas.openxmlformats.org/officeDocument/2006/relationships/vmlDrawing" Target="../drawings/vmlDrawing33.vml"/><Relationship Id="rId2" Type="http://schemas.openxmlformats.org/officeDocument/2006/relationships/tags" Target="../tags/tag28.xml"/></Relationships>
</file>

<file path=ppt/slides/_rels/slide4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emf"/><Relationship Id="rId12" Type="http://schemas.openxmlformats.org/officeDocument/2006/relationships/oleObject" Target="../embeddings/oleObject112.bin"/><Relationship Id="rId13" Type="http://schemas.openxmlformats.org/officeDocument/2006/relationships/image" Target="../media/image109.emf"/><Relationship Id="rId14" Type="http://schemas.openxmlformats.org/officeDocument/2006/relationships/oleObject" Target="../embeddings/oleObject113.bin"/><Relationship Id="rId15" Type="http://schemas.openxmlformats.org/officeDocument/2006/relationships/image" Target="../media/image102.emf"/><Relationship Id="rId1" Type="http://schemas.openxmlformats.org/officeDocument/2006/relationships/vmlDrawing" Target="../drawings/vmlDrawing34.vml"/><Relationship Id="rId2" Type="http://schemas.openxmlformats.org/officeDocument/2006/relationships/tags" Target="../tags/tag29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05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106.emf"/><Relationship Id="rId8" Type="http://schemas.openxmlformats.org/officeDocument/2006/relationships/oleObject" Target="../embeddings/oleObject110.bin"/><Relationship Id="rId9" Type="http://schemas.openxmlformats.org/officeDocument/2006/relationships/image" Target="../media/image107.emf"/><Relationship Id="rId10" Type="http://schemas.openxmlformats.org/officeDocument/2006/relationships/oleObject" Target="../embeddings/oleObject111.bin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2.emf"/><Relationship Id="rId20" Type="http://schemas.openxmlformats.org/officeDocument/2006/relationships/oleObject" Target="../embeddings/oleObject122.bin"/><Relationship Id="rId21" Type="http://schemas.openxmlformats.org/officeDocument/2006/relationships/image" Target="../media/image118.emf"/><Relationship Id="rId22" Type="http://schemas.openxmlformats.org/officeDocument/2006/relationships/oleObject" Target="../embeddings/oleObject123.bin"/><Relationship Id="rId23" Type="http://schemas.openxmlformats.org/officeDocument/2006/relationships/image" Target="../media/image119.emf"/><Relationship Id="rId24" Type="http://schemas.openxmlformats.org/officeDocument/2006/relationships/oleObject" Target="../embeddings/oleObject124.bin"/><Relationship Id="rId25" Type="http://schemas.openxmlformats.org/officeDocument/2006/relationships/image" Target="../media/image120.emf"/><Relationship Id="rId26" Type="http://schemas.openxmlformats.org/officeDocument/2006/relationships/oleObject" Target="../embeddings/oleObject125.bin"/><Relationship Id="rId27" Type="http://schemas.openxmlformats.org/officeDocument/2006/relationships/image" Target="../media/image121.emf"/><Relationship Id="rId28" Type="http://schemas.openxmlformats.org/officeDocument/2006/relationships/oleObject" Target="../embeddings/oleObject126.bin"/><Relationship Id="rId29" Type="http://schemas.openxmlformats.org/officeDocument/2006/relationships/image" Target="../media/image122.emf"/><Relationship Id="rId10" Type="http://schemas.openxmlformats.org/officeDocument/2006/relationships/oleObject" Target="../embeddings/oleObject117.bin"/><Relationship Id="rId11" Type="http://schemas.openxmlformats.org/officeDocument/2006/relationships/image" Target="../media/image113.emf"/><Relationship Id="rId12" Type="http://schemas.openxmlformats.org/officeDocument/2006/relationships/oleObject" Target="../embeddings/oleObject118.bin"/><Relationship Id="rId13" Type="http://schemas.openxmlformats.org/officeDocument/2006/relationships/image" Target="../media/image114.emf"/><Relationship Id="rId14" Type="http://schemas.openxmlformats.org/officeDocument/2006/relationships/oleObject" Target="../embeddings/oleObject119.bin"/><Relationship Id="rId15" Type="http://schemas.openxmlformats.org/officeDocument/2006/relationships/image" Target="../media/image115.emf"/><Relationship Id="rId16" Type="http://schemas.openxmlformats.org/officeDocument/2006/relationships/oleObject" Target="../embeddings/oleObject120.bin"/><Relationship Id="rId17" Type="http://schemas.openxmlformats.org/officeDocument/2006/relationships/image" Target="../media/image116.emf"/><Relationship Id="rId18" Type="http://schemas.openxmlformats.org/officeDocument/2006/relationships/oleObject" Target="../embeddings/oleObject121.bin"/><Relationship Id="rId19" Type="http://schemas.openxmlformats.org/officeDocument/2006/relationships/image" Target="../media/image117.emf"/><Relationship Id="rId1" Type="http://schemas.openxmlformats.org/officeDocument/2006/relationships/vmlDrawing" Target="../drawings/vmlDrawing35.vml"/><Relationship Id="rId2" Type="http://schemas.openxmlformats.org/officeDocument/2006/relationships/tags" Target="../tags/tag30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10.e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11.emf"/><Relationship Id="rId8" Type="http://schemas.openxmlformats.org/officeDocument/2006/relationships/oleObject" Target="../embeddings/oleObject116.bin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emf"/><Relationship Id="rId20" Type="http://schemas.openxmlformats.org/officeDocument/2006/relationships/oleObject" Target="../embeddings/oleObject135.bin"/><Relationship Id="rId21" Type="http://schemas.openxmlformats.org/officeDocument/2006/relationships/image" Target="../media/image119.emf"/><Relationship Id="rId22" Type="http://schemas.openxmlformats.org/officeDocument/2006/relationships/oleObject" Target="../embeddings/oleObject136.bin"/><Relationship Id="rId23" Type="http://schemas.openxmlformats.org/officeDocument/2006/relationships/image" Target="../media/image120.emf"/><Relationship Id="rId24" Type="http://schemas.openxmlformats.org/officeDocument/2006/relationships/oleObject" Target="../embeddings/oleObject137.bin"/><Relationship Id="rId25" Type="http://schemas.openxmlformats.org/officeDocument/2006/relationships/image" Target="../media/image121.emf"/><Relationship Id="rId26" Type="http://schemas.openxmlformats.org/officeDocument/2006/relationships/oleObject" Target="../embeddings/oleObject138.bin"/><Relationship Id="rId27" Type="http://schemas.openxmlformats.org/officeDocument/2006/relationships/image" Target="../media/image122.emf"/><Relationship Id="rId10" Type="http://schemas.openxmlformats.org/officeDocument/2006/relationships/oleObject" Target="../embeddings/oleObject130.bin"/><Relationship Id="rId11" Type="http://schemas.openxmlformats.org/officeDocument/2006/relationships/image" Target="../media/image114.emf"/><Relationship Id="rId12" Type="http://schemas.openxmlformats.org/officeDocument/2006/relationships/oleObject" Target="../embeddings/oleObject131.bin"/><Relationship Id="rId13" Type="http://schemas.openxmlformats.org/officeDocument/2006/relationships/image" Target="../media/image115.emf"/><Relationship Id="rId14" Type="http://schemas.openxmlformats.org/officeDocument/2006/relationships/oleObject" Target="../embeddings/oleObject132.bin"/><Relationship Id="rId15" Type="http://schemas.openxmlformats.org/officeDocument/2006/relationships/image" Target="../media/image116.emf"/><Relationship Id="rId16" Type="http://schemas.openxmlformats.org/officeDocument/2006/relationships/oleObject" Target="../embeddings/oleObject133.bin"/><Relationship Id="rId17" Type="http://schemas.openxmlformats.org/officeDocument/2006/relationships/image" Target="../media/image117.emf"/><Relationship Id="rId18" Type="http://schemas.openxmlformats.org/officeDocument/2006/relationships/oleObject" Target="../embeddings/oleObject134.bin"/><Relationship Id="rId19" Type="http://schemas.openxmlformats.org/officeDocument/2006/relationships/image" Target="../media/image118.emf"/><Relationship Id="rId1" Type="http://schemas.openxmlformats.org/officeDocument/2006/relationships/vmlDrawing" Target="../drawings/vmlDrawing36.v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28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29.bin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4.e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25.e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26.emf"/><Relationship Id="rId1" Type="http://schemas.openxmlformats.org/officeDocument/2006/relationships/vmlDrawing" Target="../drawings/vmlDrawing37.vml"/><Relationship Id="rId2" Type="http://schemas.openxmlformats.org/officeDocument/2006/relationships/tags" Target="../tags/tag32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98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00.emf"/><Relationship Id="rId8" Type="http://schemas.openxmlformats.org/officeDocument/2006/relationships/oleObject" Target="../embeddings/oleObject141.bin"/><Relationship Id="rId9" Type="http://schemas.openxmlformats.org/officeDocument/2006/relationships/image" Target="../media/image123.emf"/><Relationship Id="rId10" Type="http://schemas.openxmlformats.org/officeDocument/2006/relationships/oleObject" Target="../embeddings/oleObject142.bin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emf"/><Relationship Id="rId12" Type="http://schemas.openxmlformats.org/officeDocument/2006/relationships/oleObject" Target="../embeddings/oleObject149.bin"/><Relationship Id="rId13" Type="http://schemas.openxmlformats.org/officeDocument/2006/relationships/image" Target="../media/image131.emf"/><Relationship Id="rId14" Type="http://schemas.openxmlformats.org/officeDocument/2006/relationships/oleObject" Target="../embeddings/oleObject150.bin"/><Relationship Id="rId15" Type="http://schemas.openxmlformats.org/officeDocument/2006/relationships/image" Target="../media/image114.emf"/><Relationship Id="rId1" Type="http://schemas.openxmlformats.org/officeDocument/2006/relationships/vmlDrawing" Target="../drawings/vmlDrawing38.v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45.bin"/><Relationship Id="rId5" Type="http://schemas.openxmlformats.org/officeDocument/2006/relationships/image" Target="../media/image127.emf"/><Relationship Id="rId6" Type="http://schemas.openxmlformats.org/officeDocument/2006/relationships/oleObject" Target="../embeddings/oleObject146.bin"/><Relationship Id="rId7" Type="http://schemas.openxmlformats.org/officeDocument/2006/relationships/image" Target="../media/image128.emf"/><Relationship Id="rId8" Type="http://schemas.openxmlformats.org/officeDocument/2006/relationships/oleObject" Target="../embeddings/oleObject147.bin"/><Relationship Id="rId9" Type="http://schemas.openxmlformats.org/officeDocument/2006/relationships/image" Target="../media/image129.emf"/><Relationship Id="rId10" Type="http://schemas.openxmlformats.org/officeDocument/2006/relationships/oleObject" Target="../embeddings/oleObject148.bin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emf"/><Relationship Id="rId20" Type="http://schemas.openxmlformats.org/officeDocument/2006/relationships/oleObject" Target="../embeddings/oleObject159.bin"/><Relationship Id="rId21" Type="http://schemas.openxmlformats.org/officeDocument/2006/relationships/image" Target="../media/image119.emf"/><Relationship Id="rId22" Type="http://schemas.openxmlformats.org/officeDocument/2006/relationships/oleObject" Target="../embeddings/oleObject160.bin"/><Relationship Id="rId23" Type="http://schemas.openxmlformats.org/officeDocument/2006/relationships/image" Target="../media/image120.emf"/><Relationship Id="rId24" Type="http://schemas.openxmlformats.org/officeDocument/2006/relationships/oleObject" Target="../embeddings/oleObject161.bin"/><Relationship Id="rId25" Type="http://schemas.openxmlformats.org/officeDocument/2006/relationships/image" Target="../media/image121.emf"/><Relationship Id="rId26" Type="http://schemas.openxmlformats.org/officeDocument/2006/relationships/oleObject" Target="../embeddings/oleObject162.bin"/><Relationship Id="rId27" Type="http://schemas.openxmlformats.org/officeDocument/2006/relationships/image" Target="../media/image122.emf"/><Relationship Id="rId10" Type="http://schemas.openxmlformats.org/officeDocument/2006/relationships/oleObject" Target="../embeddings/oleObject154.bin"/><Relationship Id="rId11" Type="http://schemas.openxmlformats.org/officeDocument/2006/relationships/image" Target="../media/image114.emf"/><Relationship Id="rId12" Type="http://schemas.openxmlformats.org/officeDocument/2006/relationships/oleObject" Target="../embeddings/oleObject155.bin"/><Relationship Id="rId13" Type="http://schemas.openxmlformats.org/officeDocument/2006/relationships/image" Target="../media/image115.emf"/><Relationship Id="rId14" Type="http://schemas.openxmlformats.org/officeDocument/2006/relationships/oleObject" Target="../embeddings/oleObject156.bin"/><Relationship Id="rId15" Type="http://schemas.openxmlformats.org/officeDocument/2006/relationships/image" Target="../media/image116.emf"/><Relationship Id="rId16" Type="http://schemas.openxmlformats.org/officeDocument/2006/relationships/oleObject" Target="../embeddings/oleObject157.bin"/><Relationship Id="rId17" Type="http://schemas.openxmlformats.org/officeDocument/2006/relationships/image" Target="../media/image117.emf"/><Relationship Id="rId18" Type="http://schemas.openxmlformats.org/officeDocument/2006/relationships/oleObject" Target="../embeddings/oleObject158.bin"/><Relationship Id="rId19" Type="http://schemas.openxmlformats.org/officeDocument/2006/relationships/image" Target="../media/image118.emf"/><Relationship Id="rId1" Type="http://schemas.openxmlformats.org/officeDocument/2006/relationships/vmlDrawing" Target="../drawings/vmlDrawing39.vml"/><Relationship Id="rId2" Type="http://schemas.openxmlformats.org/officeDocument/2006/relationships/tags" Target="../tags/tag34.xml"/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51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52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5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7.bin"/><Relationship Id="rId12" Type="http://schemas.openxmlformats.org/officeDocument/2006/relationships/image" Target="../media/image136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63.bin"/><Relationship Id="rId4" Type="http://schemas.openxmlformats.org/officeDocument/2006/relationships/image" Target="../media/image132.emf"/><Relationship Id="rId5" Type="http://schemas.openxmlformats.org/officeDocument/2006/relationships/oleObject" Target="../embeddings/oleObject164.bin"/><Relationship Id="rId6" Type="http://schemas.openxmlformats.org/officeDocument/2006/relationships/image" Target="../media/image133.emf"/><Relationship Id="rId7" Type="http://schemas.openxmlformats.org/officeDocument/2006/relationships/oleObject" Target="../embeddings/oleObject165.bin"/><Relationship Id="rId8" Type="http://schemas.openxmlformats.org/officeDocument/2006/relationships/image" Target="../media/image134.emf"/><Relationship Id="rId9" Type="http://schemas.openxmlformats.org/officeDocument/2006/relationships/oleObject" Target="../embeddings/oleObject166.bin"/><Relationship Id="rId10" Type="http://schemas.openxmlformats.org/officeDocument/2006/relationships/image" Target="../media/image13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4" Type="http://schemas.openxmlformats.org/officeDocument/2006/relationships/image" Target="../media/image137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1.emf"/><Relationship Id="rId12" Type="http://schemas.openxmlformats.org/officeDocument/2006/relationships/oleObject" Target="../embeddings/oleObject173.bin"/><Relationship Id="rId13" Type="http://schemas.openxmlformats.org/officeDocument/2006/relationships/image" Target="../media/image142.emf"/><Relationship Id="rId1" Type="http://schemas.openxmlformats.org/officeDocument/2006/relationships/vmlDrawing" Target="../drawings/vmlDrawing42.v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69.bin"/><Relationship Id="rId5" Type="http://schemas.openxmlformats.org/officeDocument/2006/relationships/image" Target="../media/image138.emf"/><Relationship Id="rId6" Type="http://schemas.openxmlformats.org/officeDocument/2006/relationships/oleObject" Target="../embeddings/oleObject170.bin"/><Relationship Id="rId7" Type="http://schemas.openxmlformats.org/officeDocument/2006/relationships/image" Target="../media/image139.emf"/><Relationship Id="rId8" Type="http://schemas.openxmlformats.org/officeDocument/2006/relationships/oleObject" Target="../embeddings/oleObject171.bin"/><Relationship Id="rId9" Type="http://schemas.openxmlformats.org/officeDocument/2006/relationships/image" Target="../media/image140.emf"/><Relationship Id="rId10" Type="http://schemas.openxmlformats.org/officeDocument/2006/relationships/oleObject" Target="../embeddings/oleObject172.bin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8.bin"/><Relationship Id="rId12" Type="http://schemas.openxmlformats.org/officeDocument/2006/relationships/image" Target="../media/image147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4.bin"/><Relationship Id="rId4" Type="http://schemas.openxmlformats.org/officeDocument/2006/relationships/image" Target="../media/image143.emf"/><Relationship Id="rId5" Type="http://schemas.openxmlformats.org/officeDocument/2006/relationships/oleObject" Target="../embeddings/oleObject175.bin"/><Relationship Id="rId6" Type="http://schemas.openxmlformats.org/officeDocument/2006/relationships/image" Target="../media/image144.emf"/><Relationship Id="rId7" Type="http://schemas.openxmlformats.org/officeDocument/2006/relationships/oleObject" Target="../embeddings/oleObject176.bin"/><Relationship Id="rId8" Type="http://schemas.openxmlformats.org/officeDocument/2006/relationships/image" Target="../media/image145.emf"/><Relationship Id="rId9" Type="http://schemas.openxmlformats.org/officeDocument/2006/relationships/oleObject" Target="../embeddings/oleObject177.bin"/><Relationship Id="rId10" Type="http://schemas.openxmlformats.org/officeDocument/2006/relationships/image" Target="../media/image146.emf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83.bin"/><Relationship Id="rId12" Type="http://schemas.openxmlformats.org/officeDocument/2006/relationships/image" Target="../media/image152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79.bin"/><Relationship Id="rId4" Type="http://schemas.openxmlformats.org/officeDocument/2006/relationships/image" Target="../media/image148.emf"/><Relationship Id="rId5" Type="http://schemas.openxmlformats.org/officeDocument/2006/relationships/oleObject" Target="../embeddings/oleObject180.bin"/><Relationship Id="rId6" Type="http://schemas.openxmlformats.org/officeDocument/2006/relationships/image" Target="../media/image149.emf"/><Relationship Id="rId7" Type="http://schemas.openxmlformats.org/officeDocument/2006/relationships/oleObject" Target="../embeddings/oleObject181.bin"/><Relationship Id="rId8" Type="http://schemas.openxmlformats.org/officeDocument/2006/relationships/image" Target="../media/image150.emf"/><Relationship Id="rId9" Type="http://schemas.openxmlformats.org/officeDocument/2006/relationships/oleObject" Target="../embeddings/oleObject182.bin"/><Relationship Id="rId10" Type="http://schemas.openxmlformats.org/officeDocument/2006/relationships/image" Target="../media/image15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4.bin"/><Relationship Id="rId4" Type="http://schemas.openxmlformats.org/officeDocument/2006/relationships/image" Target="../media/image153.emf"/><Relationship Id="rId5" Type="http://schemas.openxmlformats.org/officeDocument/2006/relationships/oleObject" Target="../embeddings/oleObject185.bin"/><Relationship Id="rId6" Type="http://schemas.openxmlformats.org/officeDocument/2006/relationships/image" Target="../media/image154.emf"/><Relationship Id="rId7" Type="http://schemas.openxmlformats.org/officeDocument/2006/relationships/oleObject" Target="../embeddings/oleObject186.bin"/><Relationship Id="rId8" Type="http://schemas.openxmlformats.org/officeDocument/2006/relationships/image" Target="../media/image155.emf"/><Relationship Id="rId9" Type="http://schemas.openxmlformats.org/officeDocument/2006/relationships/oleObject" Target="../embeddings/oleObject187.bin"/><Relationship Id="rId10" Type="http://schemas.openxmlformats.org/officeDocument/2006/relationships/image" Target="../media/image156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4" Type="http://schemas.openxmlformats.org/officeDocument/2006/relationships/image" Target="../media/image157.emf"/><Relationship Id="rId5" Type="http://schemas.openxmlformats.org/officeDocument/2006/relationships/oleObject" Target="../embeddings/oleObject189.bin"/><Relationship Id="rId6" Type="http://schemas.openxmlformats.org/officeDocument/2006/relationships/image" Target="../media/image158.emf"/><Relationship Id="rId7" Type="http://schemas.openxmlformats.org/officeDocument/2006/relationships/oleObject" Target="../embeddings/oleObject190.bin"/><Relationship Id="rId8" Type="http://schemas.openxmlformats.org/officeDocument/2006/relationships/image" Target="../media/image159.emf"/><Relationship Id="rId9" Type="http://schemas.openxmlformats.org/officeDocument/2006/relationships/oleObject" Target="../embeddings/oleObject191.bin"/><Relationship Id="rId10" Type="http://schemas.openxmlformats.org/officeDocument/2006/relationships/image" Target="../media/image160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96.bin"/><Relationship Id="rId12" Type="http://schemas.openxmlformats.org/officeDocument/2006/relationships/image" Target="../media/image165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92.bin"/><Relationship Id="rId4" Type="http://schemas.openxmlformats.org/officeDocument/2006/relationships/image" Target="../media/image161.emf"/><Relationship Id="rId5" Type="http://schemas.openxmlformats.org/officeDocument/2006/relationships/oleObject" Target="../embeddings/oleObject193.bin"/><Relationship Id="rId6" Type="http://schemas.openxmlformats.org/officeDocument/2006/relationships/image" Target="../media/image162.emf"/><Relationship Id="rId7" Type="http://schemas.openxmlformats.org/officeDocument/2006/relationships/oleObject" Target="../embeddings/oleObject194.bin"/><Relationship Id="rId8" Type="http://schemas.openxmlformats.org/officeDocument/2006/relationships/image" Target="../media/image163.emf"/><Relationship Id="rId9" Type="http://schemas.openxmlformats.org/officeDocument/2006/relationships/oleObject" Target="../embeddings/oleObject195.bin"/><Relationship Id="rId10" Type="http://schemas.openxmlformats.org/officeDocument/2006/relationships/image" Target="../media/image164.emf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1.bin"/><Relationship Id="rId12" Type="http://schemas.openxmlformats.org/officeDocument/2006/relationships/image" Target="../media/image170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7.bin"/><Relationship Id="rId4" Type="http://schemas.openxmlformats.org/officeDocument/2006/relationships/image" Target="../media/image166.emf"/><Relationship Id="rId5" Type="http://schemas.openxmlformats.org/officeDocument/2006/relationships/oleObject" Target="../embeddings/oleObject198.bin"/><Relationship Id="rId6" Type="http://schemas.openxmlformats.org/officeDocument/2006/relationships/image" Target="../media/image167.emf"/><Relationship Id="rId7" Type="http://schemas.openxmlformats.org/officeDocument/2006/relationships/oleObject" Target="../embeddings/oleObject199.bin"/><Relationship Id="rId8" Type="http://schemas.openxmlformats.org/officeDocument/2006/relationships/image" Target="../media/image168.emf"/><Relationship Id="rId9" Type="http://schemas.openxmlformats.org/officeDocument/2006/relationships/oleObject" Target="../embeddings/oleObject200.bin"/><Relationship Id="rId10" Type="http://schemas.openxmlformats.org/officeDocument/2006/relationships/image" Target="../media/image169.emf"/></Relationships>
</file>

<file path=ppt/slides/_rels/slide5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6.bin"/><Relationship Id="rId12" Type="http://schemas.openxmlformats.org/officeDocument/2006/relationships/image" Target="../media/image175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2.bin"/><Relationship Id="rId4" Type="http://schemas.openxmlformats.org/officeDocument/2006/relationships/image" Target="../media/image171.emf"/><Relationship Id="rId5" Type="http://schemas.openxmlformats.org/officeDocument/2006/relationships/oleObject" Target="../embeddings/oleObject203.bin"/><Relationship Id="rId6" Type="http://schemas.openxmlformats.org/officeDocument/2006/relationships/image" Target="../media/image172.emf"/><Relationship Id="rId7" Type="http://schemas.openxmlformats.org/officeDocument/2006/relationships/oleObject" Target="../embeddings/oleObject204.bin"/><Relationship Id="rId8" Type="http://schemas.openxmlformats.org/officeDocument/2006/relationships/image" Target="../media/image173.emf"/><Relationship Id="rId9" Type="http://schemas.openxmlformats.org/officeDocument/2006/relationships/oleObject" Target="../embeddings/oleObject205.bin"/><Relationship Id="rId10" Type="http://schemas.openxmlformats.org/officeDocument/2006/relationships/image" Target="../media/image17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1.bin"/><Relationship Id="rId12" Type="http://schemas.openxmlformats.org/officeDocument/2006/relationships/image" Target="../media/image180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07.bin"/><Relationship Id="rId4" Type="http://schemas.openxmlformats.org/officeDocument/2006/relationships/image" Target="../media/image176.emf"/><Relationship Id="rId5" Type="http://schemas.openxmlformats.org/officeDocument/2006/relationships/oleObject" Target="../embeddings/oleObject208.bin"/><Relationship Id="rId6" Type="http://schemas.openxmlformats.org/officeDocument/2006/relationships/image" Target="../media/image177.emf"/><Relationship Id="rId7" Type="http://schemas.openxmlformats.org/officeDocument/2006/relationships/oleObject" Target="../embeddings/oleObject209.bin"/><Relationship Id="rId8" Type="http://schemas.openxmlformats.org/officeDocument/2006/relationships/image" Target="../media/image178.emf"/><Relationship Id="rId9" Type="http://schemas.openxmlformats.org/officeDocument/2006/relationships/oleObject" Target="../embeddings/oleObject210.bin"/><Relationship Id="rId10" Type="http://schemas.openxmlformats.org/officeDocument/2006/relationships/image" Target="../media/image179.emf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6.bin"/><Relationship Id="rId12" Type="http://schemas.openxmlformats.org/officeDocument/2006/relationships/image" Target="../media/image185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12.bin"/><Relationship Id="rId4" Type="http://schemas.openxmlformats.org/officeDocument/2006/relationships/image" Target="../media/image181.emf"/><Relationship Id="rId5" Type="http://schemas.openxmlformats.org/officeDocument/2006/relationships/oleObject" Target="../embeddings/oleObject213.bin"/><Relationship Id="rId6" Type="http://schemas.openxmlformats.org/officeDocument/2006/relationships/image" Target="../media/image182.emf"/><Relationship Id="rId7" Type="http://schemas.openxmlformats.org/officeDocument/2006/relationships/oleObject" Target="../embeddings/oleObject214.bin"/><Relationship Id="rId8" Type="http://schemas.openxmlformats.org/officeDocument/2006/relationships/image" Target="../media/image183.emf"/><Relationship Id="rId9" Type="http://schemas.openxmlformats.org/officeDocument/2006/relationships/oleObject" Target="../embeddings/oleObject215.bin"/><Relationship Id="rId10" Type="http://schemas.openxmlformats.org/officeDocument/2006/relationships/image" Target="../media/image184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217.bin"/><Relationship Id="rId6" Type="http://schemas.openxmlformats.org/officeDocument/2006/relationships/image" Target="../media/image186.emf"/><Relationship Id="rId7" Type="http://schemas.openxmlformats.org/officeDocument/2006/relationships/oleObject" Target="../embeddings/oleObject218.bin"/><Relationship Id="rId8" Type="http://schemas.openxmlformats.org/officeDocument/2006/relationships/image" Target="../media/image187.emf"/><Relationship Id="rId9" Type="http://schemas.openxmlformats.org/officeDocument/2006/relationships/oleObject" Target="../embeddings/oleObject219.bin"/><Relationship Id="rId10" Type="http://schemas.openxmlformats.org/officeDocument/2006/relationships/image" Target="../media/image188.emf"/><Relationship Id="rId1" Type="http://schemas.openxmlformats.org/officeDocument/2006/relationships/vmlDrawing" Target="../drawings/vmlDrawing52.vml"/><Relationship Id="rId2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dirty="0" smtClean="0"/>
              <a:t>Introduction to Optimization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(Part 2)</a:t>
            </a:r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00600"/>
            <a:ext cx="6400800" cy="838200"/>
          </a:xfrm>
        </p:spPr>
        <p:txBody>
          <a:bodyPr/>
          <a:lstStyle/>
          <a:p>
            <a:r>
              <a:rPr lang="en-GB" dirty="0" smtClean="0"/>
              <a:t>Daniel Kirschen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3"/>
    </mc:Choice>
    <mc:Fallback xmlns="">
      <p:transition xmlns:p14="http://schemas.microsoft.com/office/powerpoint/2010/main" spd="slow" advTm="1700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762000"/>
          </a:xfrm>
        </p:spPr>
        <p:txBody>
          <a:bodyPr/>
          <a:lstStyle/>
          <a:p>
            <a:r>
              <a:rPr lang="en-GB" dirty="0"/>
              <a:t>Complementary </a:t>
            </a:r>
            <a:r>
              <a:rPr lang="en-GB" dirty="0" smtClean="0"/>
              <a:t>slackness conditions</a:t>
            </a:r>
            <a:endParaRPr lang="en-GB" dirty="0"/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3429000" y="1371600"/>
          <a:ext cx="1689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3" name="Equation" r:id="rId3" imgW="1689100" imgH="952500" progId="Equation.DSMT36">
                  <p:embed/>
                </p:oleObj>
              </mc:Choice>
              <mc:Fallback>
                <p:oleObj name="Equation" r:id="rId3" imgW="1689100" imgH="952500" progId="Equation.DSMT3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71600"/>
                        <a:ext cx="1689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98525" y="2676525"/>
            <a:ext cx="4865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Two possibilities for each constraint </a:t>
            </a:r>
            <a:r>
              <a:rPr lang="en-GB" i="1"/>
              <a:t>j</a:t>
            </a:r>
            <a:r>
              <a:rPr lang="en-GB"/>
              <a:t>:</a:t>
            </a:r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612775" y="3486150"/>
          <a:ext cx="791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4" name="Equation" r:id="rId5" imgW="7912100" imgH="381000" progId="Equation.DSMT36">
                  <p:embed/>
                </p:oleObj>
              </mc:Choice>
              <mc:Fallback>
                <p:oleObj name="Equation" r:id="rId5" imgW="7912100" imgH="381000" progId="Equation.DSMT3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3486150"/>
                        <a:ext cx="791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981075" y="5029200"/>
          <a:ext cx="71770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5" name="Equation" r:id="rId7" imgW="7175500" imgH="381000" progId="Equation.DSMT36">
                  <p:embed/>
                </p:oleObj>
              </mc:Choice>
              <mc:Fallback>
                <p:oleObj name="Equation" r:id="rId7" imgW="7175500" imgH="3810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5029200"/>
                        <a:ext cx="71770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265613" y="4219575"/>
            <a:ext cx="60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05"/>
    </mc:Choice>
    <mc:Fallback xmlns="">
      <p:transition xmlns:p14="http://schemas.microsoft.com/office/powerpoint/2010/main" spd="slow" advTm="5500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Solving the problem</a:t>
            </a:r>
            <a:endParaRPr lang="en-GB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GB" dirty="0" smtClean="0"/>
              <a:t>The KKT conditions are not quite enough to solve the problem</a:t>
            </a:r>
          </a:p>
          <a:p>
            <a:r>
              <a:rPr lang="en-GB" dirty="0" smtClean="0"/>
              <a:t>The </a:t>
            </a:r>
            <a:r>
              <a:rPr lang="en-GB" dirty="0"/>
              <a:t>complementary slackness </a:t>
            </a:r>
            <a:r>
              <a:rPr lang="en-GB" dirty="0" smtClean="0"/>
              <a:t>conditions:</a:t>
            </a:r>
            <a:endParaRPr lang="en-GB" dirty="0"/>
          </a:p>
          <a:p>
            <a:pPr lvl="1"/>
            <a:r>
              <a:rPr lang="en-GB" dirty="0" smtClean="0"/>
              <a:t>Tell </a:t>
            </a:r>
            <a:r>
              <a:rPr lang="en-GB" dirty="0"/>
              <a:t>us that an inequality constraint is either binding or non-binding</a:t>
            </a:r>
          </a:p>
          <a:p>
            <a:pPr lvl="1"/>
            <a:r>
              <a:rPr lang="en-GB" dirty="0" smtClean="0"/>
              <a:t>DON’T </a:t>
            </a:r>
            <a:r>
              <a:rPr lang="en-GB" dirty="0"/>
              <a:t>tell us which constraints are binding and non-binding</a:t>
            </a:r>
          </a:p>
          <a:p>
            <a:r>
              <a:rPr lang="en-GB" dirty="0"/>
              <a:t>The binding constraints have to be identified through trial and error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36"/>
    </mc:Choice>
    <mc:Fallback xmlns="">
      <p:transition xmlns:p14="http://schemas.microsoft.com/office/powerpoint/2010/main" spd="slow" advTm="7043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110595" name="Object 3"/>
          <p:cNvGraphicFramePr>
            <a:graphicFrameLocks noChangeAspect="1"/>
          </p:cNvGraphicFramePr>
          <p:nvPr/>
        </p:nvGraphicFramePr>
        <p:xfrm>
          <a:off x="1462088" y="1636713"/>
          <a:ext cx="6213475" cy="363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77" name="Equation" r:id="rId3" imgW="4394200" imgH="2565400" progId="Equation.DSMT4">
                  <p:embed/>
                </p:oleObj>
              </mc:Choice>
              <mc:Fallback>
                <p:oleObj name="Equation" r:id="rId3" imgW="4394200" imgH="2565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8" y="1636713"/>
                        <a:ext cx="6213475" cy="363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28"/>
    </mc:Choice>
    <mc:Fallback xmlns="">
      <p:transition xmlns:p14="http://schemas.microsoft.com/office/powerpoint/2010/main" spd="slow" advTm="464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2884488" y="1577975"/>
            <a:ext cx="5822950" cy="5170488"/>
            <a:chOff x="1817" y="959"/>
            <a:chExt cx="3668" cy="3257"/>
          </a:xfrm>
        </p:grpSpPr>
        <p:sp>
          <p:nvSpPr>
            <p:cNvPr id="111620" name="Line 4"/>
            <p:cNvSpPr>
              <a:spLocks noChangeShapeType="1"/>
            </p:cNvSpPr>
            <p:nvPr/>
          </p:nvSpPr>
          <p:spPr bwMode="auto">
            <a:xfrm>
              <a:off x="1817" y="959"/>
              <a:ext cx="2915" cy="2929"/>
            </a:xfrm>
            <a:prstGeom prst="line">
              <a:avLst/>
            </a:prstGeom>
            <a:noFill/>
            <a:ln w="28575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1621" name="Object 5"/>
            <p:cNvGraphicFramePr>
              <a:graphicFrameLocks noChangeAspect="1"/>
            </p:cNvGraphicFramePr>
            <p:nvPr/>
          </p:nvGraphicFramePr>
          <p:xfrm>
            <a:off x="3277" y="3984"/>
            <a:ext cx="2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80" name="Equation" r:id="rId4" imgW="3505200" imgH="368300" progId="Equation.DSMT36">
                    <p:embed/>
                  </p:oleObj>
                </mc:Choice>
                <mc:Fallback>
                  <p:oleObj name="Equation" r:id="rId4" imgW="3505200" imgH="368300" progId="Equation.DSMT3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7" y="3984"/>
                          <a:ext cx="2208" cy="232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808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1622" name="Group 6"/>
          <p:cNvGrpSpPr>
            <a:grpSpLocks/>
          </p:cNvGrpSpPr>
          <p:nvPr/>
        </p:nvGrpSpPr>
        <p:grpSpPr bwMode="auto">
          <a:xfrm>
            <a:off x="4287838" y="1211263"/>
            <a:ext cx="3886200" cy="5016500"/>
            <a:chOff x="2064" y="728"/>
            <a:chExt cx="2448" cy="3160"/>
          </a:xfrm>
        </p:grpSpPr>
        <p:graphicFrame>
          <p:nvGraphicFramePr>
            <p:cNvPr id="111623" name="Object 7"/>
            <p:cNvGraphicFramePr>
              <a:graphicFrameLocks noChangeAspect="1"/>
            </p:cNvGraphicFramePr>
            <p:nvPr/>
          </p:nvGraphicFramePr>
          <p:xfrm>
            <a:off x="2064" y="728"/>
            <a:ext cx="24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81" name="Equation" r:id="rId6" imgW="3886200" imgH="368300" progId="Equation.DSMT36">
                    <p:embed/>
                  </p:oleObj>
                </mc:Choice>
                <mc:Fallback>
                  <p:oleObj name="Equation" r:id="rId6" imgW="3886200" imgH="368300" progId="Equation.DSMT3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28"/>
                          <a:ext cx="244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1624" name="Group 8"/>
            <p:cNvGrpSpPr>
              <a:grpSpLocks/>
            </p:cNvGrpSpPr>
            <p:nvPr/>
          </p:nvGrpSpPr>
          <p:grpSpPr bwMode="auto">
            <a:xfrm rot="-982551">
              <a:off x="2400" y="816"/>
              <a:ext cx="144" cy="3072"/>
              <a:chOff x="2016" y="912"/>
              <a:chExt cx="144" cy="3072"/>
            </a:xfrm>
          </p:grpSpPr>
          <p:sp>
            <p:nvSpPr>
              <p:cNvPr id="111625" name="Line 9"/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6" name="Line 10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7" name="Line 11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8" name="Line 12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9" name="Line 13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0" name="Line 14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1" name="Line 15"/>
              <p:cNvSpPr>
                <a:spLocks noChangeShapeType="1"/>
              </p:cNvSpPr>
              <p:nvPr/>
            </p:nvSpPr>
            <p:spPr bwMode="auto">
              <a:xfrm>
                <a:off x="2016" y="168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2" name="Line 16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3" name="Line 17"/>
              <p:cNvSpPr>
                <a:spLocks noChangeShapeType="1"/>
              </p:cNvSpPr>
              <p:nvPr/>
            </p:nvSpPr>
            <p:spPr bwMode="auto">
              <a:xfrm>
                <a:off x="2016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4" name="Line 18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5" name="Line 19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6" name="Line 20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7" name="Line 21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8" name="Line 22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39" name="Line 23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0" name="Line 24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1" name="Line 25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2" name="Line 26"/>
              <p:cNvSpPr>
                <a:spLocks noChangeShapeType="1"/>
              </p:cNvSpPr>
              <p:nvPr/>
            </p:nvSpPr>
            <p:spPr bwMode="auto">
              <a:xfrm>
                <a:off x="2016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3" name="Line 27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4" name="Line 28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5" name="Line 29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46" name="Line 30"/>
              <p:cNvSpPr>
                <a:spLocks noChangeShapeType="1"/>
              </p:cNvSpPr>
              <p:nvPr/>
            </p:nvSpPr>
            <p:spPr bwMode="auto">
              <a:xfrm>
                <a:off x="2016" y="384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1658" name="Group 42"/>
          <p:cNvGrpSpPr>
            <a:grpSpLocks/>
          </p:cNvGrpSpPr>
          <p:nvPr/>
        </p:nvGrpSpPr>
        <p:grpSpPr bwMode="auto">
          <a:xfrm>
            <a:off x="76200" y="914400"/>
            <a:ext cx="8839200" cy="5145088"/>
            <a:chOff x="48" y="541"/>
            <a:chExt cx="5568" cy="3241"/>
          </a:xfrm>
        </p:grpSpPr>
        <p:grpSp>
          <p:nvGrpSpPr>
            <p:cNvPr id="111657" name="Group 41"/>
            <p:cNvGrpSpPr>
              <a:grpSpLocks/>
            </p:cNvGrpSpPr>
            <p:nvPr/>
          </p:nvGrpSpPr>
          <p:grpSpPr bwMode="auto">
            <a:xfrm>
              <a:off x="1415" y="541"/>
              <a:ext cx="4201" cy="3241"/>
              <a:chOff x="1415" y="541"/>
              <a:chExt cx="4201" cy="3241"/>
            </a:xfrm>
          </p:grpSpPr>
          <p:sp>
            <p:nvSpPr>
              <p:cNvPr id="111649" name="Line 33"/>
              <p:cNvSpPr>
                <a:spLocks noChangeShapeType="1"/>
              </p:cNvSpPr>
              <p:nvPr/>
            </p:nvSpPr>
            <p:spPr bwMode="auto">
              <a:xfrm rot="5400000" flipV="1">
                <a:off x="3402" y="1317"/>
                <a:ext cx="0" cy="397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0" name="Line 34"/>
              <p:cNvSpPr>
                <a:spLocks noChangeShapeType="1"/>
              </p:cNvSpPr>
              <p:nvPr/>
            </p:nvSpPr>
            <p:spPr bwMode="auto">
              <a:xfrm flipV="1">
                <a:off x="1818" y="661"/>
                <a:ext cx="0" cy="31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1" name="Text Box 35"/>
              <p:cNvSpPr txBox="1">
                <a:spLocks noChangeArrowheads="1"/>
              </p:cNvSpPr>
              <p:nvPr/>
            </p:nvSpPr>
            <p:spPr bwMode="auto">
              <a:xfrm>
                <a:off x="5351" y="3234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i="1"/>
                  <a:t>x</a:t>
                </a:r>
                <a:r>
                  <a:rPr lang="en-GB" i="1" baseline="-25000"/>
                  <a:t>1</a:t>
                </a:r>
                <a:endParaRPr lang="en-GB"/>
              </a:p>
            </p:txBody>
          </p:sp>
          <p:sp>
            <p:nvSpPr>
              <p:cNvPr id="111652" name="Text Box 36"/>
              <p:cNvSpPr txBox="1">
                <a:spLocks noChangeArrowheads="1"/>
              </p:cNvSpPr>
              <p:nvPr/>
            </p:nvSpPr>
            <p:spPr bwMode="auto">
              <a:xfrm>
                <a:off x="1498" y="541"/>
                <a:ext cx="26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i="1"/>
                  <a:t>x</a:t>
                </a:r>
                <a:r>
                  <a:rPr lang="en-GB" i="1" baseline="-25000"/>
                  <a:t>2</a:t>
                </a:r>
                <a:endParaRPr lang="en-GB" i="1"/>
              </a:p>
            </p:txBody>
          </p:sp>
          <p:sp>
            <p:nvSpPr>
              <p:cNvPr id="111653" name="Arc 37"/>
              <p:cNvSpPr>
                <a:spLocks/>
              </p:cNvSpPr>
              <p:nvPr/>
            </p:nvSpPr>
            <p:spPr bwMode="auto">
              <a:xfrm>
                <a:off x="1847" y="2813"/>
                <a:ext cx="864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4" name="Arc 38"/>
              <p:cNvSpPr>
                <a:spLocks/>
              </p:cNvSpPr>
              <p:nvPr/>
            </p:nvSpPr>
            <p:spPr bwMode="auto">
              <a:xfrm>
                <a:off x="1847" y="2477"/>
                <a:ext cx="1488" cy="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55" name="Arc 39"/>
              <p:cNvSpPr>
                <a:spLocks/>
              </p:cNvSpPr>
              <p:nvPr/>
            </p:nvSpPr>
            <p:spPr bwMode="auto">
              <a:xfrm>
                <a:off x="1847" y="2141"/>
                <a:ext cx="1968" cy="11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1656" name="Object 40"/>
            <p:cNvGraphicFramePr>
              <a:graphicFrameLocks noChangeAspect="1"/>
            </p:cNvGraphicFramePr>
            <p:nvPr/>
          </p:nvGraphicFramePr>
          <p:xfrm>
            <a:off x="48" y="2563"/>
            <a:ext cx="172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182" name="Equation" r:id="rId8" imgW="3213100" imgH="393700" progId="Equation.DSMT4">
                    <p:embed/>
                  </p:oleObj>
                </mc:Choice>
                <mc:Fallback>
                  <p:oleObj name="Equation" r:id="rId8" imgW="3213100" imgH="3937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63"/>
                          <a:ext cx="172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13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44"/>
    </mc:Choice>
    <mc:Fallback xmlns="">
      <p:transition xmlns:p14="http://schemas.microsoft.com/office/powerpoint/2010/main" spd="slow" advTm="4934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139700" y="1371600"/>
          <a:ext cx="88598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7" name="Equation" r:id="rId4" imgW="8623300" imgH="952500" progId="Equation.DSMT4">
                  <p:embed/>
                </p:oleObj>
              </mc:Choice>
              <mc:Fallback>
                <p:oleObj name="Equation" r:id="rId4" imgW="8623300" imgH="952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371600"/>
                        <a:ext cx="8859838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4"/>
          <p:cNvGraphicFramePr>
            <a:graphicFrameLocks noChangeAspect="1"/>
          </p:cNvGraphicFramePr>
          <p:nvPr/>
        </p:nvGraphicFramePr>
        <p:xfrm>
          <a:off x="1028700" y="2698750"/>
          <a:ext cx="499110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8" name="Equation" r:id="rId6" imgW="4991100" imgH="3898900" progId="Equation.DSMT4">
                  <p:embed/>
                </p:oleObj>
              </mc:Choice>
              <mc:Fallback>
                <p:oleObj name="Equation" r:id="rId6" imgW="4991100" imgH="3898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2698750"/>
                        <a:ext cx="499110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14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51"/>
    </mc:Choice>
    <mc:Fallback xmlns="">
      <p:transition xmlns:p14="http://schemas.microsoft.com/office/powerpoint/2010/main" spd="slow" advTm="994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7939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KKT conditions do not tell us if inequality constraint is binding</a:t>
            </a:r>
          </a:p>
          <a:p>
            <a:r>
              <a:rPr lang="en-GB" dirty="0"/>
              <a:t>Must use a trial and error approach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46125" y="2243977"/>
            <a:ext cx="7619243" cy="2287851"/>
            <a:chOff x="746125" y="2243977"/>
            <a:chExt cx="7619243" cy="2287851"/>
          </a:xfrm>
        </p:grpSpPr>
        <p:sp>
          <p:nvSpPr>
            <p:cNvPr id="113668" name="Text Box 4"/>
            <p:cNvSpPr txBox="1">
              <a:spLocks noChangeArrowheads="1"/>
            </p:cNvSpPr>
            <p:nvPr/>
          </p:nvSpPr>
          <p:spPr bwMode="auto">
            <a:xfrm>
              <a:off x="746125" y="2243977"/>
              <a:ext cx="7619243" cy="1569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CC3300"/>
                  </a:solidFill>
                </a:rPr>
                <a:t>Trial 1</a:t>
              </a:r>
              <a:r>
                <a:rPr lang="en-GB" dirty="0"/>
                <a:t>: Assume inequality constraint is not binding </a:t>
              </a:r>
              <a:r>
                <a:rPr lang="en-GB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r>
                <a:rPr lang="en-GB" dirty="0" smtClean="0">
                  <a:latin typeface="Times New Roman"/>
                  <a:cs typeface="Times New Roman"/>
                  <a:sym typeface="Symbol" charset="0"/>
                </a:rPr>
                <a:t>μ </a:t>
              </a:r>
              <a:r>
                <a:rPr lang="en-GB" dirty="0" smtClean="0">
                  <a:sym typeface="Symbol" charset="0"/>
                </a:rPr>
                <a:t>= 0</a:t>
              </a:r>
              <a:endParaRPr lang="en-GB" dirty="0">
                <a:sym typeface="Symbol" charset="0"/>
              </a:endParaRPr>
            </a:p>
            <a:p>
              <a:endParaRPr lang="en-GB" dirty="0">
                <a:sym typeface="Symbol" charset="0"/>
              </a:endParaRPr>
            </a:p>
            <a:p>
              <a:r>
                <a:rPr lang="en-GB" dirty="0">
                  <a:sym typeface="Symbol" charset="0"/>
                </a:rPr>
                <a:t>From solution of example without inequality constraint, we</a:t>
              </a:r>
              <a:br>
                <a:rPr lang="en-GB" dirty="0">
                  <a:sym typeface="Symbol" charset="0"/>
                </a:rPr>
              </a:br>
              <a:r>
                <a:rPr lang="en-GB" dirty="0">
                  <a:sym typeface="Symbol" charset="0"/>
                </a:rPr>
                <a:t>know that the solution is then:</a:t>
              </a:r>
              <a:endParaRPr lang="en-GB" dirty="0"/>
            </a:p>
          </p:txBody>
        </p:sp>
        <p:graphicFrame>
          <p:nvGraphicFramePr>
            <p:cNvPr id="11366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731685"/>
                </p:ext>
              </p:extLst>
            </p:nvPr>
          </p:nvGraphicFramePr>
          <p:xfrm>
            <a:off x="746125" y="3955764"/>
            <a:ext cx="2232248" cy="576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43" name="Equation" r:id="rId4" imgW="787400" imgH="203200" progId="Equation.3">
                    <p:embed/>
                  </p:oleObj>
                </mc:Choice>
                <mc:Fallback>
                  <p:oleObj name="Equation" r:id="rId4" imgW="787400" imgH="2032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125" y="3955764"/>
                          <a:ext cx="2232248" cy="576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15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46125" y="4673955"/>
            <a:ext cx="7270139" cy="1779381"/>
            <a:chOff x="746125" y="4673955"/>
            <a:chExt cx="7270139" cy="1779381"/>
          </a:xfrm>
        </p:grpSpPr>
        <p:sp>
          <p:nvSpPr>
            <p:cNvPr id="113670" name="Text Box 6"/>
            <p:cNvSpPr txBox="1">
              <a:spLocks noChangeArrowheads="1"/>
            </p:cNvSpPr>
            <p:nvPr/>
          </p:nvSpPr>
          <p:spPr bwMode="auto">
            <a:xfrm>
              <a:off x="746125" y="5996136"/>
              <a:ext cx="5899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/>
                <a:t>This solution is thus not an acceptable solution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46125" y="4673955"/>
              <a:ext cx="7270139" cy="1180054"/>
              <a:chOff x="746125" y="4673955"/>
              <a:chExt cx="7270139" cy="1180054"/>
            </a:xfrm>
          </p:grpSpPr>
          <p:graphicFrame>
            <p:nvGraphicFramePr>
              <p:cNvPr id="10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335266"/>
                  </p:ext>
                </p:extLst>
              </p:nvPr>
            </p:nvGraphicFramePr>
            <p:xfrm>
              <a:off x="746125" y="5277747"/>
              <a:ext cx="3995738" cy="576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944" name="Equation" r:id="rId6" imgW="1409700" imgH="203200" progId="Equation.3">
                      <p:embed/>
                    </p:oleObj>
                  </mc:Choice>
                  <mc:Fallback>
                    <p:oleObj name="Equation" r:id="rId6" imgW="1409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6125" y="5277747"/>
                            <a:ext cx="3995738" cy="576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746125" y="4673955"/>
                <a:ext cx="727013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Inserting these values in the inequality constraint, we get:</a:t>
                </a:r>
                <a:endParaRPr lang="en-GB" dirty="0"/>
              </a:p>
            </p:txBody>
          </p:sp>
        </p:grpSp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64"/>
    </mc:Choice>
    <mc:Fallback xmlns="">
      <p:transition xmlns:p14="http://schemas.microsoft.com/office/powerpoint/2010/main" spd="slow" advTm="7866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685800" y="1176338"/>
            <a:ext cx="706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>
                <a:solidFill>
                  <a:srgbClr val="CC3300"/>
                </a:solidFill>
              </a:rPr>
              <a:t>Trial 2</a:t>
            </a:r>
            <a:r>
              <a:rPr lang="en-GB"/>
              <a:t>: Assume that the inequality constraint is binding </a:t>
            </a:r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762000" y="2133600"/>
          <a:ext cx="32131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2" name="Equation" r:id="rId3" imgW="3213100" imgH="3543300" progId="Equation.DSMT4">
                  <p:embed/>
                </p:oleObj>
              </mc:Choice>
              <mc:Fallback>
                <p:oleObj name="Equation" r:id="rId3" imgW="3213100" imgH="3543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133600"/>
                        <a:ext cx="32131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3" name="AutoShape 5"/>
          <p:cNvSpPr>
            <a:spLocks/>
          </p:cNvSpPr>
          <p:nvPr/>
        </p:nvSpPr>
        <p:spPr bwMode="auto">
          <a:xfrm>
            <a:off x="3886200" y="22860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694" name="Object 6"/>
          <p:cNvGraphicFramePr>
            <a:graphicFrameLocks noChangeAspect="1"/>
          </p:cNvGraphicFramePr>
          <p:nvPr/>
        </p:nvGraphicFramePr>
        <p:xfrm>
          <a:off x="5638800" y="2457450"/>
          <a:ext cx="10668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3" name="Equation" r:id="rId5" imgW="1066800" imgH="876300" progId="Equation.DSMT4">
                  <p:embed/>
                </p:oleObj>
              </mc:Choice>
              <mc:Fallback>
                <p:oleObj name="Equation" r:id="rId5" imgW="1066800" imgH="876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457450"/>
                        <a:ext cx="10668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5" name="Oval 7"/>
          <p:cNvSpPr>
            <a:spLocks noChangeArrowheads="1"/>
          </p:cNvSpPr>
          <p:nvPr/>
        </p:nvSpPr>
        <p:spPr bwMode="auto">
          <a:xfrm>
            <a:off x="3276600" y="3124200"/>
            <a:ext cx="304800" cy="533400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AutoShape 8"/>
          <p:cNvSpPr>
            <a:spLocks noChangeArrowheads="1"/>
          </p:cNvSpPr>
          <p:nvPr/>
        </p:nvSpPr>
        <p:spPr bwMode="auto">
          <a:xfrm>
            <a:off x="4495800" y="2743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9"/>
          <p:cNvSpPr>
            <a:spLocks/>
          </p:cNvSpPr>
          <p:nvPr/>
        </p:nvSpPr>
        <p:spPr bwMode="auto">
          <a:xfrm>
            <a:off x="4114800" y="41148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5721350" y="4298950"/>
          <a:ext cx="13589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24" name="Equation" r:id="rId7" imgW="1358900" imgH="850900" progId="Equation.DSMT4">
                  <p:embed/>
                </p:oleObj>
              </mc:Choice>
              <mc:Fallback>
                <p:oleObj name="Equation" r:id="rId7" imgW="1358900" imgH="8509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4298950"/>
                        <a:ext cx="13589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AutoShape 11"/>
          <p:cNvSpPr>
            <a:spLocks noChangeArrowheads="1"/>
          </p:cNvSpPr>
          <p:nvPr/>
        </p:nvSpPr>
        <p:spPr bwMode="auto">
          <a:xfrm>
            <a:off x="4724400" y="45720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898525" y="5927725"/>
            <a:ext cx="7540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All KKT conditions are satisfied. This solution is acceptable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94"/>
    </mc:Choice>
    <mc:Fallback xmlns="">
      <p:transition xmlns:p14="http://schemas.microsoft.com/office/powerpoint/2010/main" spd="slow" advTm="1115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smtClean="0"/>
              <a:t>graphical solution</a:t>
            </a:r>
            <a:endParaRPr lang="en-GB" dirty="0"/>
          </a:p>
        </p:txBody>
      </p:sp>
      <p:grpSp>
        <p:nvGrpSpPr>
          <p:cNvPr id="115766" name="Group 54"/>
          <p:cNvGrpSpPr>
            <a:grpSpLocks/>
          </p:cNvGrpSpPr>
          <p:nvPr/>
        </p:nvGrpSpPr>
        <p:grpSpPr bwMode="auto">
          <a:xfrm>
            <a:off x="2884488" y="1522413"/>
            <a:ext cx="5822950" cy="5170487"/>
            <a:chOff x="1817" y="959"/>
            <a:chExt cx="3668" cy="3257"/>
          </a:xfrm>
        </p:grpSpPr>
        <p:sp>
          <p:nvSpPr>
            <p:cNvPr id="115717" name="Line 5"/>
            <p:cNvSpPr>
              <a:spLocks noChangeShapeType="1"/>
            </p:cNvSpPr>
            <p:nvPr/>
          </p:nvSpPr>
          <p:spPr bwMode="auto">
            <a:xfrm>
              <a:off x="1817" y="959"/>
              <a:ext cx="2915" cy="2929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5718" name="Object 6"/>
            <p:cNvGraphicFramePr>
              <a:graphicFrameLocks noChangeAspect="1"/>
            </p:cNvGraphicFramePr>
            <p:nvPr/>
          </p:nvGraphicFramePr>
          <p:xfrm>
            <a:off x="3277" y="3984"/>
            <a:ext cx="220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89" name="Equation" r:id="rId4" imgW="3505200" imgH="368300" progId="Equation.DSMT4">
                    <p:embed/>
                  </p:oleObj>
                </mc:Choice>
                <mc:Fallback>
                  <p:oleObj name="Equation" r:id="rId4" imgW="3505200" imgH="3683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7" y="3984"/>
                          <a:ext cx="220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19" name="Group 7"/>
          <p:cNvGrpSpPr>
            <a:grpSpLocks/>
          </p:cNvGrpSpPr>
          <p:nvPr/>
        </p:nvGrpSpPr>
        <p:grpSpPr bwMode="auto">
          <a:xfrm>
            <a:off x="4287838" y="1155700"/>
            <a:ext cx="3886200" cy="5016500"/>
            <a:chOff x="2064" y="728"/>
            <a:chExt cx="2448" cy="3160"/>
          </a:xfrm>
        </p:grpSpPr>
        <p:graphicFrame>
          <p:nvGraphicFramePr>
            <p:cNvPr id="115720" name="Object 8"/>
            <p:cNvGraphicFramePr>
              <a:graphicFrameLocks noChangeAspect="1"/>
            </p:cNvGraphicFramePr>
            <p:nvPr/>
          </p:nvGraphicFramePr>
          <p:xfrm>
            <a:off x="2064" y="728"/>
            <a:ext cx="2448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90" name="Equation" r:id="rId6" imgW="3886200" imgH="368300" progId="Equation.DSMT36">
                    <p:embed/>
                  </p:oleObj>
                </mc:Choice>
                <mc:Fallback>
                  <p:oleObj name="Equation" r:id="rId6" imgW="3886200" imgH="368300" progId="Equation.DSMT36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728"/>
                          <a:ext cx="2448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721" name="Group 9"/>
            <p:cNvGrpSpPr>
              <a:grpSpLocks/>
            </p:cNvGrpSpPr>
            <p:nvPr/>
          </p:nvGrpSpPr>
          <p:grpSpPr bwMode="auto">
            <a:xfrm rot="-982551">
              <a:off x="2400" y="816"/>
              <a:ext cx="144" cy="3072"/>
              <a:chOff x="2016" y="912"/>
              <a:chExt cx="144" cy="3072"/>
            </a:xfrm>
          </p:grpSpPr>
          <p:sp>
            <p:nvSpPr>
              <p:cNvPr id="115722" name="Line 10"/>
              <p:cNvSpPr>
                <a:spLocks noChangeShapeType="1"/>
              </p:cNvSpPr>
              <p:nvPr/>
            </p:nvSpPr>
            <p:spPr bwMode="auto">
              <a:xfrm>
                <a:off x="2016" y="912"/>
                <a:ext cx="0" cy="3024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3" name="Line 11"/>
              <p:cNvSpPr>
                <a:spLocks noChangeShapeType="1"/>
              </p:cNvSpPr>
              <p:nvPr/>
            </p:nvSpPr>
            <p:spPr bwMode="auto">
              <a:xfrm>
                <a:off x="2016" y="96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4" name="Line 12"/>
              <p:cNvSpPr>
                <a:spLocks noChangeShapeType="1"/>
              </p:cNvSpPr>
              <p:nvPr/>
            </p:nvSpPr>
            <p:spPr bwMode="auto">
              <a:xfrm>
                <a:off x="2016" y="110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5" name="Line 13"/>
              <p:cNvSpPr>
                <a:spLocks noChangeShapeType="1"/>
              </p:cNvSpPr>
              <p:nvPr/>
            </p:nvSpPr>
            <p:spPr bwMode="auto">
              <a:xfrm>
                <a:off x="2016" y="124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6" name="Line 14"/>
              <p:cNvSpPr>
                <a:spLocks noChangeShapeType="1"/>
              </p:cNvSpPr>
              <p:nvPr/>
            </p:nvSpPr>
            <p:spPr bwMode="auto">
              <a:xfrm>
                <a:off x="2016" y="139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7" name="Line 15"/>
              <p:cNvSpPr>
                <a:spLocks noChangeShapeType="1"/>
              </p:cNvSpPr>
              <p:nvPr/>
            </p:nvSpPr>
            <p:spPr bwMode="auto">
              <a:xfrm>
                <a:off x="2016" y="153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8" name="Line 16"/>
              <p:cNvSpPr>
                <a:spLocks noChangeShapeType="1"/>
              </p:cNvSpPr>
              <p:nvPr/>
            </p:nvSpPr>
            <p:spPr bwMode="auto">
              <a:xfrm>
                <a:off x="2016" y="168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29" name="Line 17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0" name="Line 18"/>
              <p:cNvSpPr>
                <a:spLocks noChangeShapeType="1"/>
              </p:cNvSpPr>
              <p:nvPr/>
            </p:nvSpPr>
            <p:spPr bwMode="auto">
              <a:xfrm>
                <a:off x="2016" y="196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1" name="Line 19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2" name="Line 20"/>
              <p:cNvSpPr>
                <a:spLocks noChangeShapeType="1"/>
              </p:cNvSpPr>
              <p:nvPr/>
            </p:nvSpPr>
            <p:spPr bwMode="auto">
              <a:xfrm>
                <a:off x="2016" y="225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3" name="Line 21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4" name="Line 22"/>
              <p:cNvSpPr>
                <a:spLocks noChangeShapeType="1"/>
              </p:cNvSpPr>
              <p:nvPr/>
            </p:nvSpPr>
            <p:spPr bwMode="auto">
              <a:xfrm>
                <a:off x="2016" y="254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5" name="Line 23"/>
              <p:cNvSpPr>
                <a:spLocks noChangeShapeType="1"/>
              </p:cNvSpPr>
              <p:nvPr/>
            </p:nvSpPr>
            <p:spPr bwMode="auto">
              <a:xfrm>
                <a:off x="2016" y="268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6" name="Line 24"/>
              <p:cNvSpPr>
                <a:spLocks noChangeShapeType="1"/>
              </p:cNvSpPr>
              <p:nvPr/>
            </p:nvSpPr>
            <p:spPr bwMode="auto">
              <a:xfrm>
                <a:off x="2016" y="283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7" name="Line 25"/>
              <p:cNvSpPr>
                <a:spLocks noChangeShapeType="1"/>
              </p:cNvSpPr>
              <p:nvPr/>
            </p:nvSpPr>
            <p:spPr bwMode="auto">
              <a:xfrm>
                <a:off x="2016" y="297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8" name="Line 26"/>
              <p:cNvSpPr>
                <a:spLocks noChangeShapeType="1"/>
              </p:cNvSpPr>
              <p:nvPr/>
            </p:nvSpPr>
            <p:spPr bwMode="auto">
              <a:xfrm>
                <a:off x="2016" y="312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39" name="Line 27"/>
              <p:cNvSpPr>
                <a:spLocks noChangeShapeType="1"/>
              </p:cNvSpPr>
              <p:nvPr/>
            </p:nvSpPr>
            <p:spPr bwMode="auto">
              <a:xfrm>
                <a:off x="2016" y="3264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0" name="Line 28"/>
              <p:cNvSpPr>
                <a:spLocks noChangeShapeType="1"/>
              </p:cNvSpPr>
              <p:nvPr/>
            </p:nvSpPr>
            <p:spPr bwMode="auto">
              <a:xfrm>
                <a:off x="2016" y="3408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1" name="Line 29"/>
              <p:cNvSpPr>
                <a:spLocks noChangeShapeType="1"/>
              </p:cNvSpPr>
              <p:nvPr/>
            </p:nvSpPr>
            <p:spPr bwMode="auto">
              <a:xfrm>
                <a:off x="2016" y="3552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2" name="Line 30"/>
              <p:cNvSpPr>
                <a:spLocks noChangeShapeType="1"/>
              </p:cNvSpPr>
              <p:nvPr/>
            </p:nvSpPr>
            <p:spPr bwMode="auto">
              <a:xfrm>
                <a:off x="2016" y="3696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3" name="Line 31"/>
              <p:cNvSpPr>
                <a:spLocks noChangeShapeType="1"/>
              </p:cNvSpPr>
              <p:nvPr/>
            </p:nvSpPr>
            <p:spPr bwMode="auto">
              <a:xfrm>
                <a:off x="2016" y="3840"/>
                <a:ext cx="144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5744" name="Line 32"/>
          <p:cNvSpPr>
            <a:spLocks noChangeShapeType="1"/>
          </p:cNvSpPr>
          <p:nvPr/>
        </p:nvSpPr>
        <p:spPr bwMode="auto">
          <a:xfrm rot="5400000" flipV="1">
            <a:off x="5377755" y="2090738"/>
            <a:ext cx="0" cy="630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5" name="Line 33"/>
          <p:cNvSpPr>
            <a:spLocks noChangeShapeType="1"/>
          </p:cNvSpPr>
          <p:nvPr/>
        </p:nvSpPr>
        <p:spPr bwMode="auto">
          <a:xfrm flipV="1">
            <a:off x="2863155" y="1049338"/>
            <a:ext cx="0" cy="4954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46" name="Text Box 34"/>
          <p:cNvSpPr txBox="1">
            <a:spLocks noChangeArrowheads="1"/>
          </p:cNvSpPr>
          <p:nvPr/>
        </p:nvSpPr>
        <p:spPr bwMode="auto">
          <a:xfrm>
            <a:off x="8471793" y="51339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15747" name="Text Box 35"/>
          <p:cNvSpPr txBox="1">
            <a:spLocks noChangeArrowheads="1"/>
          </p:cNvSpPr>
          <p:nvPr/>
        </p:nvSpPr>
        <p:spPr bwMode="auto">
          <a:xfrm>
            <a:off x="2355155" y="8588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grpSp>
        <p:nvGrpSpPr>
          <p:cNvPr id="4" name="Group 3"/>
          <p:cNvGrpSpPr/>
          <p:nvPr/>
        </p:nvGrpSpPr>
        <p:grpSpPr>
          <a:xfrm>
            <a:off x="53280" y="2654300"/>
            <a:ext cx="6931720" cy="2590800"/>
            <a:chOff x="53280" y="2654300"/>
            <a:chExt cx="6931720" cy="2590800"/>
          </a:xfrm>
        </p:grpSpPr>
        <p:grpSp>
          <p:nvGrpSpPr>
            <p:cNvPr id="115767" name="Group 55"/>
            <p:cNvGrpSpPr>
              <a:grpSpLocks/>
            </p:cNvGrpSpPr>
            <p:nvPr/>
          </p:nvGrpSpPr>
          <p:grpSpPr bwMode="auto">
            <a:xfrm>
              <a:off x="2870200" y="2654300"/>
              <a:ext cx="4114800" cy="2590800"/>
              <a:chOff x="1824" y="1680"/>
              <a:chExt cx="2592" cy="1632"/>
            </a:xfrm>
          </p:grpSpPr>
          <p:sp>
            <p:nvSpPr>
              <p:cNvPr id="115714" name="Arc 2"/>
              <p:cNvSpPr>
                <a:spLocks/>
              </p:cNvSpPr>
              <p:nvPr/>
            </p:nvSpPr>
            <p:spPr bwMode="auto">
              <a:xfrm>
                <a:off x="1824" y="1680"/>
                <a:ext cx="2592" cy="16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33993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8" name="Arc 36"/>
              <p:cNvSpPr>
                <a:spLocks/>
              </p:cNvSpPr>
              <p:nvPr/>
            </p:nvSpPr>
            <p:spPr bwMode="auto">
              <a:xfrm>
                <a:off x="1847" y="2813"/>
                <a:ext cx="864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49" name="Arc 37"/>
              <p:cNvSpPr>
                <a:spLocks/>
              </p:cNvSpPr>
              <p:nvPr/>
            </p:nvSpPr>
            <p:spPr bwMode="auto">
              <a:xfrm>
                <a:off x="1847" y="2477"/>
                <a:ext cx="1488" cy="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66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750" name="Arc 38"/>
              <p:cNvSpPr>
                <a:spLocks/>
              </p:cNvSpPr>
              <p:nvPr/>
            </p:nvSpPr>
            <p:spPr bwMode="auto">
              <a:xfrm>
                <a:off x="1847" y="2141"/>
                <a:ext cx="1968" cy="11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912"/>
                  <a:gd name="T2" fmla="*/ 21597 w 21600"/>
                  <a:gd name="T3" fmla="*/ 21912 h 21912"/>
                  <a:gd name="T4" fmla="*/ 0 w 21600"/>
                  <a:gd name="T5" fmla="*/ 21600 h 21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91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</a:path>
                  <a:path w="21600" h="2191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04"/>
                      <a:pt x="21599" y="21808"/>
                      <a:pt x="21597" y="2191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0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15751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9946013"/>
                </p:ext>
              </p:extLst>
            </p:nvPr>
          </p:nvGraphicFramePr>
          <p:xfrm>
            <a:off x="53280" y="4068763"/>
            <a:ext cx="2730500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291" name="Equation" r:id="rId8" imgW="3213100" imgH="393700" progId="Equation.DSMT4">
                    <p:embed/>
                  </p:oleObj>
                </mc:Choice>
                <mc:Fallback>
                  <p:oleObj name="Equation" r:id="rId8" imgW="3213100" imgH="3937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0" y="4068763"/>
                          <a:ext cx="2730500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5752" name="Group 40"/>
          <p:cNvGrpSpPr>
            <a:grpSpLocks/>
          </p:cNvGrpSpPr>
          <p:nvPr/>
        </p:nvGrpSpPr>
        <p:grpSpPr bwMode="auto">
          <a:xfrm>
            <a:off x="4572000" y="2574925"/>
            <a:ext cx="4594225" cy="854075"/>
            <a:chOff x="2880" y="1622"/>
            <a:chExt cx="2894" cy="538"/>
          </a:xfrm>
        </p:grpSpPr>
        <p:sp>
          <p:nvSpPr>
            <p:cNvPr id="115753" name="Oval 41"/>
            <p:cNvSpPr>
              <a:spLocks noChangeArrowheads="1"/>
            </p:cNvSpPr>
            <p:nvPr/>
          </p:nvSpPr>
          <p:spPr bwMode="auto">
            <a:xfrm>
              <a:off x="2880" y="2016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4" name="Line 42"/>
            <p:cNvSpPr>
              <a:spLocks noChangeShapeType="1"/>
            </p:cNvSpPr>
            <p:nvPr/>
          </p:nvSpPr>
          <p:spPr bwMode="auto">
            <a:xfrm flipH="1">
              <a:off x="3072" y="1814"/>
              <a:ext cx="624" cy="25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5" name="Text Box 43"/>
            <p:cNvSpPr txBox="1">
              <a:spLocks noChangeArrowheads="1"/>
            </p:cNvSpPr>
            <p:nvPr/>
          </p:nvSpPr>
          <p:spPr bwMode="auto">
            <a:xfrm>
              <a:off x="3696" y="1622"/>
              <a:ext cx="207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 inequality constraint</a:t>
              </a:r>
            </a:p>
          </p:txBody>
        </p:sp>
      </p:grpSp>
      <p:grpSp>
        <p:nvGrpSpPr>
          <p:cNvPr id="115756" name="Group 44"/>
          <p:cNvGrpSpPr>
            <a:grpSpLocks/>
          </p:cNvGrpSpPr>
          <p:nvPr/>
        </p:nvGrpSpPr>
        <p:grpSpPr bwMode="auto">
          <a:xfrm>
            <a:off x="5562600" y="3733800"/>
            <a:ext cx="3173413" cy="1187450"/>
            <a:chOff x="3504" y="2352"/>
            <a:chExt cx="1999" cy="748"/>
          </a:xfrm>
        </p:grpSpPr>
        <p:sp>
          <p:nvSpPr>
            <p:cNvPr id="115757" name="Oval 45"/>
            <p:cNvSpPr>
              <a:spLocks noChangeArrowheads="1"/>
            </p:cNvSpPr>
            <p:nvPr/>
          </p:nvSpPr>
          <p:spPr bwMode="auto">
            <a:xfrm>
              <a:off x="3504" y="2640"/>
              <a:ext cx="144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58" name="Text Box 46"/>
            <p:cNvSpPr txBox="1">
              <a:spLocks noChangeArrowheads="1"/>
            </p:cNvSpPr>
            <p:nvPr/>
          </p:nvSpPr>
          <p:spPr bwMode="auto">
            <a:xfrm>
              <a:off x="3840" y="2352"/>
              <a:ext cx="1663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without inequality</a:t>
              </a:r>
              <a:br>
                <a:rPr lang="en-GB"/>
              </a:br>
              <a:r>
                <a:rPr lang="en-GB"/>
                <a:t> constraint</a:t>
              </a:r>
            </a:p>
          </p:txBody>
        </p:sp>
        <p:sp>
          <p:nvSpPr>
            <p:cNvPr id="115759" name="Line 47"/>
            <p:cNvSpPr>
              <a:spLocks noChangeShapeType="1"/>
            </p:cNvSpPr>
            <p:nvPr/>
          </p:nvSpPr>
          <p:spPr bwMode="auto">
            <a:xfrm flipH="1">
              <a:off x="3696" y="2573"/>
              <a:ext cx="192" cy="7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0" name="Group 48"/>
          <p:cNvGrpSpPr>
            <a:grpSpLocks/>
          </p:cNvGrpSpPr>
          <p:nvPr/>
        </p:nvGrpSpPr>
        <p:grpSpPr bwMode="auto">
          <a:xfrm>
            <a:off x="152400" y="5127625"/>
            <a:ext cx="2851150" cy="1181100"/>
            <a:chOff x="96" y="3230"/>
            <a:chExt cx="1796" cy="744"/>
          </a:xfrm>
        </p:grpSpPr>
        <p:sp>
          <p:nvSpPr>
            <p:cNvPr id="115761" name="Oval 49"/>
            <p:cNvSpPr>
              <a:spLocks noChangeArrowheads="1"/>
            </p:cNvSpPr>
            <p:nvPr/>
          </p:nvSpPr>
          <p:spPr bwMode="auto">
            <a:xfrm>
              <a:off x="1748" y="3230"/>
              <a:ext cx="144" cy="144"/>
            </a:xfrm>
            <a:prstGeom prst="ellipse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62" name="Text Box 50"/>
            <p:cNvSpPr txBox="1">
              <a:spLocks noChangeArrowheads="1"/>
            </p:cNvSpPr>
            <p:nvPr/>
          </p:nvSpPr>
          <p:spPr bwMode="auto">
            <a:xfrm>
              <a:off x="96" y="3456"/>
              <a:ext cx="1663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Solution of problem</a:t>
              </a:r>
              <a:br>
                <a:rPr lang="en-GB"/>
              </a:br>
              <a:r>
                <a:rPr lang="en-GB"/>
                <a:t>without constraints</a:t>
              </a:r>
            </a:p>
          </p:txBody>
        </p:sp>
        <p:sp>
          <p:nvSpPr>
            <p:cNvPr id="115763" name="Line 51"/>
            <p:cNvSpPr>
              <a:spLocks noChangeShapeType="1"/>
            </p:cNvSpPr>
            <p:nvPr/>
          </p:nvSpPr>
          <p:spPr bwMode="auto">
            <a:xfrm flipV="1">
              <a:off x="1248" y="3360"/>
              <a:ext cx="432" cy="14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17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83"/>
    </mc:Choice>
    <mc:Fallback xmlns="">
      <p:transition xmlns:p14="http://schemas.microsoft.com/office/powerpoint/2010/main" spd="slow" advTm="7568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5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2728913" y="1219200"/>
            <a:ext cx="3683000" cy="914400"/>
            <a:chOff x="720" y="1008"/>
            <a:chExt cx="2320" cy="576"/>
          </a:xfrm>
        </p:grpSpPr>
        <p:sp>
          <p:nvSpPr>
            <p:cNvPr id="116740" name="Line 4"/>
            <p:cNvSpPr>
              <a:spLocks noChangeShapeType="1"/>
            </p:cNvSpPr>
            <p:nvPr/>
          </p:nvSpPr>
          <p:spPr bwMode="auto">
            <a:xfrm>
              <a:off x="720" y="1008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1" name="Line 5"/>
            <p:cNvSpPr>
              <a:spLocks noChangeShapeType="1"/>
            </p:cNvSpPr>
            <p:nvPr/>
          </p:nvSpPr>
          <p:spPr bwMode="auto">
            <a:xfrm>
              <a:off x="1104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2" name="Line 6"/>
            <p:cNvSpPr>
              <a:spLocks noChangeShapeType="1"/>
            </p:cNvSpPr>
            <p:nvPr/>
          </p:nvSpPr>
          <p:spPr bwMode="auto">
            <a:xfrm>
              <a:off x="1727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43" name="Rectangle 7"/>
            <p:cNvSpPr>
              <a:spLocks noChangeArrowheads="1"/>
            </p:cNvSpPr>
            <p:nvPr/>
          </p:nvSpPr>
          <p:spPr bwMode="auto">
            <a:xfrm>
              <a:off x="2592" y="1248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/>
            </a:p>
          </p:txBody>
        </p:sp>
        <p:grpSp>
          <p:nvGrpSpPr>
            <p:cNvPr id="116744" name="Group 8"/>
            <p:cNvGrpSpPr>
              <a:grpSpLocks/>
            </p:cNvGrpSpPr>
            <p:nvPr/>
          </p:nvGrpSpPr>
          <p:grpSpPr bwMode="auto">
            <a:xfrm>
              <a:off x="2761" y="1032"/>
              <a:ext cx="160" cy="373"/>
              <a:chOff x="5121" y="3046"/>
              <a:chExt cx="160" cy="373"/>
            </a:xfrm>
          </p:grpSpPr>
          <p:sp>
            <p:nvSpPr>
              <p:cNvPr id="116745" name="Freeform 9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46" name="Line 10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6747" name="Oval 11"/>
            <p:cNvSpPr>
              <a:spLocks noChangeArrowheads="1"/>
            </p:cNvSpPr>
            <p:nvPr/>
          </p:nvSpPr>
          <p:spPr bwMode="auto">
            <a:xfrm>
              <a:off x="960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1</a:t>
              </a:r>
              <a:endParaRPr lang="en-GB"/>
            </a:p>
          </p:txBody>
        </p:sp>
        <p:sp>
          <p:nvSpPr>
            <p:cNvPr id="116748" name="Oval 12"/>
            <p:cNvSpPr>
              <a:spLocks noChangeArrowheads="1"/>
            </p:cNvSpPr>
            <p:nvPr/>
          </p:nvSpPr>
          <p:spPr bwMode="auto">
            <a:xfrm>
              <a:off x="1584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2</a:t>
              </a:r>
              <a:endParaRPr lang="en-GB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V="1">
              <a:off x="1152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0" name="Text Box 14"/>
            <p:cNvSpPr txBox="1">
              <a:spLocks noChangeArrowheads="1"/>
            </p:cNvSpPr>
            <p:nvPr/>
          </p:nvSpPr>
          <p:spPr bwMode="auto">
            <a:xfrm>
              <a:off x="1152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GB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V="1">
              <a:off x="1776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2" name="Text Box 16"/>
            <p:cNvSpPr txBox="1">
              <a:spLocks noChangeArrowheads="1"/>
            </p:cNvSpPr>
            <p:nvPr/>
          </p:nvSpPr>
          <p:spPr bwMode="auto">
            <a:xfrm>
              <a:off x="1776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GB"/>
            </a:p>
          </p:txBody>
        </p:sp>
      </p:grpSp>
      <p:graphicFrame>
        <p:nvGraphicFramePr>
          <p:cNvPr id="116753" name="Object 17"/>
          <p:cNvGraphicFramePr>
            <a:graphicFrameLocks noChangeAspect="1"/>
          </p:cNvGraphicFramePr>
          <p:nvPr/>
        </p:nvGraphicFramePr>
        <p:xfrm>
          <a:off x="1295400" y="3968750"/>
          <a:ext cx="208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5" name="Equation" r:id="rId4" imgW="2082800" imgH="381000" progId="Equation.DSMT4">
                  <p:embed/>
                </p:oleObj>
              </mc:Choice>
              <mc:Fallback>
                <p:oleObj name="Equation" r:id="rId4" imgW="2082800" imgH="3810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8750"/>
                        <a:ext cx="2082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4" name="Object 18"/>
          <p:cNvGraphicFramePr>
            <a:graphicFrameLocks noChangeAspect="1"/>
          </p:cNvGraphicFramePr>
          <p:nvPr/>
        </p:nvGraphicFramePr>
        <p:xfrm>
          <a:off x="1295400" y="2590800"/>
          <a:ext cx="51450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6" name="Equation" r:id="rId6" imgW="5143500" imgH="927100" progId="Equation.DSMT4">
                  <p:embed/>
                </p:oleObj>
              </mc:Choice>
              <mc:Fallback>
                <p:oleObj name="Equation" r:id="rId6" imgW="5143500" imgH="9271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0800"/>
                        <a:ext cx="51450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55" name="Object 19"/>
          <p:cNvGraphicFramePr>
            <a:graphicFrameLocks noChangeAspect="1"/>
          </p:cNvGraphicFramePr>
          <p:nvPr/>
        </p:nvGraphicFramePr>
        <p:xfrm>
          <a:off x="1295400" y="5403850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7" name="Equation" r:id="rId8" imgW="2120900" imgH="381000" progId="Equation.DSMT4">
                  <p:embed/>
                </p:oleObj>
              </mc:Choice>
              <mc:Fallback>
                <p:oleObj name="Equation" r:id="rId8" imgW="2120900" imgH="3810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03850"/>
                        <a:ext cx="2120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56" name="Group 20"/>
          <p:cNvGrpSpPr>
            <a:grpSpLocks/>
          </p:cNvGrpSpPr>
          <p:nvPr/>
        </p:nvGrpSpPr>
        <p:grpSpPr bwMode="auto">
          <a:xfrm>
            <a:off x="3657600" y="3657600"/>
            <a:ext cx="4089400" cy="1003300"/>
            <a:chOff x="2304" y="2304"/>
            <a:chExt cx="2576" cy="632"/>
          </a:xfrm>
        </p:grpSpPr>
        <p:graphicFrame>
          <p:nvGraphicFramePr>
            <p:cNvPr id="116757" name="Object 21"/>
            <p:cNvGraphicFramePr>
              <a:graphicFrameLocks noChangeAspect="1"/>
            </p:cNvGraphicFramePr>
            <p:nvPr/>
          </p:nvGraphicFramePr>
          <p:xfrm>
            <a:off x="2688" y="2304"/>
            <a:ext cx="2192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28" name="Equation" r:id="rId10" imgW="3479800" imgH="1003300" progId="Equation.DSMT36">
                    <p:embed/>
                  </p:oleObj>
                </mc:Choice>
                <mc:Fallback>
                  <p:oleObj name="Equation" r:id="rId10" imgW="3479800" imgH="1003300" progId="Equation.DSMT36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2304"/>
                          <a:ext cx="2192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58" name="AutoShape 22"/>
            <p:cNvSpPr>
              <a:spLocks/>
            </p:cNvSpPr>
            <p:nvPr/>
          </p:nvSpPr>
          <p:spPr bwMode="auto">
            <a:xfrm>
              <a:off x="2544" y="2400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59" name="AutoShape 23"/>
            <p:cNvSpPr>
              <a:spLocks noChangeArrowheads="1"/>
            </p:cNvSpPr>
            <p:nvPr/>
          </p:nvSpPr>
          <p:spPr bwMode="auto">
            <a:xfrm>
              <a:off x="2304" y="2544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760" name="Group 24"/>
          <p:cNvGrpSpPr>
            <a:grpSpLocks/>
          </p:cNvGrpSpPr>
          <p:nvPr/>
        </p:nvGrpSpPr>
        <p:grpSpPr bwMode="auto">
          <a:xfrm>
            <a:off x="3657600" y="5092700"/>
            <a:ext cx="4114800" cy="1003300"/>
            <a:chOff x="2304" y="3208"/>
            <a:chExt cx="2592" cy="632"/>
          </a:xfrm>
        </p:grpSpPr>
        <p:graphicFrame>
          <p:nvGraphicFramePr>
            <p:cNvPr id="116761" name="Object 25"/>
            <p:cNvGraphicFramePr>
              <a:graphicFrameLocks noChangeAspect="1"/>
            </p:cNvGraphicFramePr>
            <p:nvPr/>
          </p:nvGraphicFramePr>
          <p:xfrm>
            <a:off x="2688" y="3208"/>
            <a:ext cx="2208" cy="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629" name="Equation" r:id="rId12" imgW="3505200" imgH="1003300" progId="Equation.DSMT36">
                    <p:embed/>
                  </p:oleObj>
                </mc:Choice>
                <mc:Fallback>
                  <p:oleObj name="Equation" r:id="rId12" imgW="3505200" imgH="1003300" progId="Equation.DSMT36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3208"/>
                          <a:ext cx="2208" cy="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6762" name="AutoShape 26"/>
            <p:cNvSpPr>
              <a:spLocks/>
            </p:cNvSpPr>
            <p:nvPr/>
          </p:nvSpPr>
          <p:spPr bwMode="auto">
            <a:xfrm>
              <a:off x="2544" y="3312"/>
              <a:ext cx="96" cy="48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AutoShape 27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18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127"/>
    </mc:Choice>
    <mc:Fallback xmlns="">
      <p:transition xmlns:p14="http://schemas.microsoft.com/office/powerpoint/2010/main" spd="slow" advTm="631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/>
        </p:nvGraphicFramePr>
        <p:xfrm>
          <a:off x="304800" y="1323975"/>
          <a:ext cx="86264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18" name="Equation" r:id="rId4" imgW="8394700" imgH="1600200" progId="Equation.DSMT4">
                  <p:embed/>
                </p:oleObj>
              </mc:Choice>
              <mc:Fallback>
                <p:oleObj name="Equation" r:id="rId4" imgW="8394700" imgH="160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23975"/>
                        <a:ext cx="8626475" cy="164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766" name="Group 6"/>
          <p:cNvGrpSpPr>
            <a:grpSpLocks/>
          </p:cNvGrpSpPr>
          <p:nvPr/>
        </p:nvGrpSpPr>
        <p:grpSpPr bwMode="auto">
          <a:xfrm>
            <a:off x="365125" y="2955925"/>
            <a:ext cx="4391025" cy="3368675"/>
            <a:chOff x="230" y="1862"/>
            <a:chExt cx="2766" cy="2122"/>
          </a:xfrm>
        </p:grpSpPr>
        <p:sp>
          <p:nvSpPr>
            <p:cNvPr id="117764" name="Text Box 4"/>
            <p:cNvSpPr txBox="1">
              <a:spLocks noChangeArrowheads="1"/>
            </p:cNvSpPr>
            <p:nvPr/>
          </p:nvSpPr>
          <p:spPr bwMode="auto">
            <a:xfrm>
              <a:off x="230" y="1862"/>
              <a:ext cx="14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KKT Conditions:</a:t>
              </a:r>
            </a:p>
          </p:txBody>
        </p:sp>
        <p:graphicFrame>
          <p:nvGraphicFramePr>
            <p:cNvPr id="117765" name="Object 5"/>
            <p:cNvGraphicFramePr>
              <a:graphicFrameLocks noChangeAspect="1"/>
            </p:cNvGraphicFramePr>
            <p:nvPr/>
          </p:nvGraphicFramePr>
          <p:xfrm>
            <a:off x="668" y="2304"/>
            <a:ext cx="2328" cy="1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119" name="Equation" r:id="rId6" imgW="3695700" imgH="2667000" progId="Equation.DSMT4">
                    <p:embed/>
                  </p:oleObj>
                </mc:Choice>
                <mc:Fallback>
                  <p:oleObj name="Equation" r:id="rId6" imgW="3695700" imgH="26670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" y="2304"/>
                          <a:ext cx="2328" cy="1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19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533"/>
    </mc:Choice>
    <mc:Fallback xmlns="">
      <p:transition xmlns:p14="http://schemas.microsoft.com/office/powerpoint/2010/main" spd="slow" advTm="1175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7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Optimization </a:t>
            </a:r>
            <a:r>
              <a:rPr lang="en-GB" dirty="0"/>
              <a:t>with </a:t>
            </a:r>
            <a:r>
              <a:rPr lang="en-GB" dirty="0" smtClean="0"/>
              <a:t>inequality constraints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971600" y="1071949"/>
            <a:ext cx="6956375" cy="5398973"/>
            <a:chOff x="971600" y="1071949"/>
            <a:chExt cx="6956375" cy="5398973"/>
          </a:xfrm>
        </p:grpSpPr>
        <p:graphicFrame>
          <p:nvGraphicFramePr>
            <p:cNvPr id="10035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6035032"/>
                </p:ext>
              </p:extLst>
            </p:nvPr>
          </p:nvGraphicFramePr>
          <p:xfrm>
            <a:off x="971600" y="1071949"/>
            <a:ext cx="2736304" cy="5398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0550" name="Equation" r:id="rId4" imgW="1828800" imgH="3606800" progId="Equation.DSMT4">
                    <p:embed/>
                  </p:oleObj>
                </mc:Choice>
                <mc:Fallback>
                  <p:oleObj name="Equation" r:id="rId4" imgW="1828800" imgH="3606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600" y="1071949"/>
                          <a:ext cx="2736304" cy="53989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0356" name="Group 4"/>
            <p:cNvGrpSpPr>
              <a:grpSpLocks/>
            </p:cNvGrpSpPr>
            <p:nvPr/>
          </p:nvGrpSpPr>
          <p:grpSpPr bwMode="auto">
            <a:xfrm>
              <a:off x="4419600" y="1584325"/>
              <a:ext cx="3355975" cy="457200"/>
              <a:chOff x="3024" y="2054"/>
              <a:chExt cx="2114" cy="288"/>
            </a:xfrm>
          </p:grpSpPr>
          <p:sp>
            <p:nvSpPr>
              <p:cNvPr id="100357" name="Text Box 5"/>
              <p:cNvSpPr txBox="1">
                <a:spLocks noChangeArrowheads="1"/>
              </p:cNvSpPr>
              <p:nvPr/>
            </p:nvSpPr>
            <p:spPr bwMode="auto">
              <a:xfrm>
                <a:off x="3588" y="2054"/>
                <a:ext cx="15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CC0000"/>
                    </a:solidFill>
                  </a:rPr>
                  <a:t>Objective function</a:t>
                </a:r>
              </a:p>
            </p:txBody>
          </p:sp>
          <p:sp>
            <p:nvSpPr>
              <p:cNvPr id="100358" name="AutoShape 6"/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528" cy="192"/>
              </a:xfrm>
              <a:prstGeom prst="rightArrow">
                <a:avLst>
                  <a:gd name="adj1" fmla="val 50000"/>
                  <a:gd name="adj2" fmla="val 68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0359" name="Group 7"/>
            <p:cNvGrpSpPr>
              <a:grpSpLocks/>
            </p:cNvGrpSpPr>
            <p:nvPr/>
          </p:nvGrpSpPr>
          <p:grpSpPr bwMode="auto">
            <a:xfrm>
              <a:off x="3886200" y="2667000"/>
              <a:ext cx="4041775" cy="1600200"/>
              <a:chOff x="2688" y="2736"/>
              <a:chExt cx="2546" cy="1008"/>
            </a:xfrm>
          </p:grpSpPr>
          <p:sp>
            <p:nvSpPr>
              <p:cNvPr id="100360" name="Text Box 8"/>
              <p:cNvSpPr txBox="1">
                <a:spLocks noChangeArrowheads="1"/>
              </p:cNvSpPr>
              <p:nvPr/>
            </p:nvSpPr>
            <p:spPr bwMode="auto">
              <a:xfrm>
                <a:off x="3588" y="3072"/>
                <a:ext cx="164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GB">
                    <a:solidFill>
                      <a:srgbClr val="CC0000"/>
                    </a:solidFill>
                  </a:rPr>
                  <a:t>Equality constraints</a:t>
                </a:r>
              </a:p>
            </p:txBody>
          </p:sp>
          <p:sp>
            <p:nvSpPr>
              <p:cNvPr id="100361" name="AutoShape 9"/>
              <p:cNvSpPr>
                <a:spLocks/>
              </p:cNvSpPr>
              <p:nvPr/>
            </p:nvSpPr>
            <p:spPr bwMode="auto">
              <a:xfrm>
                <a:off x="2688" y="2736"/>
                <a:ext cx="192" cy="1008"/>
              </a:xfrm>
              <a:prstGeom prst="rightBrace">
                <a:avLst>
                  <a:gd name="adj1" fmla="val 43750"/>
                  <a:gd name="adj2" fmla="val 50000"/>
                </a:avLst>
              </a:prstGeom>
              <a:noFill/>
              <a:ln w="2857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62" name="AutoShape 10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528" cy="192"/>
              </a:xfrm>
              <a:prstGeom prst="rightArrow">
                <a:avLst>
                  <a:gd name="adj1" fmla="val 50000"/>
                  <a:gd name="adj2" fmla="val 68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3886200" y="4876800"/>
            <a:ext cx="4244975" cy="1600200"/>
            <a:chOff x="2688" y="2736"/>
            <a:chExt cx="2674" cy="1008"/>
          </a:xfrm>
        </p:grpSpPr>
        <p:sp>
          <p:nvSpPr>
            <p:cNvPr id="100364" name="Text Box 12"/>
            <p:cNvSpPr txBox="1">
              <a:spLocks noChangeArrowheads="1"/>
            </p:cNvSpPr>
            <p:nvPr/>
          </p:nvSpPr>
          <p:spPr bwMode="auto">
            <a:xfrm>
              <a:off x="3588" y="3072"/>
              <a:ext cx="1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Inequality constraints</a:t>
              </a:r>
            </a:p>
          </p:txBody>
        </p:sp>
        <p:sp>
          <p:nvSpPr>
            <p:cNvPr id="100365" name="AutoShape 13"/>
            <p:cNvSpPr>
              <a:spLocks/>
            </p:cNvSpPr>
            <p:nvPr/>
          </p:nvSpPr>
          <p:spPr bwMode="auto">
            <a:xfrm>
              <a:off x="2688" y="2736"/>
              <a:ext cx="192" cy="1008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6" name="AutoShape 14"/>
            <p:cNvSpPr>
              <a:spLocks noChangeArrowheads="1"/>
            </p:cNvSpPr>
            <p:nvPr/>
          </p:nvSpPr>
          <p:spPr bwMode="auto">
            <a:xfrm>
              <a:off x="3024" y="3120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4"/>
    </mc:Choice>
    <mc:Fallback xmlns="">
      <p:transition xmlns:p14="http://schemas.microsoft.com/office/powerpoint/2010/main" spd="slow" advTm="5635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Application to Economic Dispatch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3790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KKT Conditions (continued):</a:t>
            </a:r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990600" y="2133600"/>
          <a:ext cx="2514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3" name="Equation" r:id="rId3" imgW="2514600" imgH="762000" progId="Equation.DSMT4">
                  <p:embed/>
                </p:oleObj>
              </mc:Choice>
              <mc:Fallback>
                <p:oleObj name="Equation" r:id="rId3" imgW="2514600" imgH="762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2514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9" name="Object 5"/>
          <p:cNvGraphicFramePr>
            <a:graphicFrameLocks noChangeAspect="1"/>
          </p:cNvGraphicFramePr>
          <p:nvPr/>
        </p:nvGraphicFramePr>
        <p:xfrm>
          <a:off x="4559300" y="2324100"/>
          <a:ext cx="3467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4" name="Equation" r:id="rId5" imgW="3467100" imgH="381000" progId="Equation.DSMT4">
                  <p:embed/>
                </p:oleObj>
              </mc:Choice>
              <mc:Fallback>
                <p:oleObj name="Equation" r:id="rId5" imgW="34671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2324100"/>
                        <a:ext cx="3467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990600" y="3200400"/>
          <a:ext cx="256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5" name="Equation" r:id="rId7" imgW="2565400" imgH="762000" progId="Equation.DSMT4">
                  <p:embed/>
                </p:oleObj>
              </mc:Choice>
              <mc:Fallback>
                <p:oleObj name="Equation" r:id="rId7" imgW="2565400" imgH="762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565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/>
        </p:nvGraphicFramePr>
        <p:xfrm>
          <a:off x="990600" y="4419600"/>
          <a:ext cx="2590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6" name="Equation" r:id="rId9" imgW="2590800" imgH="762000" progId="Equation.DSMT4">
                  <p:embed/>
                </p:oleObj>
              </mc:Choice>
              <mc:Fallback>
                <p:oleObj name="Equation" r:id="rId9" imgW="2590800" imgH="762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19600"/>
                        <a:ext cx="25908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990600" y="5410200"/>
          <a:ext cx="2578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7" name="Equation" r:id="rId11" imgW="2578100" imgH="762000" progId="Equation.DSMT4">
                  <p:embed/>
                </p:oleObj>
              </mc:Choice>
              <mc:Fallback>
                <p:oleObj name="Equation" r:id="rId11" imgW="2578100" imgH="7620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410200"/>
                        <a:ext cx="2578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3" name="Object 9"/>
          <p:cNvGraphicFramePr>
            <a:graphicFrameLocks noChangeAspect="1"/>
          </p:cNvGraphicFramePr>
          <p:nvPr/>
        </p:nvGraphicFramePr>
        <p:xfrm>
          <a:off x="4559300" y="3378200"/>
          <a:ext cx="3568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8" name="Equation" r:id="rId13" imgW="3568700" imgH="406400" progId="Equation.DSMT4">
                  <p:embed/>
                </p:oleObj>
              </mc:Choice>
              <mc:Fallback>
                <p:oleObj name="Equation" r:id="rId13" imgW="3568700" imgH="40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3378200"/>
                        <a:ext cx="3568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4559300" y="4610100"/>
          <a:ext cx="358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89" name="Equation" r:id="rId15" imgW="3581400" imgH="381000" progId="Equation.DSMT4">
                  <p:embed/>
                </p:oleObj>
              </mc:Choice>
              <mc:Fallback>
                <p:oleObj name="Equation" r:id="rId15" imgW="3581400" imgH="381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610100"/>
                        <a:ext cx="3581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4559300" y="5588000"/>
          <a:ext cx="3594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90" name="Equation" r:id="rId17" imgW="3594100" imgH="406400" progId="Equation.DSMT4">
                  <p:embed/>
                </p:oleObj>
              </mc:Choice>
              <mc:Fallback>
                <p:oleObj name="Equation" r:id="rId17" imgW="3594100" imgH="4064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5588000"/>
                        <a:ext cx="3594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4"/>
    </mc:Choice>
    <mc:Fallback xmlns="">
      <p:transition xmlns:p14="http://schemas.microsoft.com/office/powerpoint/2010/main" spd="slow" advTm="519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“Solving” these equations</a:t>
            </a:r>
            <a:endParaRPr lang="en-GB" dirty="0"/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4357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Trial #1: No generator is at a limit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827584" y="1779588"/>
            <a:ext cx="7937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No inequality constraint is binding </a:t>
            </a:r>
            <a:r>
              <a:rPr lang="en-GB" dirty="0" smtClean="0">
                <a:sym typeface="Symbol" charset="0"/>
              </a:rPr>
              <a:t>and all </a:t>
            </a:r>
            <a:r>
              <a:rPr lang="en-GB" dirty="0" err="1" smtClean="0">
                <a:sym typeface="Symbol" charset="0"/>
              </a:rPr>
              <a:t>μ’s</a:t>
            </a:r>
            <a:r>
              <a:rPr lang="en-GB" dirty="0" smtClean="0">
                <a:sym typeface="Symbol" charset="0"/>
              </a:rPr>
              <a:t> </a:t>
            </a:r>
            <a:r>
              <a:rPr lang="en-GB" dirty="0">
                <a:sym typeface="Symbol" charset="0"/>
              </a:rPr>
              <a:t>are equal to zero</a:t>
            </a:r>
            <a:endParaRPr lang="en-GB" dirty="0"/>
          </a:p>
        </p:txBody>
      </p:sp>
      <p:graphicFrame>
        <p:nvGraphicFramePr>
          <p:cNvPr id="119813" name="Object 5"/>
          <p:cNvGraphicFramePr>
            <a:graphicFrameLocks noChangeAspect="1"/>
          </p:cNvGraphicFramePr>
          <p:nvPr/>
        </p:nvGraphicFramePr>
        <p:xfrm>
          <a:off x="1219200" y="2514600"/>
          <a:ext cx="2590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68" name="Equation" r:id="rId4" imgW="2590800" imgH="2667000" progId="Equation.DSMT4">
                  <p:embed/>
                </p:oleObj>
              </mc:Choice>
              <mc:Fallback>
                <p:oleObj name="Equation" r:id="rId4" imgW="2590800" imgH="2667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14600"/>
                        <a:ext cx="2590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203325" y="2667000"/>
            <a:ext cx="6421438" cy="3489325"/>
            <a:chOff x="1203325" y="2667000"/>
            <a:chExt cx="6421438" cy="3489325"/>
          </a:xfrm>
        </p:grpSpPr>
        <p:graphicFrame>
          <p:nvGraphicFramePr>
            <p:cNvPr id="11981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0967291"/>
                </p:ext>
              </p:extLst>
            </p:nvPr>
          </p:nvGraphicFramePr>
          <p:xfrm>
            <a:off x="4724400" y="3022600"/>
            <a:ext cx="19431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169" name="Equation" r:id="rId6" imgW="1943100" imgH="787400" progId="Equation.DSMT4">
                    <p:embed/>
                  </p:oleObj>
                </mc:Choice>
                <mc:Fallback>
                  <p:oleObj name="Equation" r:id="rId6" imgW="1943100" imgH="7874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24400" y="3022600"/>
                          <a:ext cx="1943100" cy="787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15" name="AutoShape 7"/>
            <p:cNvSpPr>
              <a:spLocks/>
            </p:cNvSpPr>
            <p:nvPr/>
          </p:nvSpPr>
          <p:spPr bwMode="auto">
            <a:xfrm>
              <a:off x="3810000" y="2667000"/>
              <a:ext cx="609600" cy="1447800"/>
            </a:xfrm>
            <a:prstGeom prst="rightBrace">
              <a:avLst>
                <a:gd name="adj1" fmla="val 19792"/>
                <a:gd name="adj2" fmla="val 50000"/>
              </a:avLst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Text Box 8"/>
            <p:cNvSpPr txBox="1">
              <a:spLocks noChangeArrowheads="1"/>
            </p:cNvSpPr>
            <p:nvPr/>
          </p:nvSpPr>
          <p:spPr bwMode="auto">
            <a:xfrm>
              <a:off x="1203325" y="5699125"/>
              <a:ext cx="64214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All generators operate at the same incremental cost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21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14"/>
    </mc:Choice>
    <mc:Fallback xmlns="">
      <p:transition xmlns:p14="http://schemas.microsoft.com/office/powerpoint/2010/main" spd="slow" advTm="794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KKT Equations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822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Trial #2: Generator 1 is at its upper limit; Other limits not binding</a:t>
            </a:r>
          </a:p>
        </p:txBody>
      </p:sp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844550" y="2514600"/>
          <a:ext cx="29083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5" name="Equation" r:id="rId4" imgW="2908300" imgH="1790700" progId="Equation.DSMT4">
                  <p:embed/>
                </p:oleObj>
              </mc:Choice>
              <mc:Fallback>
                <p:oleObj name="Equation" r:id="rId4" imgW="2908300" imgH="179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514600"/>
                        <a:ext cx="29083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71525" y="4724400"/>
            <a:ext cx="76073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dirty="0"/>
              <a:t>All generators do NOT operate at the same incremental cost!</a:t>
            </a:r>
          </a:p>
          <a:p>
            <a:endParaRPr lang="en-GB" dirty="0"/>
          </a:p>
          <a:p>
            <a:r>
              <a:rPr lang="en-GB" dirty="0"/>
              <a:t>The incremental cost of unit 1 is </a:t>
            </a:r>
            <a:r>
              <a:rPr lang="en-GB" dirty="0">
                <a:solidFill>
                  <a:srgbClr val="CC3300"/>
                </a:solidFill>
              </a:rPr>
              <a:t>lower…. Why?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1803400" y="1892300"/>
          <a:ext cx="480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6" name="Equation" r:id="rId6" imgW="4800600" imgH="406400" progId="Equation.DSMT4">
                  <p:embed/>
                </p:oleObj>
              </mc:Choice>
              <mc:Fallback>
                <p:oleObj name="Equation" r:id="rId6" imgW="48006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892300"/>
                        <a:ext cx="480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9" name="Object 7"/>
          <p:cNvGraphicFramePr>
            <a:graphicFrameLocks noChangeAspect="1"/>
          </p:cNvGraphicFramePr>
          <p:nvPr/>
        </p:nvGraphicFramePr>
        <p:xfrm>
          <a:off x="6127750" y="2514600"/>
          <a:ext cx="2171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67" name="Equation" r:id="rId8" imgW="2171700" imgH="1790700" progId="Equation.DSMT4">
                  <p:embed/>
                </p:oleObj>
              </mc:Choice>
              <mc:Fallback>
                <p:oleObj name="Equation" r:id="rId8" imgW="2171700" imgH="1790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2514600"/>
                        <a:ext cx="2171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840" name="Group 8"/>
          <p:cNvGrpSpPr>
            <a:grpSpLocks/>
          </p:cNvGrpSpPr>
          <p:nvPr/>
        </p:nvGrpSpPr>
        <p:grpSpPr bwMode="auto">
          <a:xfrm>
            <a:off x="4597400" y="2819400"/>
            <a:ext cx="685800" cy="1143000"/>
            <a:chOff x="2544" y="1776"/>
            <a:chExt cx="432" cy="720"/>
          </a:xfrm>
        </p:grpSpPr>
        <p:sp>
          <p:nvSpPr>
            <p:cNvPr id="120841" name="AutoShape 9"/>
            <p:cNvSpPr>
              <a:spLocks noChangeArrowheads="1"/>
            </p:cNvSpPr>
            <p:nvPr/>
          </p:nvSpPr>
          <p:spPr bwMode="auto">
            <a:xfrm>
              <a:off x="2544" y="1776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AutoShape 10"/>
            <p:cNvSpPr>
              <a:spLocks noChangeArrowheads="1"/>
            </p:cNvSpPr>
            <p:nvPr/>
          </p:nvSpPr>
          <p:spPr bwMode="auto">
            <a:xfrm>
              <a:off x="2544" y="2352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69925" y="6080125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If that was possible, </a:t>
            </a:r>
            <a:r>
              <a:rPr lang="en-GB" dirty="0">
                <a:solidFill>
                  <a:srgbClr val="CC3300"/>
                </a:solidFill>
              </a:rPr>
              <a:t>more</a:t>
            </a:r>
            <a:r>
              <a:rPr lang="en-GB" dirty="0"/>
              <a:t> power would be produced by unit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22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172"/>
    </mc:Choice>
    <mc:Fallback xmlns="">
      <p:transition xmlns:p14="http://schemas.microsoft.com/office/powerpoint/2010/main" spd="slow" advTm="14317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/>
      <p:bldP spid="1208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Solving the KKT Equations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746125" y="1279525"/>
            <a:ext cx="8158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Trial #3: Generator 1 is at its lower limit; other limits not binding</a:t>
            </a:r>
          </a:p>
        </p:txBody>
      </p:sp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831850" y="2514600"/>
          <a:ext cx="29337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89" name="Equation" r:id="rId4" imgW="2933700" imgH="1790700" progId="Equation.DSMT4">
                  <p:embed/>
                </p:oleObj>
              </mc:Choice>
              <mc:Fallback>
                <p:oleObj name="Equation" r:id="rId4" imgW="2933700" imgH="179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2514600"/>
                        <a:ext cx="29337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365125" y="4724400"/>
            <a:ext cx="84185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Again, all generators do NOT operate at the same incremental cost!</a:t>
            </a:r>
          </a:p>
          <a:p>
            <a:endParaRPr lang="en-GB" dirty="0"/>
          </a:p>
          <a:p>
            <a:r>
              <a:rPr lang="en-GB" dirty="0"/>
              <a:t>The incremental cost of unit 1 is </a:t>
            </a:r>
            <a:r>
              <a:rPr lang="en-GB" dirty="0">
                <a:solidFill>
                  <a:srgbClr val="CC3300"/>
                </a:solidFill>
              </a:rPr>
              <a:t>higher… Why?</a:t>
            </a:r>
            <a:endParaRPr lang="en-GB" dirty="0"/>
          </a:p>
        </p:txBody>
      </p:sp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1816100" y="1892300"/>
          <a:ext cx="477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90" name="Equation" r:id="rId6" imgW="4775200" imgH="406400" progId="Equation.DSMT4">
                  <p:embed/>
                </p:oleObj>
              </mc:Choice>
              <mc:Fallback>
                <p:oleObj name="Equation" r:id="rId6" imgW="47752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92300"/>
                        <a:ext cx="477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6102350" y="2514600"/>
          <a:ext cx="22225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91" name="Equation" r:id="rId8" imgW="2222500" imgH="1790700" progId="Equation.DSMT4">
                  <p:embed/>
                </p:oleObj>
              </mc:Choice>
              <mc:Fallback>
                <p:oleObj name="Equation" r:id="rId8" imgW="2222500" imgH="1790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514600"/>
                        <a:ext cx="22225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1864" name="Group 8"/>
          <p:cNvGrpSpPr>
            <a:grpSpLocks/>
          </p:cNvGrpSpPr>
          <p:nvPr/>
        </p:nvGrpSpPr>
        <p:grpSpPr bwMode="auto">
          <a:xfrm>
            <a:off x="4597400" y="2819400"/>
            <a:ext cx="685800" cy="1143000"/>
            <a:chOff x="2544" y="1776"/>
            <a:chExt cx="432" cy="720"/>
          </a:xfrm>
        </p:grpSpPr>
        <p:sp>
          <p:nvSpPr>
            <p:cNvPr id="121865" name="AutoShape 9"/>
            <p:cNvSpPr>
              <a:spLocks noChangeArrowheads="1"/>
            </p:cNvSpPr>
            <p:nvPr/>
          </p:nvSpPr>
          <p:spPr bwMode="auto">
            <a:xfrm>
              <a:off x="2544" y="1776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>
              <a:off x="2544" y="2352"/>
              <a:ext cx="432" cy="144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663575" y="6019800"/>
            <a:ext cx="756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If that was possible, </a:t>
            </a:r>
            <a:r>
              <a:rPr lang="en-GB" dirty="0">
                <a:solidFill>
                  <a:srgbClr val="CC3300"/>
                </a:solidFill>
              </a:rPr>
              <a:t>less</a:t>
            </a:r>
            <a:r>
              <a:rPr lang="en-GB" dirty="0"/>
              <a:t> power would be produced by unit 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23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39"/>
    </mc:Choice>
    <mc:Fallback xmlns="">
      <p:transition xmlns:p14="http://schemas.microsoft.com/office/powerpoint/2010/main" spd="slow" advTm="1130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8352928" cy="762000"/>
          </a:xfrm>
        </p:spPr>
        <p:txBody>
          <a:bodyPr/>
          <a:lstStyle/>
          <a:p>
            <a:r>
              <a:rPr lang="en-GB" sz="3600" dirty="0"/>
              <a:t>Physical </a:t>
            </a:r>
            <a:r>
              <a:rPr lang="en-GB" sz="3600" dirty="0" smtClean="0"/>
              <a:t>interpretation </a:t>
            </a:r>
            <a:r>
              <a:rPr lang="en-GB" sz="3600" dirty="0"/>
              <a:t>of </a:t>
            </a:r>
            <a:r>
              <a:rPr lang="en-GB" sz="3600" dirty="0" smtClean="0"/>
              <a:t>the Lagrangian</a:t>
            </a:r>
            <a:endParaRPr lang="en-GB" sz="3600" dirty="0"/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17670"/>
              </p:ext>
            </p:extLst>
          </p:nvPr>
        </p:nvGraphicFramePr>
        <p:xfrm>
          <a:off x="323528" y="1268760"/>
          <a:ext cx="8216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" name="Equation" r:id="rId4" imgW="4813300" imgH="317500" progId="Equation.DSMT4">
                  <p:embed/>
                </p:oleObj>
              </mc:Choice>
              <mc:Fallback>
                <p:oleObj name="Equation" r:id="rId4" imgW="4813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68760"/>
                        <a:ext cx="82169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24</a:t>
            </a:fld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323528" y="1936021"/>
            <a:ext cx="8136904" cy="954107"/>
            <a:chOff x="323528" y="1936021"/>
            <a:chExt cx="8136904" cy="954107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873268"/>
                </p:ext>
              </p:extLst>
            </p:nvPr>
          </p:nvGraphicFramePr>
          <p:xfrm>
            <a:off x="1619672" y="2029710"/>
            <a:ext cx="792088" cy="535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7" name="Equation" r:id="rId6" imgW="469900" imgH="317500" progId="Equation.DSMT4">
                    <p:embed/>
                  </p:oleObj>
                </mc:Choice>
                <mc:Fallback>
                  <p:oleObj name="Equation" r:id="rId6" imgW="4699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619672" y="2029710"/>
                          <a:ext cx="792088" cy="5351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323528" y="1936021"/>
              <a:ext cx="81369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Where               is either an equality constraint or a </a:t>
              </a:r>
              <a:r>
                <a:rPr lang="en-US" sz="2800" b="1" dirty="0" smtClean="0"/>
                <a:t>binding </a:t>
              </a:r>
              <a:r>
                <a:rPr lang="en-US" sz="2800" dirty="0" smtClean="0"/>
                <a:t>inequality constraint</a:t>
              </a:r>
              <a:endParaRPr lang="en-US" sz="28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3528" y="3727763"/>
            <a:ext cx="8830287" cy="3013605"/>
            <a:chOff x="323528" y="3727763"/>
            <a:chExt cx="8830287" cy="301360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4406642"/>
                </p:ext>
              </p:extLst>
            </p:nvPr>
          </p:nvGraphicFramePr>
          <p:xfrm>
            <a:off x="323528" y="4806206"/>
            <a:ext cx="3052762" cy="1935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8" name="Equation" r:id="rId8" imgW="1841500" imgH="1168400" progId="Equation.DSMT4">
                    <p:embed/>
                  </p:oleObj>
                </mc:Choice>
                <mc:Fallback>
                  <p:oleObj name="Equation" r:id="rId8" imgW="1841500" imgH="1168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23528" y="4806206"/>
                          <a:ext cx="3052762" cy="1935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23528" y="3727763"/>
              <a:ext cx="883028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The optimum values of the decision variables and the</a:t>
              </a:r>
              <a:br>
                <a:rPr lang="en-US" sz="2800" dirty="0" smtClean="0"/>
              </a:br>
              <a:r>
                <a:rPr lang="en-US" sz="2800" dirty="0" smtClean="0"/>
                <a:t>Lagrange multipliers are given by the optimality conditions:</a:t>
              </a:r>
              <a:endParaRPr lang="en-US" sz="28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5536" y="3014464"/>
            <a:ext cx="6333083" cy="588963"/>
            <a:chOff x="539552" y="3337049"/>
            <a:chExt cx="6333083" cy="588963"/>
          </a:xfrm>
        </p:grpSpPr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7950320"/>
                </p:ext>
              </p:extLst>
            </p:nvPr>
          </p:nvGraphicFramePr>
          <p:xfrm>
            <a:off x="2411760" y="3337049"/>
            <a:ext cx="44608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29" name="Equation" r:id="rId10" imgW="2692400" imgH="355600" progId="Equation.DSMT4">
                    <p:embed/>
                  </p:oleObj>
                </mc:Choice>
                <mc:Fallback>
                  <p:oleObj name="Equation" r:id="rId10" imgW="26924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411760" y="3337049"/>
                          <a:ext cx="4460875" cy="588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539552" y="3356992"/>
              <a:ext cx="19193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Lagrangian:</a:t>
              </a:r>
              <a:endParaRPr lang="en-US" sz="28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6" y="4869160"/>
            <a:ext cx="2880320" cy="1728192"/>
            <a:chOff x="3635896" y="4869160"/>
            <a:chExt cx="2880320" cy="1728192"/>
          </a:xfrm>
        </p:grpSpPr>
        <p:sp>
          <p:nvSpPr>
            <p:cNvPr id="20" name="Right Brace 19"/>
            <p:cNvSpPr/>
            <p:nvPr/>
          </p:nvSpPr>
          <p:spPr>
            <a:xfrm>
              <a:off x="3635896" y="4869160"/>
              <a:ext cx="360040" cy="1728192"/>
            </a:xfrm>
            <a:prstGeom prst="rightBrace">
              <a:avLst>
                <a:gd name="adj1" fmla="val 110627"/>
                <a:gd name="adj2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4139952" y="5466432"/>
              <a:ext cx="1008112" cy="50405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6254442"/>
                </p:ext>
              </p:extLst>
            </p:nvPr>
          </p:nvGraphicFramePr>
          <p:xfrm>
            <a:off x="5321424" y="5366998"/>
            <a:ext cx="1194792" cy="654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0" name="Equation" r:id="rId12" imgW="533400" imgH="292100" progId="Equation.DSMT4">
                    <p:embed/>
                  </p:oleObj>
                </mc:Choice>
                <mc:Fallback>
                  <p:oleObj name="Equation" r:id="rId12" imgW="5334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5321424" y="5366998"/>
                          <a:ext cx="1194792" cy="6542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209728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35"/>
    </mc:Choice>
    <mc:Fallback xmlns="">
      <p:transition xmlns:p14="http://schemas.microsoft.com/office/powerpoint/2010/main" spd="slow" advTm="852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8371656" cy="762000"/>
          </a:xfrm>
        </p:spPr>
        <p:txBody>
          <a:bodyPr/>
          <a:lstStyle/>
          <a:p>
            <a:r>
              <a:rPr lang="en-GB" sz="3600" dirty="0" smtClean="0"/>
              <a:t>What happens when I move the constraint?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25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539552" y="1196752"/>
            <a:ext cx="5256584" cy="461665"/>
            <a:chOff x="539552" y="1196752"/>
            <a:chExt cx="5256584" cy="46166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2090800"/>
                </p:ext>
              </p:extLst>
            </p:nvPr>
          </p:nvGraphicFramePr>
          <p:xfrm>
            <a:off x="3522836" y="1196752"/>
            <a:ext cx="227330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5" name="Equation" r:id="rId4" imgW="1371600" imgH="266700" progId="Equation.DSMT4">
                    <p:embed/>
                  </p:oleObj>
                </mc:Choice>
                <mc:Fallback>
                  <p:oleObj name="Equation" r:id="rId4" imgW="13716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522836" y="1196752"/>
                          <a:ext cx="2273300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539552" y="1196752"/>
              <a:ext cx="2603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Equality constraint: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39552" y="1815207"/>
            <a:ext cx="5297636" cy="470942"/>
            <a:chOff x="539552" y="1815207"/>
            <a:chExt cx="5297636" cy="470942"/>
          </a:xfrm>
        </p:grpSpPr>
        <p:sp>
          <p:nvSpPr>
            <p:cNvPr id="20" name="TextBox 19"/>
            <p:cNvSpPr txBox="1"/>
            <p:nvPr/>
          </p:nvSpPr>
          <p:spPr>
            <a:xfrm>
              <a:off x="539552" y="1815207"/>
              <a:ext cx="28085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Inequality constraint:</a:t>
              </a:r>
              <a:endParaRPr lang="en-US" dirty="0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2582658"/>
                </p:ext>
              </p:extLst>
            </p:nvPr>
          </p:nvGraphicFramePr>
          <p:xfrm>
            <a:off x="3563888" y="1844824"/>
            <a:ext cx="2273300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6" name="Equation" r:id="rId6" imgW="1371600" imgH="266700" progId="Equation.DSMT4">
                    <p:embed/>
                  </p:oleObj>
                </mc:Choice>
                <mc:Fallback>
                  <p:oleObj name="Equation" r:id="rId6" imgW="1371600" imgH="266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63888" y="1844824"/>
                          <a:ext cx="2273300" cy="4413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539552" y="2381979"/>
            <a:ext cx="7963839" cy="830997"/>
            <a:chOff x="611560" y="2814027"/>
            <a:chExt cx="7963839" cy="830997"/>
          </a:xfrm>
        </p:grpSpPr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4107997"/>
                </p:ext>
              </p:extLst>
            </p:nvPr>
          </p:nvGraphicFramePr>
          <p:xfrm>
            <a:off x="1382440" y="2852936"/>
            <a:ext cx="588962" cy="357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7" name="Equation" r:id="rId8" imgW="355600" imgH="215900" progId="Equation.DSMT4">
                    <p:embed/>
                  </p:oleObj>
                </mc:Choice>
                <mc:Fallback>
                  <p:oleObj name="Equation" r:id="rId8" imgW="355600" imgH="215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382440" y="2852936"/>
                          <a:ext cx="588962" cy="3571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611560" y="2814027"/>
              <a:ext cx="79638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Keep         sufficiently small that an optimal solution still exists</a:t>
              </a:r>
              <a:br>
                <a:rPr lang="en-US" dirty="0" smtClean="0"/>
              </a:br>
              <a:r>
                <a:rPr lang="en-US" dirty="0" smtClean="0"/>
                <a:t>and involves the same binding inequality constraints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9552" y="3318083"/>
            <a:ext cx="8047095" cy="2208501"/>
            <a:chOff x="539552" y="3318083"/>
            <a:chExt cx="8047095" cy="2208501"/>
          </a:xfrm>
        </p:grpSpPr>
        <p:grpSp>
          <p:nvGrpSpPr>
            <p:cNvPr id="10" name="Group 9"/>
            <p:cNvGrpSpPr/>
            <p:nvPr/>
          </p:nvGrpSpPr>
          <p:grpSpPr>
            <a:xfrm>
              <a:off x="539552" y="3318083"/>
              <a:ext cx="8047095" cy="830997"/>
              <a:chOff x="539552" y="3318083"/>
              <a:chExt cx="8047095" cy="830997"/>
            </a:xfrm>
          </p:grpSpPr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328861"/>
                  </p:ext>
                </p:extLst>
              </p:nvPr>
            </p:nvGraphicFramePr>
            <p:xfrm>
              <a:off x="3275856" y="3717032"/>
              <a:ext cx="588962" cy="3571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668" name="Equation" r:id="rId10" imgW="355600" imgH="215900" progId="Equation.DSMT4">
                      <p:embed/>
                    </p:oleObj>
                  </mc:Choice>
                  <mc:Fallback>
                    <p:oleObj name="Equation" r:id="rId10" imgW="355600" imgH="2159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3275856" y="3717032"/>
                            <a:ext cx="588962" cy="3571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7" name="TextBox 26"/>
              <p:cNvSpPr txBox="1"/>
              <p:nvPr/>
            </p:nvSpPr>
            <p:spPr>
              <a:xfrm>
                <a:off x="539552" y="3318083"/>
                <a:ext cx="80470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optimal value of the decision variables and of the Lagrange</a:t>
                </a:r>
                <a:br>
                  <a:rPr lang="en-US" dirty="0" smtClean="0"/>
                </a:br>
                <a:r>
                  <a:rPr lang="en-US" dirty="0" smtClean="0"/>
                  <a:t>multipliers change as          changes: </a:t>
                </a:r>
                <a:endParaRPr lang="en-US" dirty="0"/>
              </a:p>
            </p:txBody>
          </p:sp>
        </p:grp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5368627"/>
                </p:ext>
              </p:extLst>
            </p:nvPr>
          </p:nvGraphicFramePr>
          <p:xfrm>
            <a:off x="611560" y="4365104"/>
            <a:ext cx="1656184" cy="1161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69" name="Equation" r:id="rId11" imgW="977900" imgH="685800" progId="Equation.DSMT4">
                    <p:embed/>
                  </p:oleObj>
                </mc:Choice>
                <mc:Fallback>
                  <p:oleObj name="Equation" r:id="rId11" imgW="97790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11560" y="4365104"/>
                          <a:ext cx="1656184" cy="1161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00"/>
    </mc:Choice>
    <mc:Fallback xmlns="">
      <p:transition xmlns:p14="http://schemas.microsoft.com/office/powerpoint/2010/main" spd="slow" advTm="1059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8371656" cy="762000"/>
          </a:xfrm>
        </p:spPr>
        <p:txBody>
          <a:bodyPr/>
          <a:lstStyle/>
          <a:p>
            <a:r>
              <a:rPr lang="en-GB" sz="3600" dirty="0" smtClean="0"/>
              <a:t>What happens when I move the constraint?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26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67544" y="1196752"/>
            <a:ext cx="6333083" cy="588963"/>
            <a:chOff x="395536" y="3212976"/>
            <a:chExt cx="6333083" cy="588963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9313552"/>
                </p:ext>
              </p:extLst>
            </p:nvPr>
          </p:nvGraphicFramePr>
          <p:xfrm>
            <a:off x="2267744" y="3212976"/>
            <a:ext cx="4460875" cy="588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9299" name="Equation" r:id="rId4" imgW="2692400" imgH="355600" progId="Equation.DSMT4">
                    <p:embed/>
                  </p:oleObj>
                </mc:Choice>
                <mc:Fallback>
                  <p:oleObj name="Equation" r:id="rId4" imgW="2692400" imgH="355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267744" y="3212976"/>
                          <a:ext cx="4460875" cy="5889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395536" y="3232919"/>
              <a:ext cx="19193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Lagrangian:</a:t>
              </a:r>
              <a:endParaRPr lang="en-US" sz="2800" dirty="0"/>
            </a:p>
          </p:txBody>
        </p: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3773"/>
              </p:ext>
            </p:extLst>
          </p:nvPr>
        </p:nvGraphicFramePr>
        <p:xfrm>
          <a:off x="539552" y="1916832"/>
          <a:ext cx="6669088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00" name="Equation" r:id="rId6" imgW="4025900" imgH="558800" progId="Equation.DSMT4">
                  <p:embed/>
                </p:oleObj>
              </mc:Choice>
              <mc:Fallback>
                <p:oleObj name="Equation" r:id="rId6" imgW="40259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6669088" cy="925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014647"/>
              </p:ext>
            </p:extLst>
          </p:nvPr>
        </p:nvGraphicFramePr>
        <p:xfrm>
          <a:off x="611560" y="3571478"/>
          <a:ext cx="64373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301" name="Equation" r:id="rId8" imgW="3886200" imgH="609600" progId="Equation.DSMT4">
                  <p:embed/>
                </p:oleObj>
              </mc:Choice>
              <mc:Fallback>
                <p:oleObj name="Equation" r:id="rId8" imgW="38862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1560" y="3571478"/>
                        <a:ext cx="643731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2996952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Re-arranging the terms, we get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7504" y="4581128"/>
            <a:ext cx="6912768" cy="864096"/>
            <a:chOff x="107504" y="4581128"/>
            <a:chExt cx="6912768" cy="864096"/>
          </a:xfrm>
        </p:grpSpPr>
        <p:grpSp>
          <p:nvGrpSpPr>
            <p:cNvPr id="29" name="Group 28"/>
            <p:cNvGrpSpPr/>
            <p:nvPr/>
          </p:nvGrpSpPr>
          <p:grpSpPr>
            <a:xfrm>
              <a:off x="5508848" y="4581128"/>
              <a:ext cx="1511424" cy="864096"/>
              <a:chOff x="4211960" y="3573016"/>
              <a:chExt cx="1295400" cy="669925"/>
            </a:xfrm>
          </p:grpSpPr>
          <p:sp>
            <p:nvSpPr>
              <p:cNvPr id="31" name="AutoShape 5"/>
              <p:cNvSpPr>
                <a:spLocks/>
              </p:cNvSpPr>
              <p:nvPr/>
            </p:nvSpPr>
            <p:spPr bwMode="auto">
              <a:xfrm rot="5400000">
                <a:off x="4745360" y="3039616"/>
                <a:ext cx="228600" cy="129540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Text Box 6"/>
              <p:cNvSpPr txBox="1">
                <a:spLocks noChangeArrowheads="1"/>
              </p:cNvSpPr>
              <p:nvPr/>
            </p:nvSpPr>
            <p:spPr bwMode="auto">
              <a:xfrm>
                <a:off x="4577085" y="3785741"/>
                <a:ext cx="6254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dirty="0"/>
                  <a:t>= 0</a:t>
                </a: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07504" y="4839543"/>
              <a:ext cx="221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the optimum:</a:t>
              </a:r>
              <a:endParaRPr lang="en-US" dirty="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123728" y="4581128"/>
              <a:ext cx="1800200" cy="864096"/>
              <a:chOff x="4211960" y="3573016"/>
              <a:chExt cx="1295400" cy="669925"/>
            </a:xfrm>
          </p:grpSpPr>
          <p:sp>
            <p:nvSpPr>
              <p:cNvPr id="34" name="AutoShape 5"/>
              <p:cNvSpPr>
                <a:spLocks/>
              </p:cNvSpPr>
              <p:nvPr/>
            </p:nvSpPr>
            <p:spPr bwMode="auto">
              <a:xfrm rot="5400000">
                <a:off x="4745360" y="3039616"/>
                <a:ext cx="228600" cy="129540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Text Box 6"/>
              <p:cNvSpPr txBox="1">
                <a:spLocks noChangeArrowheads="1"/>
              </p:cNvSpPr>
              <p:nvPr/>
            </p:nvSpPr>
            <p:spPr bwMode="auto">
              <a:xfrm>
                <a:off x="4577085" y="3785741"/>
                <a:ext cx="6254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dirty="0"/>
                  <a:t>= 0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971600" y="5301208"/>
            <a:ext cx="4680520" cy="1368152"/>
            <a:chOff x="971600" y="5301208"/>
            <a:chExt cx="4680520" cy="1368152"/>
          </a:xfrm>
        </p:grpSpPr>
        <p:grpSp>
          <p:nvGrpSpPr>
            <p:cNvPr id="37" name="Group 36"/>
            <p:cNvGrpSpPr/>
            <p:nvPr/>
          </p:nvGrpSpPr>
          <p:grpSpPr>
            <a:xfrm>
              <a:off x="2843808" y="5301208"/>
              <a:ext cx="2808312" cy="1368152"/>
              <a:chOff x="323528" y="5301208"/>
              <a:chExt cx="2808312" cy="136815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23528" y="5301208"/>
                <a:ext cx="2808312" cy="136815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11596"/>
                  </p:ext>
                </p:extLst>
              </p:nvPr>
            </p:nvGraphicFramePr>
            <p:xfrm>
              <a:off x="802358" y="5445125"/>
              <a:ext cx="1724025" cy="1073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9302" name="Equation" r:id="rId10" imgW="1041400" imgH="647700" progId="Equation.DSMT4">
                      <p:embed/>
                    </p:oleObj>
                  </mc:Choice>
                  <mc:Fallback>
                    <p:oleObj name="Equation" r:id="rId10" imgW="1041400" imgH="6477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802358" y="5445125"/>
                            <a:ext cx="1724025" cy="10731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Right Arrow 37"/>
            <p:cNvSpPr/>
            <p:nvPr/>
          </p:nvSpPr>
          <p:spPr>
            <a:xfrm>
              <a:off x="971600" y="5805264"/>
              <a:ext cx="1440160" cy="43204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66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63"/>
    </mc:Choice>
    <mc:Fallback xmlns="">
      <p:transition xmlns:p14="http://schemas.microsoft.com/office/powerpoint/2010/main" spd="slow" advTm="1296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8600"/>
            <a:ext cx="8352928" cy="762000"/>
          </a:xfrm>
        </p:spPr>
        <p:txBody>
          <a:bodyPr/>
          <a:lstStyle/>
          <a:p>
            <a:r>
              <a:rPr lang="en-GB" sz="3600" dirty="0"/>
              <a:t>Physical </a:t>
            </a:r>
            <a:r>
              <a:rPr lang="en-GB" sz="3600" dirty="0" smtClean="0"/>
              <a:t>interpretation </a:t>
            </a:r>
            <a:r>
              <a:rPr lang="en-GB" sz="3600" dirty="0"/>
              <a:t>of </a:t>
            </a:r>
            <a:r>
              <a:rPr lang="en-GB" sz="3600" dirty="0" smtClean="0"/>
              <a:t>the Lagrangian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27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1908448" y="1772816"/>
            <a:ext cx="6047928" cy="864096"/>
            <a:chOff x="1835696" y="4005064"/>
            <a:chExt cx="6047928" cy="864096"/>
          </a:xfrm>
        </p:grpSpPr>
        <p:grpSp>
          <p:nvGrpSpPr>
            <p:cNvPr id="5" name="Group 4"/>
            <p:cNvGrpSpPr/>
            <p:nvPr/>
          </p:nvGrpSpPr>
          <p:grpSpPr>
            <a:xfrm>
              <a:off x="5580112" y="4005064"/>
              <a:ext cx="2303512" cy="864096"/>
              <a:chOff x="4211960" y="3573016"/>
              <a:chExt cx="1295400" cy="669925"/>
            </a:xfrm>
          </p:grpSpPr>
          <p:sp>
            <p:nvSpPr>
              <p:cNvPr id="122885" name="AutoShape 5"/>
              <p:cNvSpPr>
                <a:spLocks/>
              </p:cNvSpPr>
              <p:nvPr/>
            </p:nvSpPr>
            <p:spPr bwMode="auto">
              <a:xfrm rot="5400000">
                <a:off x="4745360" y="3039616"/>
                <a:ext cx="228600" cy="1295400"/>
              </a:xfrm>
              <a:prstGeom prst="rightBrace">
                <a:avLst>
                  <a:gd name="adj1" fmla="val 47222"/>
                  <a:gd name="adj2" fmla="val 50000"/>
                </a:avLst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886" name="Text Box 6"/>
              <p:cNvSpPr txBox="1">
                <a:spLocks noChangeArrowheads="1"/>
              </p:cNvSpPr>
              <p:nvPr/>
            </p:nvSpPr>
            <p:spPr bwMode="auto">
              <a:xfrm>
                <a:off x="4577085" y="3785741"/>
                <a:ext cx="6254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GB" dirty="0"/>
                  <a:t>= 0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835696" y="4077072"/>
              <a:ext cx="38625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Complementary slackness </a:t>
              </a:r>
              <a:r>
                <a:rPr lang="en-US" dirty="0" smtClean="0">
                  <a:sym typeface="Wingdings"/>
                </a:rPr>
                <a:t>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3528" y="1124744"/>
            <a:ext cx="7604472" cy="693738"/>
            <a:chOff x="539552" y="3284984"/>
            <a:chExt cx="7604472" cy="693738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470981"/>
                </p:ext>
              </p:extLst>
            </p:nvPr>
          </p:nvGraphicFramePr>
          <p:xfrm>
            <a:off x="2987824" y="3284984"/>
            <a:ext cx="5156200" cy="693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43" name="Equation" r:id="rId4" imgW="3111500" imgH="419100" progId="Equation.DSMT4">
                    <p:embed/>
                  </p:oleObj>
                </mc:Choice>
                <mc:Fallback>
                  <p:oleObj name="Equation" r:id="rId4" imgW="3111500" imgH="419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87824" y="3284984"/>
                          <a:ext cx="5156200" cy="6937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539552" y="3356992"/>
              <a:ext cx="2558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At the optimum:</a:t>
              </a:r>
              <a:endParaRPr lang="en-US" sz="28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79512" y="2402885"/>
            <a:ext cx="8321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value of the Lagrangian function is thus equal to the </a:t>
            </a:r>
            <a:br>
              <a:rPr lang="en-US" sz="2800" dirty="0" smtClean="0"/>
            </a:br>
            <a:r>
              <a:rPr lang="en-US" sz="2800" dirty="0" smtClean="0"/>
              <a:t>value of the cost or objective function at the optimum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8116" y="3812848"/>
            <a:ext cx="8402833" cy="1200328"/>
            <a:chOff x="398116" y="3812848"/>
            <a:chExt cx="8402833" cy="1200328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1681940"/>
                </p:ext>
              </p:extLst>
            </p:nvPr>
          </p:nvGraphicFramePr>
          <p:xfrm>
            <a:off x="398116" y="3868018"/>
            <a:ext cx="1725612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44" name="Equation" r:id="rId6" imgW="1041400" imgH="647700" progId="Equation.DSMT4">
                    <p:embed/>
                  </p:oleObj>
                </mc:Choice>
                <mc:Fallback>
                  <p:oleObj name="Equation" r:id="rId6" imgW="1041400" imgH="6477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8116" y="3868018"/>
                          <a:ext cx="1725612" cy="1073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2411760" y="3812848"/>
              <a:ext cx="6389189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value of the Lagrange multipliers at the </a:t>
              </a:r>
              <a:br>
                <a:rPr lang="en-US" dirty="0" smtClean="0"/>
              </a:br>
              <a:r>
                <a:rPr lang="en-US" dirty="0" smtClean="0"/>
                <a:t>optimal solution thus tell us by how much the</a:t>
              </a:r>
              <a:br>
                <a:rPr lang="en-US" dirty="0" smtClean="0"/>
              </a:br>
              <a:r>
                <a:rPr lang="en-US" dirty="0" smtClean="0"/>
                <a:t>the objective changes when the constraints change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9512" y="5733256"/>
            <a:ext cx="8817075" cy="49244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Lagrange multipliers are the marginal cost of the constraints</a:t>
            </a:r>
            <a:endParaRPr lang="en-US" sz="2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53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25"/>
    </mc:Choice>
    <mc:Fallback xmlns="">
      <p:transition xmlns:p14="http://schemas.microsoft.com/office/powerpoint/2010/main" spd="slow" advTm="10432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Physical Interpretation of Lagrange Multipliers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Lagrange multipliers </a:t>
            </a:r>
            <a:r>
              <a:rPr lang="en-GB" dirty="0" smtClean="0"/>
              <a:t>are thus often </a:t>
            </a:r>
            <a:r>
              <a:rPr lang="en-GB" dirty="0"/>
              <a:t>called </a:t>
            </a:r>
            <a:r>
              <a:rPr lang="en-GB" i="1" dirty="0" smtClean="0"/>
              <a:t>shadow </a:t>
            </a:r>
            <a:r>
              <a:rPr lang="en-GB" i="1" dirty="0"/>
              <a:t>costs</a:t>
            </a:r>
          </a:p>
          <a:p>
            <a:r>
              <a:rPr lang="en-GB" dirty="0" smtClean="0"/>
              <a:t>Non</a:t>
            </a:r>
            <a:r>
              <a:rPr lang="en-GB" dirty="0"/>
              <a:t>-binding inequality constraints have a zero </a:t>
            </a:r>
            <a:r>
              <a:rPr lang="en-GB" dirty="0" smtClean="0"/>
              <a:t>marginal cost</a:t>
            </a:r>
          </a:p>
          <a:p>
            <a:r>
              <a:rPr lang="en-GB" dirty="0" smtClean="0"/>
              <a:t>Adding binding constraints </a:t>
            </a:r>
            <a:r>
              <a:rPr lang="en-GB" dirty="0"/>
              <a:t>always </a:t>
            </a:r>
            <a:r>
              <a:rPr lang="en-GB" dirty="0" smtClean="0"/>
              <a:t>increases </a:t>
            </a:r>
            <a:r>
              <a:rPr lang="en-GB" dirty="0"/>
              <a:t>the cost of a </a:t>
            </a:r>
            <a:r>
              <a:rPr lang="en-GB" dirty="0" smtClean="0"/>
              <a:t>solution</a:t>
            </a:r>
          </a:p>
          <a:p>
            <a:r>
              <a:rPr lang="en-GB" dirty="0" smtClean="0"/>
              <a:t>Tightening a constraint increases the cost</a:t>
            </a:r>
          </a:p>
          <a:p>
            <a:r>
              <a:rPr lang="en-GB" dirty="0" smtClean="0"/>
              <a:t>Relaxing a constraint decreases the cost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28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63"/>
    </mc:Choice>
    <mc:Fallback xmlns="">
      <p:transition xmlns:p14="http://schemas.microsoft.com/office/powerpoint/2010/main" spd="slow" advTm="7696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39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Physical Interpretation of Lagrange Multipliers</a:t>
            </a:r>
          </a:p>
        </p:txBody>
      </p:sp>
      <p:sp>
        <p:nvSpPr>
          <p:cNvPr id="1239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Note that these observations are valid only for </a:t>
            </a:r>
            <a:r>
              <a:rPr lang="en-GB" i="1" dirty="0" smtClean="0"/>
              <a:t>sufficiently small </a:t>
            </a:r>
            <a:r>
              <a:rPr lang="en-GB" dirty="0" smtClean="0"/>
              <a:t>changes in the constraints</a:t>
            </a:r>
          </a:p>
          <a:p>
            <a:r>
              <a:rPr lang="en-GB" dirty="0" smtClean="0"/>
              <a:t>If the constraints change substantially, the set of constraints that is binding at the optimum may change</a:t>
            </a:r>
          </a:p>
          <a:p>
            <a:r>
              <a:rPr lang="en-GB" dirty="0" smtClean="0"/>
              <a:t>The constraints that are no longer binding would then have a zero marginal cost</a:t>
            </a:r>
          </a:p>
          <a:p>
            <a:r>
              <a:rPr lang="en-GB" dirty="0" smtClean="0"/>
              <a:t>The newly binding constraints would then have a non-zero marginal cost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29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77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91"/>
    </mc:Choice>
    <mc:Fallback xmlns="">
      <p:transition xmlns:p14="http://schemas.microsoft.com/office/powerpoint/2010/main" spd="slow" advTm="3709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39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grpSp>
        <p:nvGrpSpPr>
          <p:cNvPr id="101405" name="Group 29"/>
          <p:cNvGrpSpPr>
            <a:grpSpLocks/>
          </p:cNvGrpSpPr>
          <p:nvPr/>
        </p:nvGrpSpPr>
        <p:grpSpPr bwMode="auto">
          <a:xfrm>
            <a:off x="1143000" y="1600200"/>
            <a:ext cx="3683000" cy="914400"/>
            <a:chOff x="720" y="1008"/>
            <a:chExt cx="2320" cy="576"/>
          </a:xfrm>
        </p:grpSpPr>
        <p:sp>
          <p:nvSpPr>
            <p:cNvPr id="101379" name="Line 3"/>
            <p:cNvSpPr>
              <a:spLocks noChangeShapeType="1"/>
            </p:cNvSpPr>
            <p:nvPr/>
          </p:nvSpPr>
          <p:spPr bwMode="auto">
            <a:xfrm>
              <a:off x="720" y="1008"/>
              <a:ext cx="2320" cy="1"/>
            </a:xfrm>
            <a:prstGeom prst="line">
              <a:avLst/>
            </a:prstGeom>
            <a:noFill/>
            <a:ln w="571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0" name="Line 4"/>
            <p:cNvSpPr>
              <a:spLocks noChangeShapeType="1"/>
            </p:cNvSpPr>
            <p:nvPr/>
          </p:nvSpPr>
          <p:spPr bwMode="auto">
            <a:xfrm>
              <a:off x="1104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1727" y="1008"/>
              <a:ext cx="1" cy="28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82" name="Rectangle 6"/>
            <p:cNvSpPr>
              <a:spLocks noChangeArrowheads="1"/>
            </p:cNvSpPr>
            <p:nvPr/>
          </p:nvSpPr>
          <p:spPr bwMode="auto">
            <a:xfrm>
              <a:off x="2592" y="1248"/>
              <a:ext cx="7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600" b="1">
                  <a:latin typeface="Geneva" charset="0"/>
                </a:rPr>
                <a:t>L</a:t>
              </a:r>
              <a:endParaRPr lang="en-GB"/>
            </a:p>
          </p:txBody>
        </p:sp>
        <p:grpSp>
          <p:nvGrpSpPr>
            <p:cNvPr id="101383" name="Group 7"/>
            <p:cNvGrpSpPr>
              <a:grpSpLocks/>
            </p:cNvGrpSpPr>
            <p:nvPr/>
          </p:nvGrpSpPr>
          <p:grpSpPr bwMode="auto">
            <a:xfrm>
              <a:off x="2761" y="1032"/>
              <a:ext cx="160" cy="373"/>
              <a:chOff x="5121" y="3046"/>
              <a:chExt cx="160" cy="373"/>
            </a:xfrm>
          </p:grpSpPr>
          <p:sp>
            <p:nvSpPr>
              <p:cNvPr id="101384" name="Freeform 8"/>
              <p:cNvSpPr>
                <a:spLocks/>
              </p:cNvSpPr>
              <p:nvPr/>
            </p:nvSpPr>
            <p:spPr bwMode="auto">
              <a:xfrm>
                <a:off x="5121" y="3260"/>
                <a:ext cx="160" cy="159"/>
              </a:xfrm>
              <a:custGeom>
                <a:avLst/>
                <a:gdLst>
                  <a:gd name="T0" fmla="*/ 80 w 160"/>
                  <a:gd name="T1" fmla="*/ 159 h 159"/>
                  <a:gd name="T2" fmla="*/ 0 w 160"/>
                  <a:gd name="T3" fmla="*/ 0 h 159"/>
                  <a:gd name="T4" fmla="*/ 80 w 160"/>
                  <a:gd name="T5" fmla="*/ 0 h 159"/>
                  <a:gd name="T6" fmla="*/ 160 w 160"/>
                  <a:gd name="T7" fmla="*/ 0 h 159"/>
                  <a:gd name="T8" fmla="*/ 80 w 160"/>
                  <a:gd name="T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159">
                    <a:moveTo>
                      <a:pt x="80" y="159"/>
                    </a:moveTo>
                    <a:lnTo>
                      <a:pt x="0" y="0"/>
                    </a:lnTo>
                    <a:lnTo>
                      <a:pt x="80" y="0"/>
                    </a:lnTo>
                    <a:lnTo>
                      <a:pt x="160" y="0"/>
                    </a:lnTo>
                    <a:lnTo>
                      <a:pt x="80" y="159"/>
                    </a:lnTo>
                    <a:close/>
                  </a:path>
                </a:pathLst>
              </a:custGeom>
              <a:solidFill>
                <a:srgbClr val="003399"/>
              </a:solidFill>
              <a:ln w="28575" cmpd="sng">
                <a:solidFill>
                  <a:srgbClr val="00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85" name="Line 9"/>
              <p:cNvSpPr>
                <a:spLocks noChangeShapeType="1"/>
              </p:cNvSpPr>
              <p:nvPr/>
            </p:nvSpPr>
            <p:spPr bwMode="auto">
              <a:xfrm>
                <a:off x="5193" y="3046"/>
                <a:ext cx="1" cy="206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960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1</a:t>
              </a:r>
              <a:endParaRPr lang="en-GB"/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1584" y="1296"/>
              <a:ext cx="288" cy="288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GB" sz="2000"/>
                <a:t>G</a:t>
              </a:r>
              <a:r>
                <a:rPr lang="en-GB" sz="2000" baseline="-25000"/>
                <a:t>2</a:t>
              </a:r>
              <a:endParaRPr lang="en-GB"/>
            </a:p>
          </p:txBody>
        </p:sp>
        <p:sp>
          <p:nvSpPr>
            <p:cNvPr id="101388" name="Line 12"/>
            <p:cNvSpPr>
              <a:spLocks noChangeShapeType="1"/>
            </p:cNvSpPr>
            <p:nvPr/>
          </p:nvSpPr>
          <p:spPr bwMode="auto">
            <a:xfrm flipV="1">
              <a:off x="1152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Text Box 13"/>
            <p:cNvSpPr txBox="1">
              <a:spLocks noChangeArrowheads="1"/>
            </p:cNvSpPr>
            <p:nvPr/>
          </p:nvSpPr>
          <p:spPr bwMode="auto">
            <a:xfrm>
              <a:off x="1152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1</a:t>
              </a:r>
              <a:endParaRPr lang="en-GB"/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776" y="1056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Text Box 15"/>
            <p:cNvSpPr txBox="1">
              <a:spLocks noChangeArrowheads="1"/>
            </p:cNvSpPr>
            <p:nvPr/>
          </p:nvSpPr>
          <p:spPr bwMode="auto">
            <a:xfrm>
              <a:off x="1776" y="1056"/>
              <a:ext cx="2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x</a:t>
              </a:r>
              <a:r>
                <a:rPr lang="en-GB" baseline="-25000"/>
                <a:t>2</a:t>
              </a:r>
              <a:endParaRPr lang="en-GB"/>
            </a:p>
          </p:txBody>
        </p:sp>
      </p:grpSp>
      <p:graphicFrame>
        <p:nvGraphicFramePr>
          <p:cNvPr id="101392" name="Object 16"/>
          <p:cNvGraphicFramePr>
            <a:graphicFrameLocks noChangeAspect="1"/>
          </p:cNvGraphicFramePr>
          <p:nvPr/>
        </p:nvGraphicFramePr>
        <p:xfrm>
          <a:off x="1066800" y="2971800"/>
          <a:ext cx="4597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8" name="Equation" r:id="rId4" imgW="4597400" imgH="381000" progId="Equation.DSMT4">
                  <p:embed/>
                </p:oleObj>
              </mc:Choice>
              <mc:Fallback>
                <p:oleObj name="Equation" r:id="rId4" imgW="45974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4597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93" name="Object 17"/>
          <p:cNvGraphicFramePr>
            <a:graphicFrameLocks noChangeAspect="1"/>
          </p:cNvGraphicFramePr>
          <p:nvPr/>
        </p:nvGraphicFramePr>
        <p:xfrm>
          <a:off x="1066800" y="3505200"/>
          <a:ext cx="1727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29" name="Equation" r:id="rId6" imgW="1727200" imgH="3213100" progId="Equation.DSMT4">
                  <p:embed/>
                </p:oleObj>
              </mc:Choice>
              <mc:Fallback>
                <p:oleObj name="Equation" r:id="rId6" imgW="1727200" imgH="32131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17272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394" name="Group 18"/>
          <p:cNvGrpSpPr>
            <a:grpSpLocks/>
          </p:cNvGrpSpPr>
          <p:nvPr/>
        </p:nvGrpSpPr>
        <p:grpSpPr bwMode="auto">
          <a:xfrm>
            <a:off x="5715000" y="1295400"/>
            <a:ext cx="2819400" cy="1447800"/>
            <a:chOff x="3600" y="816"/>
            <a:chExt cx="1776" cy="912"/>
          </a:xfrm>
        </p:grpSpPr>
        <p:sp>
          <p:nvSpPr>
            <p:cNvPr id="101395" name="Rectangle 19"/>
            <p:cNvSpPr>
              <a:spLocks noChangeArrowheads="1"/>
            </p:cNvSpPr>
            <p:nvPr/>
          </p:nvSpPr>
          <p:spPr bwMode="auto">
            <a:xfrm>
              <a:off x="3600" y="816"/>
              <a:ext cx="1776" cy="912"/>
            </a:xfrm>
            <a:prstGeom prst="rect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1396" name="Object 20"/>
            <p:cNvGraphicFramePr>
              <a:graphicFrameLocks noChangeAspect="1"/>
            </p:cNvGraphicFramePr>
            <p:nvPr/>
          </p:nvGraphicFramePr>
          <p:xfrm>
            <a:off x="3840" y="960"/>
            <a:ext cx="1336" cy="6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30" name="Equation" r:id="rId8" imgW="2120900" imgH="977900" progId="Equation.DSMT36">
                    <p:embed/>
                  </p:oleObj>
                </mc:Choice>
                <mc:Fallback>
                  <p:oleObj name="Equation" r:id="rId8" imgW="2120900" imgH="977900" progId="Equation.DSMT36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960"/>
                          <a:ext cx="1336" cy="6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1397" name="Group 21"/>
          <p:cNvGrpSpPr>
            <a:grpSpLocks/>
          </p:cNvGrpSpPr>
          <p:nvPr/>
        </p:nvGrpSpPr>
        <p:grpSpPr bwMode="auto">
          <a:xfrm>
            <a:off x="3276600" y="4648200"/>
            <a:ext cx="4321175" cy="2057400"/>
            <a:chOff x="2064" y="2928"/>
            <a:chExt cx="2722" cy="1296"/>
          </a:xfrm>
        </p:grpSpPr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3012" y="3408"/>
              <a:ext cx="17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rgbClr val="CC0000"/>
                  </a:solidFill>
                </a:rPr>
                <a:t>Inequality constraints</a:t>
              </a:r>
            </a:p>
          </p:txBody>
        </p:sp>
        <p:sp>
          <p:nvSpPr>
            <p:cNvPr id="101399" name="AutoShape 23"/>
            <p:cNvSpPr>
              <a:spLocks/>
            </p:cNvSpPr>
            <p:nvPr/>
          </p:nvSpPr>
          <p:spPr bwMode="auto">
            <a:xfrm>
              <a:off x="2064" y="2928"/>
              <a:ext cx="192" cy="1296"/>
            </a:xfrm>
            <a:prstGeom prst="rightBrace">
              <a:avLst>
                <a:gd name="adj1" fmla="val 56250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406" name="Group 30"/>
          <p:cNvGrpSpPr>
            <a:grpSpLocks/>
          </p:cNvGrpSpPr>
          <p:nvPr/>
        </p:nvGrpSpPr>
        <p:grpSpPr bwMode="auto">
          <a:xfrm>
            <a:off x="3276600" y="3810000"/>
            <a:ext cx="4041775" cy="685800"/>
            <a:chOff x="2064" y="2400"/>
            <a:chExt cx="2546" cy="432"/>
          </a:xfrm>
        </p:grpSpPr>
        <p:sp>
          <p:nvSpPr>
            <p:cNvPr id="101402" name="Text Box 26"/>
            <p:cNvSpPr txBox="1">
              <a:spLocks noChangeArrowheads="1"/>
            </p:cNvSpPr>
            <p:nvPr/>
          </p:nvSpPr>
          <p:spPr bwMode="auto">
            <a:xfrm>
              <a:off x="2964" y="2448"/>
              <a:ext cx="16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solidFill>
                    <a:schemeClr val="hlink"/>
                  </a:solidFill>
                </a:rPr>
                <a:t>Equality constraints</a:t>
              </a:r>
            </a:p>
          </p:txBody>
        </p:sp>
        <p:sp>
          <p:nvSpPr>
            <p:cNvPr id="101403" name="AutoShape 27"/>
            <p:cNvSpPr>
              <a:spLocks/>
            </p:cNvSpPr>
            <p:nvPr/>
          </p:nvSpPr>
          <p:spPr bwMode="auto">
            <a:xfrm>
              <a:off x="2064" y="2400"/>
              <a:ext cx="192" cy="432"/>
            </a:xfrm>
            <a:prstGeom prst="rightBrace">
              <a:avLst>
                <a:gd name="adj1" fmla="val 18750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04" name="AutoShape 28"/>
            <p:cNvSpPr>
              <a:spLocks noChangeArrowheads="1"/>
            </p:cNvSpPr>
            <p:nvPr/>
          </p:nvSpPr>
          <p:spPr bwMode="auto">
            <a:xfrm>
              <a:off x="2400" y="2496"/>
              <a:ext cx="528" cy="192"/>
            </a:xfrm>
            <a:prstGeom prst="rightArrow">
              <a:avLst>
                <a:gd name="adj1" fmla="val 50000"/>
                <a:gd name="adj2" fmla="val 6875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3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68"/>
    </mc:Choice>
    <mc:Fallback xmlns="">
      <p:transition xmlns:p14="http://schemas.microsoft.com/office/powerpoint/2010/main" spd="slow" advTm="1018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12504"/>
            <a:ext cx="6400800" cy="1752600"/>
          </a:xfrm>
        </p:spPr>
        <p:txBody>
          <a:bodyPr/>
          <a:lstStyle/>
          <a:p>
            <a:r>
              <a:rPr lang="en-US" sz="4000" dirty="0" smtClean="0"/>
              <a:t>Example: </a:t>
            </a:r>
            <a:r>
              <a:rPr lang="en-US" sz="4000" dirty="0"/>
              <a:t>Economic </a:t>
            </a:r>
            <a:r>
              <a:rPr lang="en-US" sz="4000" dirty="0" smtClean="0"/>
              <a:t>Dispatch Using Lagrange Multipliers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203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0"/>
    </mc:Choice>
    <mc:Fallback xmlns="">
      <p:transition xmlns:p14="http://schemas.microsoft.com/office/powerpoint/2010/main" spd="slow" advTm="82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Economic Dispatch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74904" y="6520259"/>
            <a:ext cx="2133600" cy="365125"/>
          </a:xfrm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84784"/>
            <a:ext cx="8465604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load </a:t>
            </a:r>
            <a:r>
              <a:rPr lang="en-US" sz="2800" dirty="0" smtClean="0"/>
              <a:t>L = </a:t>
            </a:r>
            <a:r>
              <a:rPr lang="en-US" sz="2800" dirty="0"/>
              <a:t>800 MW is supplied by three generating units.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cost characteristics of these generating units are </a:t>
            </a:r>
            <a:endParaRPr lang="en-US" sz="2800" dirty="0" smtClean="0"/>
          </a:p>
          <a:p>
            <a:r>
              <a:rPr lang="en-US" sz="2800" dirty="0" smtClean="0"/>
              <a:t>given </a:t>
            </a:r>
            <a:r>
              <a:rPr lang="en-US" sz="2800" dirty="0"/>
              <a:t>by the following </a:t>
            </a:r>
            <a:r>
              <a:rPr lang="en-US" sz="2800" dirty="0" smtClean="0"/>
              <a:t>expressions:</a:t>
            </a:r>
            <a:endParaRPr lang="en-US" sz="2800" dirty="0"/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C</a:t>
            </a:r>
            <a:r>
              <a:rPr lang="en-US" sz="2800" baseline="-25000" dirty="0"/>
              <a:t>1</a:t>
            </a:r>
            <a:r>
              <a:rPr lang="en-US" sz="2800" dirty="0"/>
              <a:t> = 100 + 8 P</a:t>
            </a:r>
            <a:r>
              <a:rPr lang="en-US" sz="2800" baseline="-25000" dirty="0"/>
              <a:t>1</a:t>
            </a:r>
            <a:r>
              <a:rPr lang="en-US" sz="2800" dirty="0"/>
              <a:t> + 0.1 P</a:t>
            </a:r>
            <a:r>
              <a:rPr lang="en-US" sz="2800" baseline="-25000" dirty="0"/>
              <a:t>1</a:t>
            </a:r>
            <a:r>
              <a:rPr lang="en-US" sz="2800" baseline="30000" dirty="0"/>
              <a:t>2</a:t>
            </a:r>
            <a:r>
              <a:rPr lang="en-US" sz="2800" dirty="0"/>
              <a:t> [$/h]	230 ≤ P</a:t>
            </a:r>
            <a:r>
              <a:rPr lang="en-US" sz="2800" baseline="-25000" dirty="0"/>
              <a:t>1 </a:t>
            </a:r>
            <a:r>
              <a:rPr lang="en-US" sz="2800" dirty="0">
                <a:sym typeface="Symbol"/>
              </a:rPr>
              <a:t>≤</a:t>
            </a:r>
            <a:r>
              <a:rPr lang="en-US" sz="2800" dirty="0" smtClean="0"/>
              <a:t> </a:t>
            </a:r>
            <a:r>
              <a:rPr lang="en-US" sz="2800" dirty="0"/>
              <a:t>400 MW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C</a:t>
            </a:r>
            <a:r>
              <a:rPr lang="en-US" sz="2800" baseline="-25000" dirty="0"/>
              <a:t>2</a:t>
            </a:r>
            <a:r>
              <a:rPr lang="en-US" sz="2800" dirty="0"/>
              <a:t> = 200 + 7 P</a:t>
            </a:r>
            <a:r>
              <a:rPr lang="en-US" sz="2800" baseline="-25000" dirty="0"/>
              <a:t>2</a:t>
            </a:r>
            <a:r>
              <a:rPr lang="en-US" sz="2800" dirty="0"/>
              <a:t> + 0.06 P</a:t>
            </a:r>
            <a:r>
              <a:rPr lang="en-US" sz="2800" baseline="-25000" dirty="0"/>
              <a:t>2</a:t>
            </a:r>
            <a:r>
              <a:rPr lang="en-US" sz="2800" baseline="30000" dirty="0"/>
              <a:t>2</a:t>
            </a:r>
            <a:r>
              <a:rPr lang="en-US" sz="2800" dirty="0"/>
              <a:t> [$/h]	100 ≤ P</a:t>
            </a:r>
            <a:r>
              <a:rPr lang="en-US" sz="2800" baseline="-25000" dirty="0"/>
              <a:t>2 </a:t>
            </a:r>
            <a:r>
              <a:rPr lang="en-US" sz="2800" dirty="0">
                <a:sym typeface="Symbol"/>
              </a:rPr>
              <a:t>≤</a:t>
            </a:r>
            <a:r>
              <a:rPr lang="en-US" sz="2800" dirty="0" smtClean="0"/>
              <a:t> </a:t>
            </a:r>
            <a:r>
              <a:rPr lang="en-US" sz="2800" dirty="0"/>
              <a:t>500 MW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C</a:t>
            </a:r>
            <a:r>
              <a:rPr lang="en-US" sz="2800" baseline="-25000" dirty="0"/>
              <a:t>3</a:t>
            </a:r>
            <a:r>
              <a:rPr lang="en-US" sz="2800" dirty="0"/>
              <a:t> = 250 + 9 P</a:t>
            </a:r>
            <a:r>
              <a:rPr lang="en-US" sz="2800" baseline="-25000" dirty="0"/>
              <a:t>3</a:t>
            </a:r>
            <a:r>
              <a:rPr lang="en-US" sz="2800" dirty="0"/>
              <a:t> + 0.07 P</a:t>
            </a:r>
            <a:r>
              <a:rPr lang="en-US" sz="2800" baseline="-25000" dirty="0"/>
              <a:t>3</a:t>
            </a:r>
            <a:r>
              <a:rPr lang="en-US" sz="2800" baseline="30000" dirty="0"/>
              <a:t>2</a:t>
            </a:r>
            <a:r>
              <a:rPr lang="en-US" sz="2800" dirty="0"/>
              <a:t> [$/h]	100 ≤ P</a:t>
            </a:r>
            <a:r>
              <a:rPr lang="en-US" sz="2800" baseline="-25000" dirty="0"/>
              <a:t>3 </a:t>
            </a:r>
            <a:r>
              <a:rPr lang="en-US" sz="2800" dirty="0">
                <a:sym typeface="Symbol"/>
              </a:rPr>
              <a:t>≤</a:t>
            </a:r>
            <a:r>
              <a:rPr lang="en-US" sz="2800" dirty="0" smtClean="0"/>
              <a:t> </a:t>
            </a:r>
            <a:r>
              <a:rPr lang="en-US" sz="2800" dirty="0"/>
              <a:t>260 MW</a:t>
            </a:r>
          </a:p>
          <a:p>
            <a:r>
              <a:rPr lang="en-US" sz="2800" dirty="0"/>
              <a:t> </a:t>
            </a:r>
          </a:p>
          <a:p>
            <a:r>
              <a:rPr lang="en-US" sz="2800" dirty="0"/>
              <a:t>Calculate the optimal economic dispatch. </a:t>
            </a:r>
          </a:p>
        </p:txBody>
      </p:sp>
    </p:spTree>
    <p:extLst>
      <p:ext uri="{BB962C8B-B14F-4D97-AF65-F5344CB8AC3E}">
        <p14:creationId xmlns:p14="http://schemas.microsoft.com/office/powerpoint/2010/main" val="82000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9"/>
    </mc:Choice>
    <mc:Fallback xmlns="">
      <p:transition xmlns:p14="http://schemas.microsoft.com/office/powerpoint/2010/main" spd="slow" advTm="227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Form the Lagrangian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80270"/>
              </p:ext>
            </p:extLst>
          </p:nvPr>
        </p:nvGraphicFramePr>
        <p:xfrm>
          <a:off x="755576" y="1340768"/>
          <a:ext cx="600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4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340768"/>
                        <a:ext cx="600075" cy="38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197963"/>
              </p:ext>
            </p:extLst>
          </p:nvPr>
        </p:nvGraphicFramePr>
        <p:xfrm>
          <a:off x="1103313" y="5876925"/>
          <a:ext cx="49926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5" name="Equation" r:id="rId6" imgW="2641600" imgH="292100" progId="Equation.DSMT4">
                  <p:embed/>
                </p:oleObj>
              </mc:Choice>
              <mc:Fallback>
                <p:oleObj name="Equation" r:id="rId6" imgW="2641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3313" y="5876925"/>
                        <a:ext cx="49926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000029"/>
              </p:ext>
            </p:extLst>
          </p:nvPr>
        </p:nvGraphicFramePr>
        <p:xfrm>
          <a:off x="1475656" y="1268760"/>
          <a:ext cx="30003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6" name="Equation" r:id="rId8" imgW="1587500" imgH="317500" progId="Equation.DSMT4">
                  <p:embed/>
                </p:oleObj>
              </mc:Choice>
              <mc:Fallback>
                <p:oleObj name="Equation" r:id="rId8" imgW="15875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75656" y="1268760"/>
                        <a:ext cx="300037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172477"/>
              </p:ext>
            </p:extLst>
          </p:nvPr>
        </p:nvGraphicFramePr>
        <p:xfrm>
          <a:off x="1115616" y="2060658"/>
          <a:ext cx="3576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7" name="Equation" r:id="rId10" imgW="1892300" imgH="317500" progId="Equation.DSMT4">
                  <p:embed/>
                </p:oleObj>
              </mc:Choice>
              <mc:Fallback>
                <p:oleObj name="Equation" r:id="rId10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15616" y="2060658"/>
                        <a:ext cx="35766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65433"/>
              </p:ext>
            </p:extLst>
          </p:nvPr>
        </p:nvGraphicFramePr>
        <p:xfrm>
          <a:off x="1115616" y="2852556"/>
          <a:ext cx="35766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8" name="Equation" r:id="rId12" imgW="1892300" imgH="317500" progId="Equation.DSMT4">
                  <p:embed/>
                </p:oleObj>
              </mc:Choice>
              <mc:Fallback>
                <p:oleObj name="Equation" r:id="rId12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5616" y="2852556"/>
                        <a:ext cx="357663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21617"/>
              </p:ext>
            </p:extLst>
          </p:nvPr>
        </p:nvGraphicFramePr>
        <p:xfrm>
          <a:off x="1115616" y="3644454"/>
          <a:ext cx="34575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69" name="Equation" r:id="rId14" imgW="1828800" imgH="292100" progId="Equation.DSMT4">
                  <p:embed/>
                </p:oleObj>
              </mc:Choice>
              <mc:Fallback>
                <p:oleObj name="Equation" r:id="rId14" imgW="1828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15616" y="3644454"/>
                        <a:ext cx="34575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098480"/>
              </p:ext>
            </p:extLst>
          </p:nvPr>
        </p:nvGraphicFramePr>
        <p:xfrm>
          <a:off x="1115616" y="4388727"/>
          <a:ext cx="49450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0" name="Equation" r:id="rId16" imgW="2616200" imgH="292100" progId="Equation.DSMT4">
                  <p:embed/>
                </p:oleObj>
              </mc:Choice>
              <mc:Fallback>
                <p:oleObj name="Equation" r:id="rId16" imgW="2616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15616" y="4388727"/>
                        <a:ext cx="49450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585925"/>
              </p:ext>
            </p:extLst>
          </p:nvPr>
        </p:nvGraphicFramePr>
        <p:xfrm>
          <a:off x="1115616" y="5133000"/>
          <a:ext cx="5016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271" name="Equation" r:id="rId18" imgW="2654300" imgH="292100" progId="Equation.DSMT4">
                  <p:embed/>
                </p:oleObj>
              </mc:Choice>
              <mc:Fallback>
                <p:oleObj name="Equation" r:id="rId18" imgW="26543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15616" y="5133000"/>
                        <a:ext cx="50165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7908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8"/>
    </mc:Choice>
    <mc:Fallback xmlns="">
      <p:transition xmlns:p14="http://schemas.microsoft.com/office/powerpoint/2010/main" spd="slow" advTm="737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Optimality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24744"/>
            <a:ext cx="7927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partial derivatives of the Lagrangian with respect to the</a:t>
            </a:r>
            <a:br>
              <a:rPr lang="en-US" dirty="0" smtClean="0"/>
            </a:br>
            <a:r>
              <a:rPr lang="en-US" dirty="0" smtClean="0"/>
              <a:t>decision variables and </a:t>
            </a:r>
            <a:r>
              <a:rPr lang="en-US" dirty="0" err="1" smtClean="0"/>
              <a:t>λ</a:t>
            </a:r>
            <a:r>
              <a:rPr lang="en-US" dirty="0" smtClean="0"/>
              <a:t> to zero: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464734"/>
              </p:ext>
            </p:extLst>
          </p:nvPr>
        </p:nvGraphicFramePr>
        <p:xfrm>
          <a:off x="659482" y="1940768"/>
          <a:ext cx="600075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18" name="Equation" r:id="rId3" imgW="3175000" imgH="2540000" progId="Equation.DSMT4">
                  <p:embed/>
                </p:oleObj>
              </mc:Choice>
              <mc:Fallback>
                <p:oleObj name="Equation" r:id="rId3" imgW="3175000" imgH="254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482" y="1940768"/>
                        <a:ext cx="6000750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80312" y="2204864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80312" y="3501008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4725144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5949280"/>
            <a:ext cx="54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1"/>
    </mc:Choice>
    <mc:Fallback xmlns="">
      <p:transition xmlns:p14="http://schemas.microsoft.com/office/powerpoint/2010/main" spd="slow" advTm="320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Optimality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319339"/>
              </p:ext>
            </p:extLst>
          </p:nvPr>
        </p:nvGraphicFramePr>
        <p:xfrm>
          <a:off x="611560" y="2204864"/>
          <a:ext cx="3311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44" name="Equation" r:id="rId3" imgW="1752600" imgH="1943100" progId="Equation.DSMT4">
                  <p:embed/>
                </p:oleObj>
              </mc:Choice>
              <mc:Fallback>
                <p:oleObj name="Equation" r:id="rId3" imgW="17526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204864"/>
                        <a:ext cx="3311525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83568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 the partial derivatives of the Lagrangian with respect to the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μ’s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zero: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2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xmlns:p14="http://schemas.microsoft.com/office/powerpoint/2010/main" spd="slow" advTm="202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Optimality Conditions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11247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Set the partial derivatives of the Lagrangian with respect to the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 err="1" smtClean="0"/>
              <a:t>μ’s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zero: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682973"/>
              </p:ext>
            </p:extLst>
          </p:nvPr>
        </p:nvGraphicFramePr>
        <p:xfrm>
          <a:off x="611560" y="2348880"/>
          <a:ext cx="3311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300" name="Equation" r:id="rId3" imgW="1752600" imgH="1943100" progId="Equation.DSMT4">
                  <p:embed/>
                </p:oleObj>
              </mc:Choice>
              <mc:Fallback>
                <p:oleObj name="Equation" r:id="rId3" imgW="17526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348880"/>
                        <a:ext cx="3311525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91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7"/>
    </mc:Choice>
    <mc:Fallback xmlns="">
      <p:transition xmlns:p14="http://schemas.microsoft.com/office/powerpoint/2010/main" spd="slow" advTm="83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Complementary slackness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36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515634"/>
              </p:ext>
            </p:extLst>
          </p:nvPr>
        </p:nvGraphicFramePr>
        <p:xfrm>
          <a:off x="576635" y="1231652"/>
          <a:ext cx="42481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5" name="Equation" r:id="rId3" imgW="2247900" imgH="292100" progId="Equation.DSMT4">
                  <p:embed/>
                </p:oleObj>
              </mc:Choice>
              <mc:Fallback>
                <p:oleObj name="Equation" r:id="rId3" imgW="2247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635" y="1231652"/>
                        <a:ext cx="424815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736492"/>
              </p:ext>
            </p:extLst>
          </p:nvPr>
        </p:nvGraphicFramePr>
        <p:xfrm>
          <a:off x="576635" y="2199995"/>
          <a:ext cx="4319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6" name="Equation" r:id="rId5" imgW="2286000" imgH="292100" progId="Equation.DSMT4">
                  <p:embed/>
                </p:oleObj>
              </mc:Choice>
              <mc:Fallback>
                <p:oleObj name="Equation" r:id="rId5" imgW="2286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6635" y="2199995"/>
                        <a:ext cx="43195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263541"/>
              </p:ext>
            </p:extLst>
          </p:nvPr>
        </p:nvGraphicFramePr>
        <p:xfrm>
          <a:off x="576635" y="3166751"/>
          <a:ext cx="4248472" cy="539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7" name="Equation" r:id="rId7" imgW="2298700" imgH="292100" progId="Equation.DSMT4">
                  <p:embed/>
                </p:oleObj>
              </mc:Choice>
              <mc:Fallback>
                <p:oleObj name="Equation" r:id="rId7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635" y="3166751"/>
                        <a:ext cx="4248472" cy="5398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01502"/>
              </p:ext>
            </p:extLst>
          </p:nvPr>
        </p:nvGraphicFramePr>
        <p:xfrm>
          <a:off x="576635" y="4122505"/>
          <a:ext cx="43449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8" name="Equation" r:id="rId9" imgW="2298700" imgH="292100" progId="Equation.DSMT4">
                  <p:embed/>
                </p:oleObj>
              </mc:Choice>
              <mc:Fallback>
                <p:oleObj name="Equation" r:id="rId9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635" y="4122505"/>
                        <a:ext cx="434498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148930"/>
              </p:ext>
            </p:extLst>
          </p:nvPr>
        </p:nvGraphicFramePr>
        <p:xfrm>
          <a:off x="576635" y="5090848"/>
          <a:ext cx="43449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89" name="Equation" r:id="rId11" imgW="2298700" imgH="292100" progId="Equation.DSMT4">
                  <p:embed/>
                </p:oleObj>
              </mc:Choice>
              <mc:Fallback>
                <p:oleObj name="Equation" r:id="rId11" imgW="22987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6635" y="5090848"/>
                        <a:ext cx="434498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28517"/>
              </p:ext>
            </p:extLst>
          </p:nvPr>
        </p:nvGraphicFramePr>
        <p:xfrm>
          <a:off x="576635" y="6057602"/>
          <a:ext cx="4224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490" name="Equation" r:id="rId13" imgW="2286000" imgH="292100" progId="Equation.DSMT4">
                  <p:embed/>
                </p:oleObj>
              </mc:Choice>
              <mc:Fallback>
                <p:oleObj name="Equation" r:id="rId13" imgW="2286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6635" y="6057602"/>
                        <a:ext cx="422433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94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8"/>
    </mc:Choice>
    <mc:Fallback xmlns="">
      <p:transition xmlns:p14="http://schemas.microsoft.com/office/powerpoint/2010/main" spd="slow" advTm="182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First Trial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94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that none of the inequality constraints is binding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1697711"/>
            <a:ext cx="457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means that all the </a:t>
            </a:r>
            <a:r>
              <a:rPr lang="en-US" dirty="0" err="1" smtClean="0"/>
              <a:t>μ‘s</a:t>
            </a:r>
            <a:r>
              <a:rPr lang="en-US" dirty="0" smtClean="0"/>
              <a:t> are zero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2198670"/>
            <a:ext cx="6698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the </a:t>
            </a:r>
            <a:r>
              <a:rPr lang="en-US" dirty="0" err="1" smtClean="0"/>
              <a:t>μ’s</a:t>
            </a:r>
            <a:r>
              <a:rPr lang="en-US" dirty="0" smtClean="0"/>
              <a:t> equal to zero in the optimality conditions.</a:t>
            </a:r>
          </a:p>
          <a:p>
            <a:r>
              <a:rPr lang="en-US" dirty="0" smtClean="0"/>
              <a:t>Equations (1) to (3) become: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6655"/>
              </p:ext>
            </p:extLst>
          </p:nvPr>
        </p:nvGraphicFramePr>
        <p:xfrm>
          <a:off x="539552" y="3068960"/>
          <a:ext cx="4344988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1" name="Equation" r:id="rId4" imgW="2298700" imgH="1943100" progId="Equation.DSMT4">
                  <p:embed/>
                </p:oleObj>
              </mc:Choice>
              <mc:Fallback>
                <p:oleObj name="Equation" r:id="rId4" imgW="22987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3068960"/>
                        <a:ext cx="4344988" cy="367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93048"/>
              </p:ext>
            </p:extLst>
          </p:nvPr>
        </p:nvGraphicFramePr>
        <p:xfrm>
          <a:off x="5602991" y="3068960"/>
          <a:ext cx="204240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2" name="Equation" r:id="rId6" imgW="1219200" imgH="558800" progId="Equation.DSMT4">
                  <p:embed/>
                </p:oleObj>
              </mc:Choice>
              <mc:Fallback>
                <p:oleObj name="Equation" r:id="rId6" imgW="12192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02991" y="3068960"/>
                        <a:ext cx="2042409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99194"/>
              </p:ext>
            </p:extLst>
          </p:nvPr>
        </p:nvGraphicFramePr>
        <p:xfrm>
          <a:off x="5559425" y="4437063"/>
          <a:ext cx="2085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3" name="Equation" r:id="rId8" imgW="1244600" imgH="558800" progId="Equation.DSMT4">
                  <p:embed/>
                </p:oleObj>
              </mc:Choice>
              <mc:Fallback>
                <p:oleObj name="Equation" r:id="rId8" imgW="1244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59425" y="4437063"/>
                        <a:ext cx="20859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243305"/>
              </p:ext>
            </p:extLst>
          </p:nvPr>
        </p:nvGraphicFramePr>
        <p:xfrm>
          <a:off x="5559425" y="5627340"/>
          <a:ext cx="20859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4" name="Equation" r:id="rId10" imgW="1244600" imgH="558800" progId="Equation.DSMT4">
                  <p:embed/>
                </p:oleObj>
              </mc:Choice>
              <mc:Fallback>
                <p:oleObj name="Equation" r:id="rId10" imgW="1244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59425" y="5627340"/>
                        <a:ext cx="2085975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94931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14"/>
    </mc:Choice>
    <mc:Fallback xmlns="">
      <p:transition xmlns:p14="http://schemas.microsoft.com/office/powerpoint/2010/main" spd="slow" advTm="63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First Trial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649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Inserting these expressions in Equation (4), we get: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77145"/>
              </p:ext>
            </p:extLst>
          </p:nvPr>
        </p:nvGraphicFramePr>
        <p:xfrm>
          <a:off x="539552" y="1979431"/>
          <a:ext cx="6613526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7" name="Equation" r:id="rId4" imgW="3949700" imgH="279400" progId="Equation.DSMT4">
                  <p:embed/>
                </p:oleObj>
              </mc:Choice>
              <mc:Fallback>
                <p:oleObj name="Equation" r:id="rId4" imgW="39497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79431"/>
                        <a:ext cx="6613526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9552" y="2767170"/>
            <a:ext cx="6398592" cy="461665"/>
            <a:chOff x="611560" y="2492896"/>
            <a:chExt cx="639859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611560" y="2492896"/>
              <a:ext cx="3483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With </a:t>
              </a:r>
              <a:r>
                <a:rPr lang="en-US" i="1" dirty="0" smtClean="0"/>
                <a:t>L </a:t>
              </a:r>
              <a:r>
                <a:rPr lang="en-US" dirty="0" smtClean="0"/>
                <a:t>= 800MW, we get:</a:t>
              </a:r>
              <a:endParaRPr lang="en-US" dirty="0"/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290768"/>
                </p:ext>
              </p:extLst>
            </p:nvPr>
          </p:nvGraphicFramePr>
          <p:xfrm>
            <a:off x="4139952" y="2492896"/>
            <a:ext cx="2870200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568" name="Equation" r:id="rId6" imgW="1714500" imgH="254000" progId="Equation.DSMT4">
                    <p:embed/>
                  </p:oleObj>
                </mc:Choice>
                <mc:Fallback>
                  <p:oleObj name="Equation" r:id="rId6" imgW="1714500" imgH="2540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139952" y="2492896"/>
                          <a:ext cx="2870200" cy="425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539552" y="3549849"/>
            <a:ext cx="757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Replacing </a:t>
            </a:r>
            <a:r>
              <a:rPr lang="en-US" dirty="0" err="1" smtClean="0"/>
              <a:t>λ</a:t>
            </a:r>
            <a:r>
              <a:rPr lang="en-US" dirty="0" smtClean="0"/>
              <a:t> in the equations on the previous slide, we have: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11893"/>
              </p:ext>
            </p:extLst>
          </p:nvPr>
        </p:nvGraphicFramePr>
        <p:xfrm>
          <a:off x="539552" y="4314527"/>
          <a:ext cx="24018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69" name="Equation" r:id="rId8" imgW="1435100" imgH="292100" progId="Equation.DSMT4">
                  <p:embed/>
                </p:oleObj>
              </mc:Choice>
              <mc:Fallback>
                <p:oleObj name="Equation" r:id="rId8" imgW="1435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4314527"/>
                        <a:ext cx="24018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400220"/>
              </p:ext>
            </p:extLst>
          </p:nvPr>
        </p:nvGraphicFramePr>
        <p:xfrm>
          <a:off x="539552" y="5140905"/>
          <a:ext cx="24653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0" name="Equation" r:id="rId10" imgW="1473200" imgH="292100" progId="Equation.DSMT4">
                  <p:embed/>
                </p:oleObj>
              </mc:Choice>
              <mc:Fallback>
                <p:oleObj name="Equation" r:id="rId10" imgW="147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52" y="5140905"/>
                        <a:ext cx="24653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858885"/>
              </p:ext>
            </p:extLst>
          </p:nvPr>
        </p:nvGraphicFramePr>
        <p:xfrm>
          <a:off x="539552" y="5949280"/>
          <a:ext cx="24653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1" name="Equation" r:id="rId12" imgW="1473200" imgH="292100" progId="Equation.DSMT4">
                  <p:embed/>
                </p:oleObj>
              </mc:Choice>
              <mc:Fallback>
                <p:oleObj name="Equation" r:id="rId12" imgW="147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9552" y="5949280"/>
                        <a:ext cx="24653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10185"/>
              </p:ext>
            </p:extLst>
          </p:nvPr>
        </p:nvGraphicFramePr>
        <p:xfrm>
          <a:off x="3517900" y="4293096"/>
          <a:ext cx="27844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2" name="Equation" r:id="rId14" imgW="1663700" imgH="317500" progId="Equation.DSMT4">
                  <p:embed/>
                </p:oleObj>
              </mc:Choice>
              <mc:Fallback>
                <p:oleObj name="Equation" r:id="rId14" imgW="16637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7900" y="4293096"/>
                        <a:ext cx="27844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657700"/>
              </p:ext>
            </p:extLst>
          </p:nvPr>
        </p:nvGraphicFramePr>
        <p:xfrm>
          <a:off x="3543300" y="5877272"/>
          <a:ext cx="28273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3" name="Equation" r:id="rId16" imgW="1689100" imgH="317500" progId="Equation.DSMT4">
                  <p:embed/>
                </p:oleObj>
              </mc:Choice>
              <mc:Fallback>
                <p:oleObj name="Equation" r:id="rId16" imgW="16891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43300" y="5877272"/>
                        <a:ext cx="2827338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44208" y="4902259"/>
            <a:ext cx="262103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Not a valid solution</a:t>
            </a:r>
          </a:p>
          <a:p>
            <a:r>
              <a:rPr lang="en-US" dirty="0" smtClean="0">
                <a:latin typeface="+mn-lt"/>
                <a:sym typeface="Wingdings"/>
              </a:rPr>
              <a:t> t</a:t>
            </a:r>
            <a:r>
              <a:rPr lang="en-US" dirty="0" smtClean="0">
                <a:latin typeface="+mn-lt"/>
              </a:rPr>
              <a:t>rial fails</a:t>
            </a:r>
            <a:endParaRPr lang="en-US" dirty="0"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05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751"/>
    </mc:Choice>
    <mc:Fallback xmlns="">
      <p:transition xmlns:p14="http://schemas.microsoft.com/office/powerpoint/2010/main" spd="slow" advTm="8175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Second Trial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39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713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must try another combination of binding constraints.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3789040"/>
            <a:ext cx="144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try: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35742"/>
              </p:ext>
            </p:extLst>
          </p:nvPr>
        </p:nvGraphicFramePr>
        <p:xfrm>
          <a:off x="539552" y="4581327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3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4581327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47596"/>
              </p:ext>
            </p:extLst>
          </p:nvPr>
        </p:nvGraphicFramePr>
        <p:xfrm>
          <a:off x="539552" y="5275039"/>
          <a:ext cx="3230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4" name="Equation" r:id="rId6" imgW="1930400" imgH="317500" progId="Equation.DSMT4">
                  <p:embed/>
                </p:oleObj>
              </mc:Choice>
              <mc:Fallback>
                <p:oleObj name="Equation" r:id="rId6" imgW="1930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9552" y="5275039"/>
                        <a:ext cx="32305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1916832"/>
            <a:ext cx="789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</a:t>
            </a:r>
            <a:r>
              <a:rPr lang="en-US" dirty="0"/>
              <a:t>inequality constraints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2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r>
              <a:rPr lang="en-US" dirty="0"/>
              <a:t>= 64 </a:t>
            </a:r>
            <a:r>
              <a:rPr lang="en-US" dirty="0" smtClean="0"/>
              <a:t>possible combinations</a:t>
            </a:r>
          </a:p>
          <a:p>
            <a:r>
              <a:rPr lang="en-US" dirty="0" smtClean="0"/>
              <a:t>Realistic system </a:t>
            </a:r>
            <a:r>
              <a:rPr lang="en-US" dirty="0" smtClean="0">
                <a:sym typeface="Wingdings"/>
              </a:rPr>
              <a:t> ridiculously large number of combinations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3039343"/>
            <a:ext cx="533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use information from previous trials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771531"/>
              </p:ext>
            </p:extLst>
          </p:nvPr>
        </p:nvGraphicFramePr>
        <p:xfrm>
          <a:off x="4896036" y="4581128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5" name="Equation" r:id="rId8" imgW="889000" imgH="292100" progId="Equation.DSMT4">
                  <p:embed/>
                </p:oleObj>
              </mc:Choice>
              <mc:Fallback>
                <p:oleObj name="Equation" r:id="rId8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96036" y="4581128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166589"/>
              </p:ext>
            </p:extLst>
          </p:nvPr>
        </p:nvGraphicFramePr>
        <p:xfrm>
          <a:off x="4896036" y="5229200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6" name="Equation" r:id="rId10" imgW="889000" imgH="292100" progId="Equation.DSMT4">
                  <p:embed/>
                </p:oleObj>
              </mc:Choice>
              <mc:Fallback>
                <p:oleObj name="Equation" r:id="rId10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96036" y="5229200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797297"/>
              </p:ext>
            </p:extLst>
          </p:nvPr>
        </p:nvGraphicFramePr>
        <p:xfrm>
          <a:off x="540643" y="5949950"/>
          <a:ext cx="3743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87" name="Equation" r:id="rId12" imgW="1981200" imgH="292100" progId="Equation.DSMT4">
                  <p:embed/>
                </p:oleObj>
              </mc:Choice>
              <mc:Fallback>
                <p:oleObj name="Equation" r:id="rId12" imgW="1981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0643" y="5949950"/>
                        <a:ext cx="374332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6906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07"/>
    </mc:Choice>
    <mc:Fallback xmlns="">
      <p:transition xmlns:p14="http://schemas.microsoft.com/office/powerpoint/2010/main" spd="slow" advTm="11790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5576" y="3206080"/>
            <a:ext cx="5927377" cy="3426495"/>
            <a:chOff x="779463" y="3206080"/>
            <a:chExt cx="5927377" cy="3426495"/>
          </a:xfrm>
        </p:grpSpPr>
        <p:sp>
          <p:nvSpPr>
            <p:cNvPr id="102402" name="Rectangle 2"/>
            <p:cNvSpPr>
              <a:spLocks noChangeArrowheads="1"/>
            </p:cNvSpPr>
            <p:nvPr/>
          </p:nvSpPr>
          <p:spPr bwMode="auto">
            <a:xfrm>
              <a:off x="2209800" y="3505200"/>
              <a:ext cx="4114800" cy="2133600"/>
            </a:xfrm>
            <a:prstGeom prst="rect">
              <a:avLst/>
            </a:prstGeom>
            <a:solidFill>
              <a:srgbClr val="00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1830040" y="3206080"/>
              <a:ext cx="4876800" cy="2743200"/>
              <a:chOff x="576" y="1008"/>
              <a:chExt cx="1295" cy="864"/>
            </a:xfrm>
          </p:grpSpPr>
          <p:grpSp>
            <p:nvGrpSpPr>
              <p:cNvPr id="102418" name="Group 18"/>
              <p:cNvGrpSpPr>
                <a:grpSpLocks/>
              </p:cNvGrpSpPr>
              <p:nvPr/>
            </p:nvGrpSpPr>
            <p:grpSpPr bwMode="auto">
              <a:xfrm>
                <a:off x="672" y="1008"/>
                <a:ext cx="1159" cy="96"/>
                <a:chOff x="672" y="1008"/>
                <a:chExt cx="1159" cy="96"/>
              </a:xfrm>
            </p:grpSpPr>
            <p:sp>
              <p:nvSpPr>
                <p:cNvPr id="102419" name="Line 19"/>
                <p:cNvSpPr>
                  <a:spLocks noChangeShapeType="1"/>
                </p:cNvSpPr>
                <p:nvPr/>
              </p:nvSpPr>
              <p:spPr bwMode="auto">
                <a:xfrm>
                  <a:off x="672" y="11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2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81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912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08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4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104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5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20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29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392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88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584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68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77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432" name="Group 32"/>
              <p:cNvGrpSpPr>
                <a:grpSpLocks/>
              </p:cNvGrpSpPr>
              <p:nvPr/>
            </p:nvGrpSpPr>
            <p:grpSpPr bwMode="auto">
              <a:xfrm>
                <a:off x="1775" y="1096"/>
                <a:ext cx="96" cy="727"/>
                <a:chOff x="1775" y="1096"/>
                <a:chExt cx="96" cy="727"/>
              </a:xfrm>
            </p:grpSpPr>
            <p:sp>
              <p:nvSpPr>
                <p:cNvPr id="102433" name="Line 33"/>
                <p:cNvSpPr>
                  <a:spLocks noChangeShapeType="1"/>
                </p:cNvSpPr>
                <p:nvPr/>
              </p:nvSpPr>
              <p:spPr bwMode="auto">
                <a:xfrm rot="5400000">
                  <a:off x="1443" y="1436"/>
                  <a:ext cx="6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4" name="Line 3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076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5" name="Line 3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172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6" name="Line 3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26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7" name="Line 37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364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8" name="Line 3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460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9" name="Line 3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556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0" name="Line 4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652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1" name="Line 4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74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442" name="Group 42"/>
              <p:cNvGrpSpPr>
                <a:grpSpLocks/>
              </p:cNvGrpSpPr>
              <p:nvPr/>
            </p:nvGrpSpPr>
            <p:grpSpPr bwMode="auto">
              <a:xfrm rot="-10800000">
                <a:off x="624" y="1776"/>
                <a:ext cx="1159" cy="96"/>
                <a:chOff x="672" y="1008"/>
                <a:chExt cx="1159" cy="96"/>
              </a:xfrm>
            </p:grpSpPr>
            <p:sp>
              <p:nvSpPr>
                <p:cNvPr id="102443" name="Line 43"/>
                <p:cNvSpPr>
                  <a:spLocks noChangeShapeType="1"/>
                </p:cNvSpPr>
                <p:nvPr/>
              </p:nvSpPr>
              <p:spPr bwMode="auto">
                <a:xfrm>
                  <a:off x="672" y="1104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2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81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912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7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08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8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104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20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29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392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2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488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3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584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680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5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776" y="100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456" name="Group 56"/>
              <p:cNvGrpSpPr>
                <a:grpSpLocks/>
              </p:cNvGrpSpPr>
              <p:nvPr/>
            </p:nvGrpSpPr>
            <p:grpSpPr bwMode="auto">
              <a:xfrm rot="-10800000">
                <a:off x="576" y="1056"/>
                <a:ext cx="96" cy="727"/>
                <a:chOff x="1775" y="1096"/>
                <a:chExt cx="96" cy="727"/>
              </a:xfrm>
            </p:grpSpPr>
            <p:sp>
              <p:nvSpPr>
                <p:cNvPr id="102457" name="Line 57"/>
                <p:cNvSpPr>
                  <a:spLocks noChangeShapeType="1"/>
                </p:cNvSpPr>
                <p:nvPr/>
              </p:nvSpPr>
              <p:spPr bwMode="auto">
                <a:xfrm rot="5400000">
                  <a:off x="1443" y="1436"/>
                  <a:ext cx="6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8" name="Line 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076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59" name="Line 5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172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0" name="Line 60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26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1" name="Line 6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364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2" name="Line 6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460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3" name="Line 6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556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4" name="Line 64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652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65" name="Line 65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1795" y="1748"/>
                  <a:ext cx="5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2466" name="Line 66"/>
            <p:cNvSpPr>
              <a:spLocks noChangeShapeType="1"/>
            </p:cNvSpPr>
            <p:nvPr/>
          </p:nvSpPr>
          <p:spPr bwMode="auto">
            <a:xfrm>
              <a:off x="6335713" y="5638800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7" name="Line 67"/>
            <p:cNvSpPr>
              <a:spLocks noChangeShapeType="1"/>
            </p:cNvSpPr>
            <p:nvPr/>
          </p:nvSpPr>
          <p:spPr bwMode="auto">
            <a:xfrm>
              <a:off x="2203450" y="5637213"/>
              <a:ext cx="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8" name="Text Box 68"/>
            <p:cNvSpPr txBox="1">
              <a:spLocks noChangeArrowheads="1"/>
            </p:cNvSpPr>
            <p:nvPr/>
          </p:nvSpPr>
          <p:spPr bwMode="auto">
            <a:xfrm>
              <a:off x="5945188" y="6142038"/>
              <a:ext cx="758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1</a:t>
              </a:r>
              <a:r>
                <a:rPr lang="en-GB" i="1" baseline="30000"/>
                <a:t>max</a:t>
              </a:r>
              <a:endParaRPr lang="en-GB"/>
            </a:p>
          </p:txBody>
        </p:sp>
        <p:sp>
          <p:nvSpPr>
            <p:cNvPr id="102469" name="Text Box 69"/>
            <p:cNvSpPr txBox="1">
              <a:spLocks noChangeArrowheads="1"/>
            </p:cNvSpPr>
            <p:nvPr/>
          </p:nvSpPr>
          <p:spPr bwMode="auto">
            <a:xfrm>
              <a:off x="1847850" y="6175375"/>
              <a:ext cx="725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1</a:t>
              </a:r>
              <a:r>
                <a:rPr lang="en-GB" i="1" baseline="30000"/>
                <a:t>min</a:t>
              </a:r>
              <a:endParaRPr lang="en-GB"/>
            </a:p>
          </p:txBody>
        </p:sp>
        <p:sp>
          <p:nvSpPr>
            <p:cNvPr id="102470" name="Text Box 70"/>
            <p:cNvSpPr txBox="1">
              <a:spLocks noChangeArrowheads="1"/>
            </p:cNvSpPr>
            <p:nvPr/>
          </p:nvSpPr>
          <p:spPr bwMode="auto">
            <a:xfrm>
              <a:off x="836613" y="5365750"/>
              <a:ext cx="7254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2</a:t>
              </a:r>
              <a:r>
                <a:rPr lang="en-GB" i="1" baseline="30000"/>
                <a:t>min</a:t>
              </a:r>
              <a:endParaRPr lang="en-GB"/>
            </a:p>
          </p:txBody>
        </p:sp>
        <p:sp>
          <p:nvSpPr>
            <p:cNvPr id="102471" name="Text Box 71"/>
            <p:cNvSpPr txBox="1">
              <a:spLocks noChangeArrowheads="1"/>
            </p:cNvSpPr>
            <p:nvPr/>
          </p:nvSpPr>
          <p:spPr bwMode="auto">
            <a:xfrm>
              <a:off x="779463" y="3314700"/>
              <a:ext cx="7588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r>
                <a:rPr lang="en-GB" i="1" baseline="-25000"/>
                <a:t>2</a:t>
              </a:r>
              <a:r>
                <a:rPr lang="en-GB" i="1" baseline="30000"/>
                <a:t>max</a:t>
              </a:r>
              <a:endParaRPr lang="en-GB"/>
            </a:p>
          </p:txBody>
        </p:sp>
        <p:sp>
          <p:nvSpPr>
            <p:cNvPr id="102472" name="Line 72"/>
            <p:cNvSpPr>
              <a:spLocks noChangeShapeType="1"/>
            </p:cNvSpPr>
            <p:nvPr/>
          </p:nvSpPr>
          <p:spPr bwMode="auto">
            <a:xfrm rot="5400000">
              <a:off x="1908175" y="5362575"/>
              <a:ext cx="0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3" name="Line 73"/>
            <p:cNvSpPr>
              <a:spLocks noChangeShapeType="1"/>
            </p:cNvSpPr>
            <p:nvPr/>
          </p:nvSpPr>
          <p:spPr bwMode="auto">
            <a:xfrm rot="5400000">
              <a:off x="1906588" y="3238500"/>
              <a:ext cx="0" cy="552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 rot="5400000" flipV="1">
            <a:off x="4144963" y="2959100"/>
            <a:ext cx="0" cy="6308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7239000" y="6002338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2408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12" name="Group 12"/>
          <p:cNvGrpSpPr>
            <a:grpSpLocks/>
          </p:cNvGrpSpPr>
          <p:nvPr/>
        </p:nvGrpSpPr>
        <p:grpSpPr bwMode="auto">
          <a:xfrm>
            <a:off x="685800" y="990600"/>
            <a:ext cx="7686675" cy="457200"/>
            <a:chOff x="432" y="710"/>
            <a:chExt cx="4842" cy="288"/>
          </a:xfrm>
        </p:grpSpPr>
        <p:graphicFrame>
          <p:nvGraphicFramePr>
            <p:cNvPr id="102413" name="Object 13"/>
            <p:cNvGraphicFramePr>
              <a:graphicFrameLocks noChangeAspect="1"/>
            </p:cNvGraphicFramePr>
            <p:nvPr/>
          </p:nvGraphicFramePr>
          <p:xfrm>
            <a:off x="432" y="734"/>
            <a:ext cx="2896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28" name="Equation" r:id="rId4" imgW="4597400" imgH="381000" progId="Equation.DSMT36">
                    <p:embed/>
                  </p:oleObj>
                </mc:Choice>
                <mc:Fallback>
                  <p:oleObj name="Equation" r:id="rId4" imgW="4597400" imgH="381000" progId="Equation.DSMT36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" y="734"/>
                          <a:ext cx="2896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14" name="AutoShape 14"/>
            <p:cNvSpPr>
              <a:spLocks noChangeArrowheads="1"/>
            </p:cNvSpPr>
            <p:nvPr/>
          </p:nvSpPr>
          <p:spPr bwMode="auto">
            <a:xfrm>
              <a:off x="3408" y="758"/>
              <a:ext cx="336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5" name="Text Box 15"/>
            <p:cNvSpPr txBox="1">
              <a:spLocks noChangeArrowheads="1"/>
            </p:cNvSpPr>
            <p:nvPr/>
          </p:nvSpPr>
          <p:spPr bwMode="auto">
            <a:xfrm>
              <a:off x="3782" y="710"/>
              <a:ext cx="14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Family of ellipses</a:t>
              </a:r>
            </a:p>
          </p:txBody>
        </p:sp>
      </p:grpSp>
      <p:graphicFrame>
        <p:nvGraphicFramePr>
          <p:cNvPr id="102416" name="Object 16"/>
          <p:cNvGraphicFramePr>
            <a:graphicFrameLocks noChangeAspect="1"/>
          </p:cNvGraphicFramePr>
          <p:nvPr/>
        </p:nvGraphicFramePr>
        <p:xfrm>
          <a:off x="1997075" y="2490788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9" name="Equation" r:id="rId6" imgW="1498600" imgH="330200" progId="Equation.DSMT4">
                  <p:embed/>
                </p:oleObj>
              </mc:Choice>
              <mc:Fallback>
                <p:oleObj name="Equation" r:id="rId6" imgW="1498600" imgH="330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2490788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4" name="Text Box 74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2475" name="Oval 75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6" name="Text Box 76"/>
          <p:cNvSpPr txBox="1">
            <a:spLocks noChangeArrowheads="1"/>
          </p:cNvSpPr>
          <p:nvPr/>
        </p:nvSpPr>
        <p:spPr bwMode="auto">
          <a:xfrm>
            <a:off x="4537075" y="1838325"/>
            <a:ext cx="4402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Ellipse tangent to equality constraint at A</a:t>
            </a:r>
          </a:p>
          <a:p>
            <a:r>
              <a:rPr lang="en-GB" sz="2000" dirty="0"/>
              <a:t>Inequality constraints are satisfied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68"/>
    </mc:Choice>
    <mc:Fallback xmlns="">
      <p:transition xmlns:p14="http://schemas.microsoft.com/office/powerpoint/2010/main" spd="slow" advTm="795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Second Trial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547221"/>
              </p:ext>
            </p:extLst>
          </p:nvPr>
        </p:nvGraphicFramePr>
        <p:xfrm>
          <a:off x="755576" y="2742059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7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2742059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831413"/>
              </p:ext>
            </p:extLst>
          </p:nvPr>
        </p:nvGraphicFramePr>
        <p:xfrm>
          <a:off x="755576" y="3690664"/>
          <a:ext cx="32305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8" name="Equation" r:id="rId6" imgW="1930400" imgH="317500" progId="Equation.DSMT4">
                  <p:embed/>
                </p:oleObj>
              </mc:Choice>
              <mc:Fallback>
                <p:oleObj name="Equation" r:id="rId6" imgW="1930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3690664"/>
                        <a:ext cx="32305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737451"/>
              </p:ext>
            </p:extLst>
          </p:nvPr>
        </p:nvGraphicFramePr>
        <p:xfrm>
          <a:off x="755576" y="1772816"/>
          <a:ext cx="32893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59" name="Equation" r:id="rId8" imgW="1739900" imgH="292100" progId="Equation.DSMT4">
                  <p:embed/>
                </p:oleObj>
              </mc:Choice>
              <mc:Fallback>
                <p:oleObj name="Equation" r:id="rId8" imgW="17399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5576" y="1772816"/>
                        <a:ext cx="32893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83968" y="1772816"/>
            <a:ext cx="3983087" cy="2448272"/>
            <a:chOff x="4283968" y="1772816"/>
            <a:chExt cx="3983087" cy="2448272"/>
          </a:xfrm>
        </p:grpSpPr>
        <p:sp>
          <p:nvSpPr>
            <p:cNvPr id="6" name="Right Brace 5"/>
            <p:cNvSpPr/>
            <p:nvPr/>
          </p:nvSpPr>
          <p:spPr>
            <a:xfrm>
              <a:off x="4283968" y="1772816"/>
              <a:ext cx="720080" cy="2448272"/>
            </a:xfrm>
            <a:prstGeom prst="rightBrace">
              <a:avLst>
                <a:gd name="adj1" fmla="val 34788"/>
                <a:gd name="adj2" fmla="val 50000"/>
              </a:avLst>
            </a:prstGeom>
            <a:ln w="381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80512328"/>
                </p:ext>
              </p:extLst>
            </p:nvPr>
          </p:nvGraphicFramePr>
          <p:xfrm>
            <a:off x="5292080" y="2708275"/>
            <a:ext cx="29749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1460" name="Equation" r:id="rId10" imgW="1574800" imgH="292100" progId="Equation.DSMT4">
                    <p:embed/>
                  </p:oleObj>
                </mc:Choice>
                <mc:Fallback>
                  <p:oleObj name="Equation" r:id="rId10" imgW="1574800" imgH="2921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5292080" y="2708275"/>
                          <a:ext cx="2974975" cy="550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/>
          <p:nvPr/>
        </p:nvSpPr>
        <p:spPr>
          <a:xfrm>
            <a:off x="683568" y="486916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However, we must check that the </a:t>
            </a:r>
            <a:r>
              <a:rPr lang="en-US" dirty="0" err="1" smtClean="0"/>
              <a:t>μ‘s</a:t>
            </a:r>
            <a:r>
              <a:rPr lang="en-US" dirty="0" smtClean="0"/>
              <a:t> meet the </a:t>
            </a:r>
            <a:br>
              <a:rPr lang="en-US" dirty="0" smtClean="0"/>
            </a:br>
            <a:r>
              <a:rPr lang="en-US" dirty="0" smtClean="0"/>
              <a:t>complementary slackness conditions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7275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31"/>
    </mc:Choice>
    <mc:Fallback xmlns="">
      <p:transition xmlns:p14="http://schemas.microsoft.com/office/powerpoint/2010/main" spd="slow" advTm="428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Second Trial 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41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449023"/>
              </p:ext>
            </p:extLst>
          </p:nvPr>
        </p:nvGraphicFramePr>
        <p:xfrm>
          <a:off x="35496" y="2120900"/>
          <a:ext cx="5183188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2" name="Equation" r:id="rId4" imgW="2743200" imgH="1943100" progId="Equation.DSMT4">
                  <p:embed/>
                </p:oleObj>
              </mc:Choice>
              <mc:Fallback>
                <p:oleObj name="Equation" r:id="rId4" imgW="2743200" imgH="194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96" y="2120900"/>
                        <a:ext cx="5183188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828707"/>
              </p:ext>
            </p:extLst>
          </p:nvPr>
        </p:nvGraphicFramePr>
        <p:xfrm>
          <a:off x="5569396" y="2374900"/>
          <a:ext cx="34798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3" name="Equation" r:id="rId6" imgW="1841500" imgH="292100" progId="Equation.DSMT4">
                  <p:embed/>
                </p:oleObj>
              </mc:Choice>
              <mc:Fallback>
                <p:oleObj name="Equation" r:id="rId6" imgW="18415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9396" y="2374900"/>
                        <a:ext cx="3479800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899284"/>
              </p:ext>
            </p:extLst>
          </p:nvPr>
        </p:nvGraphicFramePr>
        <p:xfrm>
          <a:off x="5509071" y="3681413"/>
          <a:ext cx="35274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4" name="Equation" r:id="rId8" imgW="1866900" imgH="254000" progId="Equation.DSMT4">
                  <p:embed/>
                </p:oleObj>
              </mc:Choice>
              <mc:Fallback>
                <p:oleObj name="Equation" r:id="rId8" imgW="1866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09071" y="3681413"/>
                        <a:ext cx="3527425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029829"/>
              </p:ext>
            </p:extLst>
          </p:nvPr>
        </p:nvGraphicFramePr>
        <p:xfrm>
          <a:off x="5364088" y="4868863"/>
          <a:ext cx="3695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5" name="Equation" r:id="rId10" imgW="1955800" imgH="292100" progId="Equation.DSMT4">
                  <p:embed/>
                </p:oleObj>
              </mc:Choice>
              <mc:Fallback>
                <p:oleObj name="Equation" r:id="rId10" imgW="195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64088" y="4868863"/>
                        <a:ext cx="3695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Up Arrow 2"/>
          <p:cNvSpPr/>
          <p:nvPr/>
        </p:nvSpPr>
        <p:spPr>
          <a:xfrm>
            <a:off x="6984268" y="3068960"/>
            <a:ext cx="504056" cy="50405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6948264" y="4365104"/>
            <a:ext cx="576064" cy="5040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4653136"/>
            <a:ext cx="3312368" cy="1008112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901786"/>
              </p:ext>
            </p:extLst>
          </p:nvPr>
        </p:nvGraphicFramePr>
        <p:xfrm>
          <a:off x="6660232" y="5877272"/>
          <a:ext cx="118177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6" name="Equation" r:id="rId12" imgW="393700" imgH="215900" progId="Equation.DSMT4">
                  <p:embed/>
                </p:oleObj>
              </mc:Choice>
              <mc:Fallback>
                <p:oleObj name="Equation" r:id="rId12" imgW="3937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0232" y="5877272"/>
                        <a:ext cx="118177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616995"/>
              </p:ext>
            </p:extLst>
          </p:nvPr>
        </p:nvGraphicFramePr>
        <p:xfrm>
          <a:off x="179512" y="1268760"/>
          <a:ext cx="3743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27" name="Equation" r:id="rId14" imgW="1981200" imgH="292100" progId="Equation.DSMT4">
                  <p:embed/>
                </p:oleObj>
              </mc:Choice>
              <mc:Fallback>
                <p:oleObj name="Equation" r:id="rId14" imgW="1981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2" y="1268760"/>
                        <a:ext cx="374332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09750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967"/>
    </mc:Choice>
    <mc:Fallback xmlns="">
      <p:transition xmlns:p14="http://schemas.microsoft.com/office/powerpoint/2010/main" spd="slow" advTm="959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Second Trial 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42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39552" y="1196752"/>
            <a:ext cx="6481963" cy="530225"/>
            <a:chOff x="539552" y="1738524"/>
            <a:chExt cx="6481963" cy="530225"/>
          </a:xfrm>
        </p:grpSpPr>
        <p:sp>
          <p:nvSpPr>
            <p:cNvPr id="6" name="TextBox 5"/>
            <p:cNvSpPr txBox="1"/>
            <p:nvPr/>
          </p:nvSpPr>
          <p:spPr>
            <a:xfrm>
              <a:off x="539552" y="1772804"/>
              <a:ext cx="19543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constraint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58444" y="1772804"/>
              <a:ext cx="2963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hould not be binding!</a:t>
              </a:r>
              <a:endParaRPr lang="en-US" dirty="0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081969"/>
                </p:ext>
              </p:extLst>
            </p:nvPr>
          </p:nvGraphicFramePr>
          <p:xfrm>
            <a:off x="2483768" y="1738524"/>
            <a:ext cx="1425575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794" name="Equation" r:id="rId4" imgW="850900" imgH="317500" progId="Equation.DSMT4">
                    <p:embed/>
                  </p:oleObj>
                </mc:Choice>
                <mc:Fallback>
                  <p:oleObj name="Equation" r:id="rId4" imgW="8509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483768" y="1738524"/>
                          <a:ext cx="1425575" cy="5302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611560" y="1772816"/>
            <a:ext cx="262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happening?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23720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5" name="Equation" r:id="rId6" imgW="203200" imgH="292100" progId="Equation.DSMT4">
                  <p:embed/>
                </p:oleObj>
              </mc:Choice>
              <mc:Fallback>
                <p:oleObj name="Equation" r:id="rId6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288238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6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297846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7" name="Equation" r:id="rId10" imgW="228600" imgH="292100" progId="Equation.DSMT4">
                  <p:embed/>
                </p:oleObj>
              </mc:Choice>
              <mc:Fallback>
                <p:oleObj name="Equation" r:id="rId10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09878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8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84424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99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6743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0" name="Equation" r:id="rId16" imgW="406400" imgH="317500" progId="Equation.DSMT4">
                  <p:embed/>
                </p:oleObj>
              </mc:Choice>
              <mc:Fallback>
                <p:oleObj name="Equation" r:id="rId16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469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1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375698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2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858665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3" name="Equation" r:id="rId22" imgW="431800" imgH="317500" progId="Equation.DSMT4">
                  <p:embed/>
                </p:oleObj>
              </mc:Choice>
              <mc:Fallback>
                <p:oleObj name="Equation" r:id="rId22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716016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12144"/>
              </p:ext>
            </p:extLst>
          </p:nvPr>
        </p:nvGraphicFramePr>
        <p:xfrm>
          <a:off x="4584108" y="429309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4" name="Equation" r:id="rId24" imgW="228600" imgH="292100" progId="Equation.DSMT4">
                  <p:embed/>
                </p:oleObj>
              </mc:Choice>
              <mc:Fallback>
                <p:oleObj name="Equation" r:id="rId24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584108" y="429309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456641"/>
              </p:ext>
            </p:extLst>
          </p:nvPr>
        </p:nvGraphicFramePr>
        <p:xfrm>
          <a:off x="2195736" y="3068960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5" name="Equation" r:id="rId26" imgW="203200" imgH="292100" progId="Equation.DSMT4">
                  <p:embed/>
                </p:oleObj>
              </mc:Choice>
              <mc:Fallback>
                <p:oleObj name="Equation" r:id="rId26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95736" y="3068960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297782" y="3318892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031752"/>
              </p:ext>
            </p:extLst>
          </p:nvPr>
        </p:nvGraphicFramePr>
        <p:xfrm>
          <a:off x="4067944" y="5589240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06" name="Equation" r:id="rId28" imgW="228600" imgH="292100" progId="Equation.DSMT4">
                  <p:embed/>
                </p:oleObj>
              </mc:Choice>
              <mc:Fallback>
                <p:oleObj name="Equation" r:id="rId2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067944" y="5589240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4211960" y="5923880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40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trial: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388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3"/>
    </mc:Choice>
    <mc:Fallback xmlns="">
      <p:transition xmlns:p14="http://schemas.microsoft.com/office/powerpoint/2010/main" spd="slow" advTm="5354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Second Trial (5)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43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04103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5" name="Equation" r:id="rId4" imgW="203200" imgH="292100" progId="Equation.DSMT4">
                  <p:embed/>
                </p:oleObj>
              </mc:Choice>
              <mc:Fallback>
                <p:oleObj name="Equation" r:id="rId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19142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6" name="Equation" r:id="rId6" imgW="228600" imgH="292100" progId="Equation.DSMT4">
                  <p:embed/>
                </p:oleObj>
              </mc:Choice>
              <mc:Fallback>
                <p:oleObj name="Equation" r:id="rId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5353858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7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53090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8" name="Equation" r:id="rId10" imgW="406400" imgH="317500" progId="Equation.DSMT4">
                  <p:embed/>
                </p:oleObj>
              </mc:Choice>
              <mc:Fallback>
                <p:oleObj name="Equation" r:id="rId10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33738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59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189415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0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058111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1" name="Equation" r:id="rId16" imgW="431800" imgH="317500" progId="Equation.DSMT4">
                  <p:embed/>
                </p:oleObj>
              </mc:Choice>
              <mc:Fallback>
                <p:oleObj name="Equation" r:id="rId16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866417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2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221314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3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487884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89456"/>
              </p:ext>
            </p:extLst>
          </p:nvPr>
        </p:nvGraphicFramePr>
        <p:xfrm>
          <a:off x="4355976" y="429309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4" name="Equation" r:id="rId22" imgW="228600" imgH="292100" progId="Equation.DSMT4">
                  <p:embed/>
                </p:oleObj>
              </mc:Choice>
              <mc:Fallback>
                <p:oleObj name="Equation" r:id="rId22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55976" y="429309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08431"/>
              </p:ext>
            </p:extLst>
          </p:nvPr>
        </p:nvGraphicFramePr>
        <p:xfrm>
          <a:off x="2885778" y="2780928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5" name="Equation" r:id="rId24" imgW="203200" imgH="292100" progId="Equation.DSMT4">
                  <p:embed/>
                </p:oleObj>
              </mc:Choice>
              <mc:Fallback>
                <p:oleObj name="Equation" r:id="rId2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85778" y="2780928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987824" y="314096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654490"/>
              </p:ext>
            </p:extLst>
          </p:nvPr>
        </p:nvGraphicFramePr>
        <p:xfrm>
          <a:off x="3741220" y="538591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66" name="Equation" r:id="rId26" imgW="228600" imgH="292100" progId="Equation.DSMT4">
                  <p:embed/>
                </p:oleObj>
              </mc:Choice>
              <mc:Fallback>
                <p:oleObj name="Equation" r:id="rId2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41220" y="538591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3885236" y="5720556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748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trial: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39752" y="3068960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flipH="1">
            <a:off x="3923928" y="5733256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1196752"/>
            <a:ext cx="83135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the second trial, we “pushed”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towards its lower limit and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towards its upper limit. However, there was no need to push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because increasing </a:t>
            </a:r>
            <a:r>
              <a:rPr lang="en-US" i="1" dirty="0" smtClean="0"/>
              <a:t>P</a:t>
            </a:r>
            <a:r>
              <a:rPr lang="en-US" i="1" baseline="-25000" dirty="0" smtClean="0"/>
              <a:t>1</a:t>
            </a:r>
            <a:r>
              <a:rPr lang="en-US" dirty="0" smtClean="0"/>
              <a:t> would naturally reduce </a:t>
            </a:r>
            <a:r>
              <a:rPr lang="en-US" i="1" dirty="0" smtClean="0"/>
              <a:t>P</a:t>
            </a:r>
            <a:r>
              <a:rPr lang="en-US" i="1" baseline="-25000" dirty="0" smtClean="0"/>
              <a:t>3</a:t>
            </a:r>
            <a:r>
              <a:rPr lang="en-US" dirty="0" smtClean="0"/>
              <a:t> below its limit.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238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67"/>
    </mc:Choice>
    <mc:Fallback xmlns="">
      <p:transition xmlns:p14="http://schemas.microsoft.com/office/powerpoint/2010/main" spd="slow" advTm="439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Third Trial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77726"/>
              </p:ext>
            </p:extLst>
          </p:nvPr>
        </p:nvGraphicFramePr>
        <p:xfrm>
          <a:off x="467544" y="1221482"/>
          <a:ext cx="316706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5" name="Equation" r:id="rId4" imgW="1892300" imgH="317500" progId="Equation.DSMT4">
                  <p:embed/>
                </p:oleObj>
              </mc:Choice>
              <mc:Fallback>
                <p:oleObj name="Equation" r:id="rId4" imgW="1892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221482"/>
                        <a:ext cx="3167062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721188"/>
              </p:ext>
            </p:extLst>
          </p:nvPr>
        </p:nvGraphicFramePr>
        <p:xfrm>
          <a:off x="3851920" y="1221283"/>
          <a:ext cx="167957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6" name="Equation" r:id="rId6" imgW="889000" imgH="292100" progId="Equation.DSMT4">
                  <p:embed/>
                </p:oleObj>
              </mc:Choice>
              <mc:Fallback>
                <p:oleObj name="Equation" r:id="rId6" imgW="8890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920" y="1221283"/>
                        <a:ext cx="167957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93042"/>
              </p:ext>
            </p:extLst>
          </p:nvPr>
        </p:nvGraphicFramePr>
        <p:xfrm>
          <a:off x="469131" y="1916832"/>
          <a:ext cx="4606925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7" name="Equation" r:id="rId8" imgW="2438400" imgH="292100" progId="Equation.DSMT4">
                  <p:embed/>
                </p:oleObj>
              </mc:Choice>
              <mc:Fallback>
                <p:oleObj name="Equation" r:id="rId8" imgW="24384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9131" y="1916832"/>
                        <a:ext cx="4606925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714788"/>
              </p:ext>
            </p:extLst>
          </p:nvPr>
        </p:nvGraphicFramePr>
        <p:xfrm>
          <a:off x="323528" y="3043238"/>
          <a:ext cx="43434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8" name="Equation" r:id="rId10" imgW="2298700" imgH="1270000" progId="Equation.DSMT4">
                  <p:embed/>
                </p:oleObj>
              </mc:Choice>
              <mc:Fallback>
                <p:oleObj name="Equation" r:id="rId10" imgW="2298700" imgH="1270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528" y="3043238"/>
                        <a:ext cx="4343400" cy="2401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643567"/>
              </p:ext>
            </p:extLst>
          </p:nvPr>
        </p:nvGraphicFramePr>
        <p:xfrm>
          <a:off x="323528" y="5510759"/>
          <a:ext cx="4104456" cy="1014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79" name="Equation" r:id="rId12" imgW="2260600" imgH="558800" progId="Equation.DSMT4">
                  <p:embed/>
                </p:oleObj>
              </mc:Choice>
              <mc:Fallback>
                <p:oleObj name="Equation" r:id="rId12" imgW="22606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528" y="5510759"/>
                        <a:ext cx="4104456" cy="1014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932040" y="3356992"/>
            <a:ext cx="4115123" cy="2880320"/>
            <a:chOff x="4932040" y="3356992"/>
            <a:chExt cx="4115123" cy="2880320"/>
          </a:xfrm>
        </p:grpSpPr>
        <p:sp>
          <p:nvSpPr>
            <p:cNvPr id="56" name="Right Brace 55"/>
            <p:cNvSpPr/>
            <p:nvPr/>
          </p:nvSpPr>
          <p:spPr>
            <a:xfrm>
              <a:off x="4932040" y="3356992"/>
              <a:ext cx="720080" cy="2880320"/>
            </a:xfrm>
            <a:prstGeom prst="rightBrace">
              <a:avLst>
                <a:gd name="adj1" fmla="val 34788"/>
                <a:gd name="adj2" fmla="val 50000"/>
              </a:avLst>
            </a:prstGeom>
            <a:ln w="38100" cmpd="sng">
              <a:solidFill>
                <a:srgbClr val="17375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965432"/>
                </p:ext>
              </p:extLst>
            </p:nvPr>
          </p:nvGraphicFramePr>
          <p:xfrm>
            <a:off x="5808663" y="3862388"/>
            <a:ext cx="3238500" cy="184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80" name="Equation" r:id="rId14" imgW="1714500" imgH="977900" progId="Equation.DSMT4">
                    <p:embed/>
                  </p:oleObj>
                </mc:Choice>
                <mc:Fallback>
                  <p:oleObj name="Equation" r:id="rId14" imgW="1714500" imgH="9779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808663" y="3862388"/>
                          <a:ext cx="3238500" cy="18446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374483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19"/>
    </mc:Choice>
    <mc:Fallback xmlns="">
      <p:transition xmlns:p14="http://schemas.microsoft.com/office/powerpoint/2010/main" spd="slow" advTm="612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Third Trial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45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395653"/>
              </p:ext>
            </p:extLst>
          </p:nvPr>
        </p:nvGraphicFramePr>
        <p:xfrm>
          <a:off x="5340796" y="1484189"/>
          <a:ext cx="36957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2" name="Equation" r:id="rId4" imgW="1955800" imgH="292100" progId="Equation.DSMT4">
                  <p:embed/>
                </p:oleObj>
              </mc:Choice>
              <mc:Fallback>
                <p:oleObj name="Equation" r:id="rId4" imgW="19558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40796" y="1484189"/>
                        <a:ext cx="3695700" cy="550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503397"/>
              </p:ext>
            </p:extLst>
          </p:nvPr>
        </p:nvGraphicFramePr>
        <p:xfrm>
          <a:off x="467544" y="3284984"/>
          <a:ext cx="24701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3" name="Equation" r:id="rId6" imgW="1308100" imgH="977900" progId="Equation.DSMT4">
                  <p:embed/>
                </p:oleObj>
              </mc:Choice>
              <mc:Fallback>
                <p:oleObj name="Equation" r:id="rId6" imgW="1308100" imgH="977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7544" y="3284984"/>
                        <a:ext cx="2470150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518913"/>
              </p:ext>
            </p:extLst>
          </p:nvPr>
        </p:nvGraphicFramePr>
        <p:xfrm>
          <a:off x="251520" y="1196752"/>
          <a:ext cx="4894262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4" name="Equation" r:id="rId8" imgW="2590800" imgH="622300" progId="Equation.DSMT4">
                  <p:embed/>
                </p:oleObj>
              </mc:Choice>
              <mc:Fallback>
                <p:oleObj name="Equation" r:id="rId8" imgW="25908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1520" y="1196752"/>
                        <a:ext cx="4894262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545740"/>
            <a:ext cx="7485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Solution that satisfies all the optimality conditions: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086112"/>
              </p:ext>
            </p:extLst>
          </p:nvPr>
        </p:nvGraphicFramePr>
        <p:xfrm>
          <a:off x="467544" y="5369520"/>
          <a:ext cx="2950479" cy="43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5" name="Equation" r:id="rId10" imgW="1714500" imgH="254000" progId="Equation.DSMT4">
                  <p:embed/>
                </p:oleObj>
              </mc:Choice>
              <mc:Fallback>
                <p:oleObj name="Equation" r:id="rId10" imgW="1714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7544" y="5369520"/>
                        <a:ext cx="2950479" cy="437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330129"/>
              </p:ext>
            </p:extLst>
          </p:nvPr>
        </p:nvGraphicFramePr>
        <p:xfrm>
          <a:off x="467544" y="6046489"/>
          <a:ext cx="3190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6" name="Equation" r:id="rId12" imgW="1689100" imgH="292100" progId="Equation.DSMT4">
                  <p:embed/>
                </p:oleObj>
              </mc:Choice>
              <mc:Fallback>
                <p:oleObj name="Equation" r:id="rId12" imgW="16891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7544" y="6046489"/>
                        <a:ext cx="31908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782422" y="5354052"/>
            <a:ext cx="47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 Cost of an extra MW of load</a:t>
            </a:r>
            <a:endParaRPr lang="en-US" sz="2800" dirty="0">
              <a:solidFill>
                <a:srgbClr val="FF66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779912" y="6021288"/>
            <a:ext cx="5176968" cy="523220"/>
            <a:chOff x="3779912" y="6021288"/>
            <a:chExt cx="5176968" cy="523220"/>
          </a:xfrm>
        </p:grpSpPr>
        <p:sp>
          <p:nvSpPr>
            <p:cNvPr id="18" name="TextBox 17"/>
            <p:cNvSpPr txBox="1"/>
            <p:nvPr/>
          </p:nvSpPr>
          <p:spPr>
            <a:xfrm>
              <a:off x="3779912" y="6021288"/>
              <a:ext cx="517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00FF"/>
                  </a:solidFill>
                  <a:sym typeface="Wingdings"/>
                </a:rPr>
                <a:t> Value of reducing        by 1MW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7891911"/>
                </p:ext>
              </p:extLst>
            </p:nvPr>
          </p:nvGraphicFramePr>
          <p:xfrm>
            <a:off x="6926060" y="6105996"/>
            <a:ext cx="526260" cy="411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6597" name="Equation" r:id="rId14" imgW="406400" imgH="317500" progId="Equation.DSMT4">
                    <p:embed/>
                  </p:oleObj>
                </mc:Choice>
                <mc:Fallback>
                  <p:oleObj name="Equation" r:id="rId14" imgW="406400" imgH="3175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926060" y="6105996"/>
                          <a:ext cx="526260" cy="411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custDataLst>
      <p:tags r:id="rId2"/>
    </p:custDataLst>
    <p:extLst>
      <p:ext uri="{BB962C8B-B14F-4D97-AF65-F5344CB8AC3E}">
        <p14:creationId xmlns:p14="http://schemas.microsoft.com/office/powerpoint/2010/main" val="5248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52"/>
    </mc:Choice>
    <mc:Fallback xmlns="">
      <p:transition xmlns:p14="http://schemas.microsoft.com/office/powerpoint/2010/main" spd="slow" advTm="11165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Example: Optimal 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&amp;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CF5DCAF-8574-784D-8FBF-CFFC344BFADB}" type="slidenum">
              <a:rPr lang="en-US" smtClean="0"/>
              <a:pPr/>
              <a:t>46</a:t>
            </a:fld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43608" y="476114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43608" y="3501008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3608" y="6093296"/>
            <a:ext cx="684076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29205"/>
              </p:ext>
            </p:extLst>
          </p:nvPr>
        </p:nvGraphicFramePr>
        <p:xfrm>
          <a:off x="7956376" y="3179068"/>
          <a:ext cx="435818" cy="62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79" name="Equation" r:id="rId4" imgW="203200" imgH="292100" progId="Equation.DSMT4">
                  <p:embed/>
                </p:oleObj>
              </mc:Choice>
              <mc:Fallback>
                <p:oleObj name="Equation" r:id="rId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6376" y="3179068"/>
                        <a:ext cx="435818" cy="62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22308"/>
              </p:ext>
            </p:extLst>
          </p:nvPr>
        </p:nvGraphicFramePr>
        <p:xfrm>
          <a:off x="7956376" y="4437187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0" name="Equation" r:id="rId6" imgW="228600" imgH="292100" progId="Equation.DSMT4">
                  <p:embed/>
                </p:oleObj>
              </mc:Choice>
              <mc:Fallback>
                <p:oleObj name="Equation" r:id="rId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56376" y="4437187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331431"/>
              </p:ext>
            </p:extLst>
          </p:nvPr>
        </p:nvGraphicFramePr>
        <p:xfrm>
          <a:off x="7956376" y="5754266"/>
          <a:ext cx="4921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1" name="Equation" r:id="rId8" imgW="228600" imgH="292100" progId="Equation.DSMT4">
                  <p:embed/>
                </p:oleObj>
              </mc:Choice>
              <mc:Fallback>
                <p:oleObj name="Equation" r:id="rId8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56376" y="5754266"/>
                        <a:ext cx="4921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2987824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07704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07704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56176" y="3323084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020272" y="4581128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884885" y="5911180"/>
            <a:ext cx="0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87367"/>
              </p:ext>
            </p:extLst>
          </p:nvPr>
        </p:nvGraphicFramePr>
        <p:xfrm>
          <a:off x="2771800" y="3645024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2" name="Equation" r:id="rId10" imgW="406400" imgH="317500" progId="Equation.DSMT4">
                  <p:embed/>
                </p:oleObj>
              </mc:Choice>
              <mc:Fallback>
                <p:oleObj name="Equation" r:id="rId10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71800" y="3645024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42314"/>
              </p:ext>
            </p:extLst>
          </p:nvPr>
        </p:nvGraphicFramePr>
        <p:xfrm>
          <a:off x="1669476" y="4889227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3" name="Equation" r:id="rId12" imgW="406400" imgH="317500" progId="Equation.DSMT4">
                  <p:embed/>
                </p:oleObj>
              </mc:Choice>
              <mc:Fallback>
                <p:oleObj name="Equation" r:id="rId12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669476" y="4889227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44524"/>
              </p:ext>
            </p:extLst>
          </p:nvPr>
        </p:nvGraphicFramePr>
        <p:xfrm>
          <a:off x="1669476" y="6185371"/>
          <a:ext cx="526260" cy="41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4" name="Equation" r:id="rId14" imgW="406400" imgH="317500" progId="Equation.DSMT4">
                  <p:embed/>
                </p:oleObj>
              </mc:Choice>
              <mc:Fallback>
                <p:oleObj name="Equation" r:id="rId14" imgW="4064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9476" y="6185371"/>
                        <a:ext cx="526260" cy="41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285386"/>
              </p:ext>
            </p:extLst>
          </p:nvPr>
        </p:nvGraphicFramePr>
        <p:xfrm>
          <a:off x="3653160" y="6185843"/>
          <a:ext cx="5588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5" name="Equation" r:id="rId16" imgW="431800" imgH="317500" progId="Equation.DSMT4">
                  <p:embed/>
                </p:oleObj>
              </mc:Choice>
              <mc:Fallback>
                <p:oleObj name="Equation" r:id="rId16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53160" y="6185843"/>
                        <a:ext cx="558800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19689"/>
              </p:ext>
            </p:extLst>
          </p:nvPr>
        </p:nvGraphicFramePr>
        <p:xfrm>
          <a:off x="6765925" y="4868987"/>
          <a:ext cx="5603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6" name="Equation" r:id="rId18" imgW="431800" imgH="317500" progId="Equation.DSMT4">
                  <p:embed/>
                </p:oleObj>
              </mc:Choice>
              <mc:Fallback>
                <p:oleObj name="Equation" r:id="rId18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65925" y="4868987"/>
                        <a:ext cx="560388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0214"/>
              </p:ext>
            </p:extLst>
          </p:nvPr>
        </p:nvGraphicFramePr>
        <p:xfrm>
          <a:off x="5924550" y="3592389"/>
          <a:ext cx="558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7" name="Equation" r:id="rId20" imgW="431800" imgH="317500" progId="Equation.DSMT4">
                  <p:embed/>
                </p:oleObj>
              </mc:Choice>
              <mc:Fallback>
                <p:oleObj name="Equation" r:id="rId20" imgW="4318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24550" y="3592389"/>
                        <a:ext cx="55880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4644008" y="458112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849105"/>
              </p:ext>
            </p:extLst>
          </p:nvPr>
        </p:nvGraphicFramePr>
        <p:xfrm>
          <a:off x="4512100" y="4221088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8" name="Equation" r:id="rId22" imgW="228600" imgH="292100" progId="Equation.DSMT4">
                  <p:embed/>
                </p:oleObj>
              </mc:Choice>
              <mc:Fallback>
                <p:oleObj name="Equation" r:id="rId22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512100" y="4221088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148058"/>
              </p:ext>
            </p:extLst>
          </p:nvPr>
        </p:nvGraphicFramePr>
        <p:xfrm>
          <a:off x="2885778" y="2780928"/>
          <a:ext cx="2460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89" name="Equation" r:id="rId24" imgW="203200" imgH="292100" progId="Equation.DSMT4">
                  <p:embed/>
                </p:oleObj>
              </mc:Choice>
              <mc:Fallback>
                <p:oleObj name="Equation" r:id="rId24" imgW="203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885778" y="2780928"/>
                        <a:ext cx="24606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/>
          <p:cNvCxnSpPr/>
          <p:nvPr/>
        </p:nvCxnSpPr>
        <p:spPr>
          <a:xfrm>
            <a:off x="2987824" y="3140968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341649"/>
              </p:ext>
            </p:extLst>
          </p:nvPr>
        </p:nvGraphicFramePr>
        <p:xfrm>
          <a:off x="3563888" y="5385916"/>
          <a:ext cx="275924" cy="35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90" name="Equation" r:id="rId26" imgW="228600" imgH="292100" progId="Equation.DSMT4">
                  <p:embed/>
                </p:oleObj>
              </mc:Choice>
              <mc:Fallback>
                <p:oleObj name="Equation" r:id="rId26" imgW="2286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63888" y="5385916"/>
                        <a:ext cx="275924" cy="3515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3707904" y="5720556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3540" y="2492896"/>
            <a:ext cx="152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Third trial: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339752" y="3068960"/>
            <a:ext cx="648072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001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6"/>
    </mc:Choice>
    <mc:Fallback xmlns="">
      <p:transition xmlns:p14="http://schemas.microsoft.com/office/powerpoint/2010/main" spd="slow" advTm="2637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ctr"/>
            <a:r>
              <a:rPr lang="en-GB"/>
              <a:t>Practical Economic Dispatch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xmlns:p14="http://schemas.microsoft.com/office/powerpoint/2010/main" spd="slow" advTm="2877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Equal Incremental Cost Dispatch</a:t>
            </a:r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6858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 flipV="1">
            <a:off x="6858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667000" y="4495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863600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2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Line 7"/>
          <p:cNvSpPr>
            <a:spLocks noChangeShapeType="1"/>
          </p:cNvSpPr>
          <p:nvPr/>
        </p:nvSpPr>
        <p:spPr bwMode="auto">
          <a:xfrm>
            <a:off x="35052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V="1">
            <a:off x="35052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5486400" y="4495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/>
        </p:nvGraphicFramePr>
        <p:xfrm>
          <a:off x="3683000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3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6324600" y="44196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 flipV="1">
            <a:off x="6324600" y="2819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8305800" y="4506913"/>
            <a:ext cx="38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C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5966" name="Object 14"/>
          <p:cNvGraphicFramePr>
            <a:graphicFrameLocks noChangeAspect="1"/>
          </p:cNvGraphicFramePr>
          <p:nvPr/>
        </p:nvGraphicFramePr>
        <p:xfrm>
          <a:off x="6513513" y="24384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4" name="Equation" r:id="rId7" imgW="469900" imgH="635000" progId="Equation.DSMT4">
                  <p:embed/>
                </p:oleObj>
              </mc:Choice>
              <mc:Fallback>
                <p:oleObj name="Equation" r:id="rId7" imgW="469900" imgH="6350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24384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685800" y="3657600"/>
            <a:ext cx="7772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8" name="Arc 16"/>
          <p:cNvSpPr>
            <a:spLocks/>
          </p:cNvSpPr>
          <p:nvPr/>
        </p:nvSpPr>
        <p:spPr bwMode="auto">
          <a:xfrm flipV="1">
            <a:off x="990600" y="3200400"/>
            <a:ext cx="16002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Arc 17"/>
          <p:cNvSpPr>
            <a:spLocks/>
          </p:cNvSpPr>
          <p:nvPr/>
        </p:nvSpPr>
        <p:spPr bwMode="auto">
          <a:xfrm flipV="1">
            <a:off x="3657600" y="3276600"/>
            <a:ext cx="1504950" cy="533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310"/>
              <a:gd name="T1" fmla="*/ 0 h 21600"/>
              <a:gd name="T2" fmla="*/ 20310 w 20310"/>
              <a:gd name="T3" fmla="*/ 14249 h 21600"/>
              <a:gd name="T4" fmla="*/ 0 w 2031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10" h="21600" fill="none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</a:path>
              <a:path w="20310" h="21600" stroke="0" extrusionOk="0">
                <a:moveTo>
                  <a:pt x="0" y="-1"/>
                </a:moveTo>
                <a:cubicBezTo>
                  <a:pt x="9094" y="-1"/>
                  <a:pt x="17215" y="5696"/>
                  <a:pt x="20310" y="14248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0" name="Arc 18"/>
          <p:cNvSpPr>
            <a:spLocks/>
          </p:cNvSpPr>
          <p:nvPr/>
        </p:nvSpPr>
        <p:spPr bwMode="auto">
          <a:xfrm flipV="1">
            <a:off x="6400800" y="3122613"/>
            <a:ext cx="1600200" cy="604837"/>
          </a:xfrm>
          <a:custGeom>
            <a:avLst/>
            <a:gdLst>
              <a:gd name="G0" fmla="+- 0 0 0"/>
              <a:gd name="G1" fmla="+- 21446 0 0"/>
              <a:gd name="G2" fmla="+- 21600 0 0"/>
              <a:gd name="T0" fmla="*/ 2566 w 21600"/>
              <a:gd name="T1" fmla="*/ 0 h 21446"/>
              <a:gd name="T2" fmla="*/ 21600 w 21600"/>
              <a:gd name="T3" fmla="*/ 21446 h 21446"/>
              <a:gd name="T4" fmla="*/ 0 w 21600"/>
              <a:gd name="T5" fmla="*/ 21446 h 2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6" fill="none" extrusionOk="0">
                <a:moveTo>
                  <a:pt x="2566" y="-2"/>
                </a:moveTo>
                <a:cubicBezTo>
                  <a:pt x="13425" y="1298"/>
                  <a:pt x="21600" y="10509"/>
                  <a:pt x="21600" y="21446"/>
                </a:cubicBezTo>
              </a:path>
              <a:path w="21600" h="21446" stroke="0" extrusionOk="0">
                <a:moveTo>
                  <a:pt x="2566" y="-2"/>
                </a:moveTo>
                <a:cubicBezTo>
                  <a:pt x="13425" y="1298"/>
                  <a:pt x="21600" y="10509"/>
                  <a:pt x="21600" y="21446"/>
                </a:cubicBezTo>
                <a:lnTo>
                  <a:pt x="0" y="21446"/>
                </a:lnTo>
                <a:close/>
              </a:path>
            </a:pathLst>
          </a:custGeom>
          <a:noFill/>
          <a:ln w="190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20574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>
            <a:off x="48006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3" name="Line 21"/>
          <p:cNvSpPr>
            <a:spLocks noChangeShapeType="1"/>
          </p:cNvSpPr>
          <p:nvPr/>
        </p:nvSpPr>
        <p:spPr bwMode="auto">
          <a:xfrm>
            <a:off x="7162800" y="3657600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4" name="Oval 22"/>
          <p:cNvSpPr>
            <a:spLocks noChangeArrowheads="1"/>
          </p:cNvSpPr>
          <p:nvPr/>
        </p:nvSpPr>
        <p:spPr bwMode="auto">
          <a:xfrm>
            <a:off x="4592638" y="5562600"/>
            <a:ext cx="381000" cy="3810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>
                <a:latin typeface="Arial" charset="0"/>
              </a:rPr>
              <a:t>+</a:t>
            </a:r>
            <a:endParaRPr lang="en-GB" sz="1400">
              <a:latin typeface="Arial" charset="0"/>
            </a:endParaRPr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>
            <a:off x="4800600" y="4572000"/>
            <a:ext cx="0" cy="914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>
            <a:off x="2081213" y="4533900"/>
            <a:ext cx="2468562" cy="11398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Line 25"/>
          <p:cNvSpPr>
            <a:spLocks noChangeShapeType="1"/>
          </p:cNvSpPr>
          <p:nvPr/>
        </p:nvSpPr>
        <p:spPr bwMode="auto">
          <a:xfrm flipH="1">
            <a:off x="5037138" y="4591050"/>
            <a:ext cx="2136775" cy="1092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 rot="5400000">
            <a:off x="4627563" y="6137275"/>
            <a:ext cx="630237" cy="474663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66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5979" name="Object 27"/>
          <p:cNvGraphicFramePr>
            <a:graphicFrameLocks noChangeAspect="1"/>
          </p:cNvGraphicFramePr>
          <p:nvPr/>
        </p:nvGraphicFramePr>
        <p:xfrm>
          <a:off x="5349875" y="6353175"/>
          <a:ext cx="1346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5" name="Equation" r:id="rId9" imgW="1346200" imgH="279400" progId="Equation.DSMT4">
                  <p:embed/>
                </p:oleObj>
              </mc:Choice>
              <mc:Fallback>
                <p:oleObj name="Equation" r:id="rId9" imgW="1346200" imgH="2794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5" y="6353175"/>
                        <a:ext cx="1346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80" name="Object 28"/>
          <p:cNvGraphicFramePr>
            <a:graphicFrameLocks noChangeAspect="1"/>
          </p:cNvGraphicFramePr>
          <p:nvPr/>
        </p:nvGraphicFramePr>
        <p:xfrm>
          <a:off x="304800" y="3498850"/>
          <a:ext cx="1778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46" name="Equation" r:id="rId11" imgW="177800" imgH="215900" progId="Equation.DSMT4">
                  <p:embed/>
                </p:oleObj>
              </mc:Choice>
              <mc:Fallback>
                <p:oleObj name="Equation" r:id="rId11" imgW="177800" imgH="2159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98850"/>
                        <a:ext cx="1778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70"/>
    </mc:Choice>
    <mc:Fallback xmlns="">
      <p:transition xmlns:p14="http://schemas.microsoft.com/office/powerpoint/2010/main" spd="slow" advTm="227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Lambda search algorithm</a:t>
            </a:r>
            <a:endParaRPr lang="en-GB" dirty="0"/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084429"/>
              </p:ext>
            </p:extLst>
          </p:nvPr>
        </p:nvGraphicFramePr>
        <p:xfrm>
          <a:off x="757441" y="1124743"/>
          <a:ext cx="7847007" cy="543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1" name="Equation" r:id="rId3" imgW="6807200" imgH="4711700" progId="Equation.DSMT4">
                  <p:embed/>
                </p:oleObj>
              </mc:Choice>
              <mc:Fallback>
                <p:oleObj name="Equation" r:id="rId3" imgW="6807200" imgH="4711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441" y="1124743"/>
                        <a:ext cx="7847007" cy="5431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509"/>
    </mc:Choice>
    <mc:Fallback xmlns="">
      <p:transition xmlns:p14="http://schemas.microsoft.com/office/powerpoint/2010/main" spd="slow" advTm="785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2209800" y="3505200"/>
            <a:ext cx="4114800" cy="2133600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rot="5400000" flipV="1">
            <a:off x="4744244" y="2359819"/>
            <a:ext cx="0" cy="750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8461375" y="60864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3432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3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3436" name="Object 12"/>
          <p:cNvGraphicFramePr>
            <a:graphicFrameLocks noChangeAspect="1"/>
          </p:cNvGraphicFramePr>
          <p:nvPr/>
        </p:nvGraphicFramePr>
        <p:xfrm>
          <a:off x="2235200" y="26987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54" name="Equation" r:id="rId4" imgW="1498600" imgH="330200" progId="Equation.DSMT4">
                  <p:embed/>
                </p:oleObj>
              </mc:Choice>
              <mc:Fallback>
                <p:oleObj name="Equation" r:id="rId4" imgW="14986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37" name="Group 13"/>
          <p:cNvGrpSpPr>
            <a:grpSpLocks/>
          </p:cNvGrpSpPr>
          <p:nvPr/>
        </p:nvGrpSpPr>
        <p:grpSpPr bwMode="auto">
          <a:xfrm>
            <a:off x="1828800" y="3200400"/>
            <a:ext cx="4876800" cy="2743200"/>
            <a:chOff x="576" y="1008"/>
            <a:chExt cx="1295" cy="864"/>
          </a:xfrm>
        </p:grpSpPr>
        <p:grpSp>
          <p:nvGrpSpPr>
            <p:cNvPr id="103438" name="Group 14"/>
            <p:cNvGrpSpPr>
              <a:grpSpLocks/>
            </p:cNvGrpSpPr>
            <p:nvPr/>
          </p:nvGrpSpPr>
          <p:grpSpPr bwMode="auto">
            <a:xfrm>
              <a:off x="672" y="1008"/>
              <a:ext cx="1159" cy="96"/>
              <a:chOff x="672" y="1008"/>
              <a:chExt cx="1159" cy="96"/>
            </a:xfrm>
          </p:grpSpPr>
          <p:sp>
            <p:nvSpPr>
              <p:cNvPr id="103439" name="Line 15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0" name="Line 16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1" name="Line 17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2" name="Line 18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3" name="Line 19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4" name="Line 20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5" name="Line 21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6" name="Line 22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7" name="Line 23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8" name="Line 24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9" name="Line 25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0" name="Line 26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1" name="Line 27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52" name="Group 28"/>
            <p:cNvGrpSpPr>
              <a:grpSpLocks/>
            </p:cNvGrpSpPr>
            <p:nvPr/>
          </p:nvGrpSpPr>
          <p:grpSpPr bwMode="auto">
            <a:xfrm>
              <a:off x="1775" y="1096"/>
              <a:ext cx="96" cy="727"/>
              <a:chOff x="1775" y="1096"/>
              <a:chExt cx="96" cy="727"/>
            </a:xfrm>
          </p:grpSpPr>
          <p:sp>
            <p:nvSpPr>
              <p:cNvPr id="103453" name="Line 29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4" name="Line 30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5" name="Line 31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6" name="Line 32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7" name="Line 33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8" name="Line 34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9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0" name="Line 36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1" name="Line 37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62" name="Group 38"/>
            <p:cNvGrpSpPr>
              <a:grpSpLocks/>
            </p:cNvGrpSpPr>
            <p:nvPr/>
          </p:nvGrpSpPr>
          <p:grpSpPr bwMode="auto">
            <a:xfrm rot="-10800000">
              <a:off x="624" y="1776"/>
              <a:ext cx="1159" cy="96"/>
              <a:chOff x="672" y="1008"/>
              <a:chExt cx="1159" cy="96"/>
            </a:xfrm>
          </p:grpSpPr>
          <p:sp>
            <p:nvSpPr>
              <p:cNvPr id="103463" name="Line 39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4" name="Line 40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5" name="Line 41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6" name="Line 42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7" name="Line 43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8" name="Line 44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9" name="Line 45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0" name="Line 46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1" name="Line 47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2" name="Line 48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3" name="Line 49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4" name="Line 50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5" name="Line 51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476" name="Group 52"/>
            <p:cNvGrpSpPr>
              <a:grpSpLocks/>
            </p:cNvGrpSpPr>
            <p:nvPr/>
          </p:nvGrpSpPr>
          <p:grpSpPr bwMode="auto">
            <a:xfrm rot="-10800000">
              <a:off x="576" y="1056"/>
              <a:ext cx="96" cy="727"/>
              <a:chOff x="1775" y="1096"/>
              <a:chExt cx="96" cy="727"/>
            </a:xfrm>
          </p:grpSpPr>
          <p:sp>
            <p:nvSpPr>
              <p:cNvPr id="103477" name="Line 53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8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9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0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1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2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3" name="Line 59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4" name="Line 60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5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3486" name="Line 62"/>
          <p:cNvSpPr>
            <a:spLocks noChangeShapeType="1"/>
          </p:cNvSpPr>
          <p:nvPr/>
        </p:nvSpPr>
        <p:spPr bwMode="auto">
          <a:xfrm>
            <a:off x="6335713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7" name="Line 63"/>
          <p:cNvSpPr>
            <a:spLocks noChangeShapeType="1"/>
          </p:cNvSpPr>
          <p:nvPr/>
        </p:nvSpPr>
        <p:spPr bwMode="auto">
          <a:xfrm>
            <a:off x="2203450" y="56372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5945188" y="61420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1847850" y="61753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836613" y="53657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779463" y="33147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3492" name="Line 68"/>
          <p:cNvSpPr>
            <a:spLocks noChangeShapeType="1"/>
          </p:cNvSpPr>
          <p:nvPr/>
        </p:nvSpPr>
        <p:spPr bwMode="auto">
          <a:xfrm rot="5400000">
            <a:off x="1908175" y="536257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3" name="Line 69"/>
          <p:cNvSpPr>
            <a:spLocks noChangeShapeType="1"/>
          </p:cNvSpPr>
          <p:nvPr/>
        </p:nvSpPr>
        <p:spPr bwMode="auto">
          <a:xfrm rot="5400000">
            <a:off x="1906588" y="3238500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3495" name="Oval 71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96" name="Text Box 72"/>
          <p:cNvSpPr txBox="1">
            <a:spLocks noChangeArrowheads="1"/>
          </p:cNvSpPr>
          <p:nvPr/>
        </p:nvSpPr>
        <p:spPr bwMode="auto">
          <a:xfrm>
            <a:off x="4549775" y="1682750"/>
            <a:ext cx="4387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Ellipse tangent to equality constraint at B</a:t>
            </a:r>
          </a:p>
          <a:p>
            <a:r>
              <a:rPr lang="en-GB" sz="2000" dirty="0"/>
              <a:t>Inequality constraints are NOT satisfied!</a:t>
            </a:r>
          </a:p>
        </p:txBody>
      </p:sp>
      <p:sp>
        <p:nvSpPr>
          <p:cNvPr id="103497" name="Text Box 73"/>
          <p:cNvSpPr txBox="1">
            <a:spLocks noChangeArrowheads="1"/>
          </p:cNvSpPr>
          <p:nvPr/>
        </p:nvSpPr>
        <p:spPr bwMode="auto">
          <a:xfrm>
            <a:off x="2173288" y="996950"/>
            <a:ext cx="479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What is the solution for a larger load?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9672" y="2387600"/>
            <a:ext cx="6280150" cy="3722688"/>
            <a:chOff x="1616075" y="2387600"/>
            <a:chExt cx="6280150" cy="3722688"/>
          </a:xfrm>
        </p:grpSpPr>
        <p:sp>
          <p:nvSpPr>
            <p:cNvPr id="103498" name="Line 74"/>
            <p:cNvSpPr>
              <a:spLocks noChangeShapeType="1"/>
            </p:cNvSpPr>
            <p:nvPr/>
          </p:nvSpPr>
          <p:spPr bwMode="auto">
            <a:xfrm>
              <a:off x="4191000" y="2387600"/>
              <a:ext cx="3705225" cy="372268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9" name="Arc 75"/>
            <p:cNvSpPr>
              <a:spLocks/>
            </p:cNvSpPr>
            <p:nvPr/>
          </p:nvSpPr>
          <p:spPr bwMode="auto">
            <a:xfrm>
              <a:off x="1616075" y="3814763"/>
              <a:ext cx="5795963" cy="22669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912"/>
                <a:gd name="T2" fmla="*/ 21597 w 21600"/>
                <a:gd name="T3" fmla="*/ 21912 h 21912"/>
                <a:gd name="T4" fmla="*/ 0 w 21600"/>
                <a:gd name="T5" fmla="*/ 21600 h 2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912" fill="none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</a:path>
                <a:path w="21600" h="21912" stroke="0" extrusionOk="0">
                  <a:moveTo>
                    <a:pt x="0" y="-1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04"/>
                    <a:pt x="21599" y="21808"/>
                    <a:pt x="21597" y="21912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3500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019141"/>
                </p:ext>
              </p:extLst>
            </p:nvPr>
          </p:nvGraphicFramePr>
          <p:xfrm>
            <a:off x="4752975" y="2647950"/>
            <a:ext cx="15367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855" name="Equation" r:id="rId6" imgW="1536700" imgH="381000" progId="Equation.DSMT4">
                    <p:embed/>
                  </p:oleObj>
                </mc:Choice>
                <mc:Fallback>
                  <p:oleObj name="Equation" r:id="rId6" imgW="1536700" imgH="381000" progId="Equation.DSMT4">
                    <p:embed/>
                    <p:pic>
                      <p:nvPicPr>
                        <p:cNvPr id="0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2975" y="2647950"/>
                          <a:ext cx="15367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501" name="Text Box 77"/>
            <p:cNvSpPr txBox="1">
              <a:spLocks noChangeArrowheads="1"/>
            </p:cNvSpPr>
            <p:nvPr/>
          </p:nvSpPr>
          <p:spPr bwMode="auto">
            <a:xfrm>
              <a:off x="7080250" y="4929188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B</a:t>
              </a:r>
            </a:p>
          </p:txBody>
        </p:sp>
        <p:sp>
          <p:nvSpPr>
            <p:cNvPr id="103502" name="Oval 78"/>
            <p:cNvSpPr>
              <a:spLocks noChangeArrowheads="1"/>
            </p:cNvSpPr>
            <p:nvPr/>
          </p:nvSpPr>
          <p:spPr bwMode="auto">
            <a:xfrm>
              <a:off x="6989763" y="5184775"/>
              <a:ext cx="119062" cy="1190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5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62"/>
    </mc:Choice>
    <mc:Fallback xmlns="">
      <p:transition xmlns:p14="http://schemas.microsoft.com/office/powerpoint/2010/main" spd="slow" advTm="5736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9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3250" cy="882650"/>
          </a:xfrm>
        </p:spPr>
        <p:txBody>
          <a:bodyPr/>
          <a:lstStyle/>
          <a:p>
            <a:r>
              <a:rPr lang="en-GB" dirty="0"/>
              <a:t>Linear Cost Curves</a:t>
            </a:r>
          </a:p>
        </p:txBody>
      </p:sp>
      <p:grpSp>
        <p:nvGrpSpPr>
          <p:cNvPr id="128042" name="Group 42"/>
          <p:cNvGrpSpPr>
            <a:grpSpLocks/>
          </p:cNvGrpSpPr>
          <p:nvPr/>
        </p:nvGrpSpPr>
        <p:grpSpPr bwMode="auto">
          <a:xfrm>
            <a:off x="609600" y="5451475"/>
            <a:ext cx="7467600" cy="215900"/>
            <a:chOff x="384" y="3434"/>
            <a:chExt cx="4704" cy="136"/>
          </a:xfrm>
        </p:grpSpPr>
        <p:graphicFrame>
          <p:nvGraphicFramePr>
            <p:cNvPr id="128040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766457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14" name="Equation" r:id="rId4" imgW="177800" imgH="215900" progId="Equation.DSMT4">
                    <p:embed/>
                  </p:oleObj>
                </mc:Choice>
                <mc:Fallback>
                  <p:oleObj name="Equation" r:id="rId4" imgW="177800" imgH="215900" progId="Equation.DSMT4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41" name="Line 41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15" name="Equation" r:id="rId6" imgW="330200" imgH="279400" progId="Equation.DSMT4">
                  <p:embed/>
                </p:oleObj>
              </mc:Choice>
              <mc:Fallback>
                <p:oleObj name="Equation" r:id="rId6" imgW="3302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10" name="Object 1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16" name="Equation" r:id="rId8" imgW="330200" imgH="279400" progId="Equation.DSMT4">
                  <p:embed/>
                </p:oleObj>
              </mc:Choice>
              <mc:Fallback>
                <p:oleObj name="Equation" r:id="rId8" imgW="330200" imgH="279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4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5" name="Line 3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36" name="Line 36"/>
          <p:cNvSpPr>
            <a:spLocks noChangeShapeType="1"/>
          </p:cNvSpPr>
          <p:nvPr/>
        </p:nvSpPr>
        <p:spPr bwMode="auto">
          <a:xfrm flipV="1">
            <a:off x="11049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45" name="Text Box 45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128046" name="Text Box 46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128047" name="Text Box 47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128048" name="Text Box 48"/>
          <p:cNvSpPr txBox="1">
            <a:spLocks noChangeArrowheads="1"/>
          </p:cNvSpPr>
          <p:nvPr/>
        </p:nvSpPr>
        <p:spPr bwMode="auto">
          <a:xfrm>
            <a:off x="7543800" y="3352800"/>
            <a:ext cx="7726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grpSp>
        <p:nvGrpSpPr>
          <p:cNvPr id="128052" name="Group 52"/>
          <p:cNvGrpSpPr>
            <a:grpSpLocks/>
          </p:cNvGrpSpPr>
          <p:nvPr/>
        </p:nvGrpSpPr>
        <p:grpSpPr bwMode="auto">
          <a:xfrm>
            <a:off x="558800" y="1412875"/>
            <a:ext cx="7747000" cy="4914900"/>
            <a:chOff x="352" y="890"/>
            <a:chExt cx="4880" cy="3096"/>
          </a:xfrm>
        </p:grpSpPr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352" y="2448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17" name="Equation" r:id="rId10" imgW="469900" imgH="635000" progId="Equation.DSMT4">
                    <p:embed/>
                  </p:oleObj>
                </mc:Choice>
                <mc:Fallback>
                  <p:oleObj name="Equation" r:id="rId10" imgW="469900" imgH="6350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" y="2448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8006" name="Object 6"/>
            <p:cNvGraphicFramePr>
              <a:graphicFrameLocks noChangeAspect="1"/>
            </p:cNvGraphicFramePr>
            <p:nvPr/>
          </p:nvGraphicFramePr>
          <p:xfrm>
            <a:off x="2928" y="2448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918" name="Equation" r:id="rId12" imgW="469900" imgH="635000" progId="Equation.DSMT4">
                    <p:embed/>
                  </p:oleObj>
                </mc:Choice>
                <mc:Fallback>
                  <p:oleObj name="Equation" r:id="rId12" imgW="469900" imgH="635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448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>
              <a:off x="688" y="3737"/>
              <a:ext cx="1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Line 12"/>
            <p:cNvSpPr>
              <a:spLocks noChangeShapeType="1"/>
            </p:cNvSpPr>
            <p:nvPr/>
          </p:nvSpPr>
          <p:spPr bwMode="auto">
            <a:xfrm flipV="1">
              <a:off x="688" y="2729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9" name="Line 19"/>
            <p:cNvSpPr>
              <a:spLocks noChangeShapeType="1"/>
            </p:cNvSpPr>
            <p:nvPr/>
          </p:nvSpPr>
          <p:spPr bwMode="auto">
            <a:xfrm flipH="1">
              <a:off x="2238" y="1344"/>
              <a:ext cx="18" cy="237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1" name="Line 21"/>
            <p:cNvSpPr>
              <a:spLocks noChangeShapeType="1"/>
            </p:cNvSpPr>
            <p:nvPr/>
          </p:nvSpPr>
          <p:spPr bwMode="auto">
            <a:xfrm>
              <a:off x="672" y="3360"/>
              <a:ext cx="158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3" name="Line 23"/>
            <p:cNvSpPr>
              <a:spLocks noChangeShapeType="1"/>
            </p:cNvSpPr>
            <p:nvPr/>
          </p:nvSpPr>
          <p:spPr bwMode="auto">
            <a:xfrm>
              <a:off x="3312" y="3737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Line 24"/>
            <p:cNvSpPr>
              <a:spLocks noChangeShapeType="1"/>
            </p:cNvSpPr>
            <p:nvPr/>
          </p:nvSpPr>
          <p:spPr bwMode="auto">
            <a:xfrm flipV="1">
              <a:off x="3312" y="2729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Line 31"/>
            <p:cNvSpPr>
              <a:spLocks noChangeShapeType="1"/>
            </p:cNvSpPr>
            <p:nvPr/>
          </p:nvSpPr>
          <p:spPr bwMode="auto">
            <a:xfrm flipH="1">
              <a:off x="4771" y="890"/>
              <a:ext cx="0" cy="28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Line 34"/>
            <p:cNvSpPr>
              <a:spLocks noChangeShapeType="1"/>
            </p:cNvSpPr>
            <p:nvPr/>
          </p:nvSpPr>
          <p:spPr bwMode="auto">
            <a:xfrm>
              <a:off x="3312" y="3072"/>
              <a:ext cx="14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Text Box 43"/>
            <p:cNvSpPr txBox="1">
              <a:spLocks noChangeArrowheads="1"/>
            </p:cNvSpPr>
            <p:nvPr/>
          </p:nvSpPr>
          <p:spPr bwMode="auto">
            <a:xfrm>
              <a:off x="2424" y="3552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44" name="Text Box 44"/>
            <p:cNvSpPr txBox="1">
              <a:spLocks noChangeArrowheads="1"/>
            </p:cNvSpPr>
            <p:nvPr/>
          </p:nvSpPr>
          <p:spPr bwMode="auto">
            <a:xfrm>
              <a:off x="4993" y="3552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B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49" name="Text Box 49"/>
            <p:cNvSpPr txBox="1">
              <a:spLocks noChangeArrowheads="1"/>
            </p:cNvSpPr>
            <p:nvPr/>
          </p:nvSpPr>
          <p:spPr bwMode="auto">
            <a:xfrm>
              <a:off x="2149" y="3792"/>
              <a:ext cx="3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r>
                <a:rPr lang="en-GB" sz="1400" baseline="30000">
                  <a:latin typeface="Arial" charset="0"/>
                </a:rPr>
                <a:t>MAX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28050" name="Text Box 50"/>
            <p:cNvSpPr txBox="1">
              <a:spLocks noChangeArrowheads="1"/>
            </p:cNvSpPr>
            <p:nvPr/>
          </p:nvSpPr>
          <p:spPr bwMode="auto">
            <a:xfrm>
              <a:off x="4656" y="3792"/>
              <a:ext cx="492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1400" dirty="0">
                  <a:latin typeface="Arial" charset="0"/>
                </a:rPr>
                <a:t>P</a:t>
              </a:r>
              <a:r>
                <a:rPr lang="en-GB" sz="1400" baseline="-25000" dirty="0">
                  <a:latin typeface="Arial" charset="0"/>
                </a:rPr>
                <a:t>B</a:t>
              </a:r>
              <a:r>
                <a:rPr lang="en-GB" sz="1400" baseline="30000" dirty="0">
                  <a:latin typeface="Arial" charset="0"/>
                </a:rPr>
                <a:t>MAX</a:t>
              </a:r>
              <a:endParaRPr lang="en-GB" sz="1400" dirty="0">
                <a:latin typeface="Arial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50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96"/>
    </mc:Choice>
    <mc:Fallback xmlns="">
      <p:transition xmlns:p14="http://schemas.microsoft.com/office/powerpoint/2010/main" spd="slow" advTm="9359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60648"/>
            <a:ext cx="8223250" cy="882650"/>
          </a:xfrm>
        </p:spPr>
        <p:txBody>
          <a:bodyPr/>
          <a:lstStyle/>
          <a:p>
            <a:r>
              <a:rPr lang="en-GB" dirty="0"/>
              <a:t>Linear Cost Curves</a:t>
            </a:r>
          </a:p>
        </p:txBody>
      </p:sp>
      <p:graphicFrame>
        <p:nvGraphicFramePr>
          <p:cNvPr id="292869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63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1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64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2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Line 11"/>
          <p:cNvSpPr>
            <a:spLocks noChangeShapeType="1"/>
          </p:cNvSpPr>
          <p:nvPr/>
        </p:nvSpPr>
        <p:spPr bwMode="auto">
          <a:xfrm>
            <a:off x="1066800" y="5334000"/>
            <a:ext cx="2514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79" name="Line 15"/>
          <p:cNvSpPr>
            <a:spLocks noChangeShapeType="1"/>
          </p:cNvSpPr>
          <p:nvPr/>
        </p:nvSpPr>
        <p:spPr bwMode="auto">
          <a:xfrm>
            <a:off x="5257800" y="4876800"/>
            <a:ext cx="23161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2882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65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84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66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85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6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7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8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89" name="Line 2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890" name="Line 26"/>
          <p:cNvSpPr>
            <a:spLocks noChangeShapeType="1"/>
          </p:cNvSpPr>
          <p:nvPr/>
        </p:nvSpPr>
        <p:spPr bwMode="auto">
          <a:xfrm flipV="1">
            <a:off x="10668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2891" name="Group 27"/>
          <p:cNvGrpSpPr>
            <a:grpSpLocks/>
          </p:cNvGrpSpPr>
          <p:nvPr/>
        </p:nvGrpSpPr>
        <p:grpSpPr bwMode="auto">
          <a:xfrm>
            <a:off x="609600" y="5219700"/>
            <a:ext cx="7467600" cy="215900"/>
            <a:chOff x="384" y="3434"/>
            <a:chExt cx="4704" cy="136"/>
          </a:xfrm>
        </p:grpSpPr>
        <p:graphicFrame>
          <p:nvGraphicFramePr>
            <p:cNvPr id="292892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25372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767" name="Equation" r:id="rId11" imgW="177800" imgH="215900" progId="Equation.DSMT4">
                    <p:embed/>
                  </p:oleObj>
                </mc:Choice>
                <mc:Fallback>
                  <p:oleObj name="Equation" r:id="rId11" imgW="177800" imgH="2159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893" name="Line 29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2894" name="Text Box 30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2895" name="Text Box 31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2896" name="Text Box 32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2897" name="Text Box 33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2898" name="Text Box 34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2899" name="Text Box 35"/>
          <p:cNvSpPr txBox="1">
            <a:spLocks noChangeArrowheads="1"/>
          </p:cNvSpPr>
          <p:nvPr/>
        </p:nvSpPr>
        <p:spPr bwMode="auto">
          <a:xfrm>
            <a:off x="7543800" y="3352800"/>
            <a:ext cx="9166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2900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2901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9970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35"/>
    </mc:Choice>
    <mc:Fallback xmlns="">
      <p:transition xmlns:p14="http://schemas.microsoft.com/office/powerpoint/2010/main" spd="slow" advTm="283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52</a:t>
            </a:fld>
            <a:endParaRPr lang="en-GB"/>
          </a:p>
        </p:txBody>
      </p:sp>
      <p:graphicFrame>
        <p:nvGraphicFramePr>
          <p:cNvPr id="293893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787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895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788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6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7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1066800" y="5334000"/>
            <a:ext cx="2514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1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2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03" name="Line 15"/>
          <p:cNvSpPr>
            <a:spLocks noChangeShapeType="1"/>
          </p:cNvSpPr>
          <p:nvPr/>
        </p:nvSpPr>
        <p:spPr bwMode="auto">
          <a:xfrm>
            <a:off x="5257800" y="4876800"/>
            <a:ext cx="23161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3906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789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908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790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909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0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1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3" name="Line 25"/>
          <p:cNvSpPr>
            <a:spLocks noChangeShapeType="1"/>
          </p:cNvSpPr>
          <p:nvPr/>
        </p:nvSpPr>
        <p:spPr bwMode="auto">
          <a:xfrm flipV="1">
            <a:off x="5257800" y="1447800"/>
            <a:ext cx="2286000" cy="1828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914" name="Line 26"/>
          <p:cNvSpPr>
            <a:spLocks noChangeShapeType="1"/>
          </p:cNvSpPr>
          <p:nvPr/>
        </p:nvSpPr>
        <p:spPr bwMode="auto">
          <a:xfrm flipV="1">
            <a:off x="1104900" y="2133600"/>
            <a:ext cx="24765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3915" name="Group 27"/>
          <p:cNvGrpSpPr>
            <a:grpSpLocks/>
          </p:cNvGrpSpPr>
          <p:nvPr/>
        </p:nvGrpSpPr>
        <p:grpSpPr bwMode="auto">
          <a:xfrm>
            <a:off x="609600" y="4762500"/>
            <a:ext cx="7467600" cy="215900"/>
            <a:chOff x="384" y="3434"/>
            <a:chExt cx="4704" cy="136"/>
          </a:xfrm>
        </p:grpSpPr>
        <p:graphicFrame>
          <p:nvGraphicFramePr>
            <p:cNvPr id="293916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9067494"/>
                </p:ext>
              </p:extLst>
            </p:nvPr>
          </p:nvGraphicFramePr>
          <p:xfrm>
            <a:off x="384" y="3434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791" name="Equation" r:id="rId11" imgW="177800" imgH="215900" progId="Equation.DSMT4">
                    <p:embed/>
                  </p:oleObj>
                </mc:Choice>
                <mc:Fallback>
                  <p:oleObj name="Equation" r:id="rId11" imgW="177800" imgH="2159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434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3917" name="Line 29"/>
            <p:cNvSpPr>
              <a:spLocks noChangeShapeType="1"/>
            </p:cNvSpPr>
            <p:nvPr/>
          </p:nvSpPr>
          <p:spPr bwMode="auto">
            <a:xfrm>
              <a:off x="688" y="3502"/>
              <a:ext cx="4400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3918" name="Text Box 30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3919" name="Text Box 31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3920" name="Text Box 32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sp>
        <p:nvSpPr>
          <p:cNvPr id="293921" name="Text Box 33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sp>
        <p:nvSpPr>
          <p:cNvPr id="293922" name="Text Box 34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3923" name="Text Box 35"/>
          <p:cNvSpPr txBox="1">
            <a:spLocks noChangeArrowheads="1"/>
          </p:cNvSpPr>
          <p:nvPr/>
        </p:nvSpPr>
        <p:spPr bwMode="auto">
          <a:xfrm>
            <a:off x="7543800" y="3352800"/>
            <a:ext cx="7726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3924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3925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8530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72"/>
    </mc:Choice>
    <mc:Fallback xmlns="">
      <p:transition xmlns:p14="http://schemas.microsoft.com/office/powerpoint/2010/main" spd="slow" advTm="33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4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Linear Cost Curves</a:t>
            </a:r>
          </a:p>
        </p:txBody>
      </p:sp>
      <p:sp>
        <p:nvSpPr>
          <p:cNvPr id="294943" name="Rectangle 3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output of the unit with the lowest incremental cost (in this case unit A) is increased first (it is “loaded” first)</a:t>
            </a:r>
          </a:p>
          <a:p>
            <a:r>
              <a:rPr lang="en-GB"/>
              <a:t>The output of the other units is not increased until unit A is loaded up to its maximum</a:t>
            </a:r>
          </a:p>
          <a:p>
            <a:r>
              <a:rPr lang="en-GB"/>
              <a:t>The output of the unit with second lowest incremental cost is then increased (i.e. the “second cheapest” unit)</a:t>
            </a:r>
          </a:p>
          <a:p>
            <a:r>
              <a:rPr lang="en-GB"/>
              <a:t>And so on until the generation meets the load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11"/>
    </mc:Choice>
    <mc:Fallback xmlns="">
      <p:transition xmlns:p14="http://schemas.microsoft.com/office/powerpoint/2010/main" spd="slow" advTm="6091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79296" cy="1066800"/>
          </a:xfrm>
        </p:spPr>
        <p:txBody>
          <a:bodyPr>
            <a:normAutofit/>
          </a:bodyPr>
          <a:lstStyle/>
          <a:p>
            <a:r>
              <a:rPr lang="en-GB" sz="3600" dirty="0"/>
              <a:t>Linear cost curves with </a:t>
            </a:r>
            <a:r>
              <a:rPr lang="en-GB" sz="3600" dirty="0" smtClean="0"/>
              <a:t>minimum generation</a:t>
            </a:r>
            <a:endParaRPr lang="en-GB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295940" name="Text Box 4"/>
          <p:cNvSpPr txBox="1">
            <a:spLocks noChangeArrowheads="1"/>
          </p:cNvSpPr>
          <p:nvPr/>
        </p:nvSpPr>
        <p:spPr bwMode="auto">
          <a:xfrm>
            <a:off x="3848100" y="5638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67" name="Equation" r:id="rId3" imgW="469900" imgH="635000" progId="Equation.DSMT4">
                  <p:embed/>
                </p:oleObj>
              </mc:Choice>
              <mc:Fallback>
                <p:oleObj name="Equation" r:id="rId3" imgW="469900" imgH="635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2" name="Text Box 6"/>
          <p:cNvSpPr txBox="1">
            <a:spLocks noChangeArrowheads="1"/>
          </p:cNvSpPr>
          <p:nvPr/>
        </p:nvSpPr>
        <p:spPr bwMode="auto">
          <a:xfrm>
            <a:off x="7926388" y="5638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43" name="Object 7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68" name="Equation" r:id="rId5" imgW="469900" imgH="635000" progId="Equation.DSMT4">
                  <p:embed/>
                </p:oleObj>
              </mc:Choice>
              <mc:Fallback>
                <p:oleObj name="Equation" r:id="rId5" imgW="469900" imgH="635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4" name="Line 8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6" name="Line 10"/>
          <p:cNvSpPr>
            <a:spLocks noChangeShapeType="1"/>
          </p:cNvSpPr>
          <p:nvPr/>
        </p:nvSpPr>
        <p:spPr bwMode="auto">
          <a:xfrm flipH="1">
            <a:off x="3552825" y="2133600"/>
            <a:ext cx="28575" cy="3773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1828800" y="5334000"/>
            <a:ext cx="175260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0" name="Line 1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1" name="Line 15"/>
          <p:cNvSpPr>
            <a:spLocks noChangeShapeType="1"/>
          </p:cNvSpPr>
          <p:nvPr/>
        </p:nvSpPr>
        <p:spPr bwMode="auto">
          <a:xfrm>
            <a:off x="5943600" y="4876800"/>
            <a:ext cx="1630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3886200" y="2971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54" name="Object 1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69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55" name="Text Box 19"/>
          <p:cNvSpPr txBox="1">
            <a:spLocks noChangeArrowheads="1"/>
          </p:cNvSpPr>
          <p:nvPr/>
        </p:nvSpPr>
        <p:spPr bwMode="auto">
          <a:xfrm>
            <a:off x="7926388" y="2971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5956" name="Object 2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70" name="Equation" r:id="rId9" imgW="330200" imgH="279400" progId="Equation.DSMT4">
                  <p:embed/>
                </p:oleObj>
              </mc:Choice>
              <mc:Fallback>
                <p:oleObj name="Equation" r:id="rId9" imgW="3302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57" name="Line 21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8" name="Line 22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59" name="Line 23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0" name="Line 24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1" name="Line 25"/>
          <p:cNvSpPr>
            <a:spLocks noChangeShapeType="1"/>
          </p:cNvSpPr>
          <p:nvPr/>
        </p:nvSpPr>
        <p:spPr bwMode="auto">
          <a:xfrm flipV="1">
            <a:off x="5943600" y="1447800"/>
            <a:ext cx="1600200" cy="10668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2" name="Line 26"/>
          <p:cNvSpPr>
            <a:spLocks noChangeShapeType="1"/>
          </p:cNvSpPr>
          <p:nvPr/>
        </p:nvSpPr>
        <p:spPr bwMode="auto">
          <a:xfrm flipV="1">
            <a:off x="1828800" y="2133600"/>
            <a:ext cx="1752600" cy="381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6" name="Line 30"/>
          <p:cNvSpPr>
            <a:spLocks noChangeShapeType="1"/>
          </p:cNvSpPr>
          <p:nvPr/>
        </p:nvSpPr>
        <p:spPr bwMode="auto">
          <a:xfrm flipH="1">
            <a:off x="1806575" y="2514600"/>
            <a:ext cx="2540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7" name="Line 31"/>
          <p:cNvSpPr>
            <a:spLocks noChangeShapeType="1"/>
          </p:cNvSpPr>
          <p:nvPr/>
        </p:nvSpPr>
        <p:spPr bwMode="auto">
          <a:xfrm flipH="1">
            <a:off x="5943600" y="2514600"/>
            <a:ext cx="0" cy="3416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968" name="Text Box 32"/>
          <p:cNvSpPr txBox="1">
            <a:spLocks noChangeArrowheads="1"/>
          </p:cNvSpPr>
          <p:nvPr/>
        </p:nvSpPr>
        <p:spPr bwMode="auto">
          <a:xfrm>
            <a:off x="3563938" y="3352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5969" name="Text Box 33"/>
          <p:cNvSpPr txBox="1">
            <a:spLocks noChangeArrowheads="1"/>
          </p:cNvSpPr>
          <p:nvPr/>
        </p:nvSpPr>
        <p:spPr bwMode="auto">
          <a:xfrm>
            <a:off x="7543800" y="3352800"/>
            <a:ext cx="84462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5970" name="Text Box 34"/>
          <p:cNvSpPr txBox="1">
            <a:spLocks noChangeArrowheads="1"/>
          </p:cNvSpPr>
          <p:nvPr/>
        </p:nvSpPr>
        <p:spPr bwMode="auto">
          <a:xfrm>
            <a:off x="5943600" y="3352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1" name="Text Box 35"/>
          <p:cNvSpPr txBox="1">
            <a:spLocks noChangeArrowheads="1"/>
          </p:cNvSpPr>
          <p:nvPr/>
        </p:nvSpPr>
        <p:spPr bwMode="auto">
          <a:xfrm>
            <a:off x="1828800" y="33528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2" name="Text Box 36"/>
          <p:cNvSpPr txBox="1">
            <a:spLocks noChangeArrowheads="1"/>
          </p:cNvSpPr>
          <p:nvPr/>
        </p:nvSpPr>
        <p:spPr bwMode="auto">
          <a:xfrm>
            <a:off x="3411538" y="6019800"/>
            <a:ext cx="62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MAX</a:t>
            </a:r>
            <a:endParaRPr lang="en-GB" sz="1400">
              <a:latin typeface="Arial" charset="0"/>
            </a:endParaRPr>
          </a:p>
        </p:txBody>
      </p:sp>
      <p:sp>
        <p:nvSpPr>
          <p:cNvPr id="295973" name="Text Box 37"/>
          <p:cNvSpPr txBox="1">
            <a:spLocks noChangeArrowheads="1"/>
          </p:cNvSpPr>
          <p:nvPr/>
        </p:nvSpPr>
        <p:spPr bwMode="auto">
          <a:xfrm>
            <a:off x="7391400" y="6019800"/>
            <a:ext cx="9250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1400" dirty="0">
                <a:latin typeface="Arial" charset="0"/>
              </a:rPr>
              <a:t>P</a:t>
            </a:r>
            <a:r>
              <a:rPr lang="en-GB" sz="1400" baseline="-25000" dirty="0">
                <a:latin typeface="Arial" charset="0"/>
              </a:rPr>
              <a:t>B</a:t>
            </a:r>
            <a:r>
              <a:rPr lang="en-GB" sz="1400" baseline="30000" dirty="0">
                <a:latin typeface="Arial" charset="0"/>
              </a:rPr>
              <a:t>MAX</a:t>
            </a:r>
            <a:endParaRPr lang="en-GB" sz="1400" dirty="0">
              <a:latin typeface="Arial" charset="0"/>
            </a:endParaRPr>
          </a:p>
        </p:txBody>
      </p:sp>
      <p:sp>
        <p:nvSpPr>
          <p:cNvPr id="295974" name="Text Box 38"/>
          <p:cNvSpPr txBox="1">
            <a:spLocks noChangeArrowheads="1"/>
          </p:cNvSpPr>
          <p:nvPr/>
        </p:nvSpPr>
        <p:spPr bwMode="auto">
          <a:xfrm>
            <a:off x="5791200" y="6019800"/>
            <a:ext cx="6270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  <p:sp>
        <p:nvSpPr>
          <p:cNvPr id="295975" name="Text Box 39"/>
          <p:cNvSpPr txBox="1">
            <a:spLocks noChangeArrowheads="1"/>
          </p:cNvSpPr>
          <p:nvPr/>
        </p:nvSpPr>
        <p:spPr bwMode="auto">
          <a:xfrm>
            <a:off x="1676400" y="6019800"/>
            <a:ext cx="58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r>
              <a:rPr lang="en-GB" sz="1400" baseline="30000">
                <a:latin typeface="Arial" charset="0"/>
              </a:rPr>
              <a:t>MIN</a:t>
            </a:r>
            <a:endParaRPr lang="en-GB" sz="140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56"/>
    </mc:Choice>
    <mc:Fallback xmlns="">
      <p:transition xmlns:p14="http://schemas.microsoft.com/office/powerpoint/2010/main" spd="slow" advTm="321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507288" cy="1066800"/>
          </a:xfrm>
        </p:spPr>
        <p:txBody>
          <a:bodyPr>
            <a:normAutofit fontScale="90000"/>
          </a:bodyPr>
          <a:lstStyle/>
          <a:p>
            <a:r>
              <a:rPr lang="en-GB" dirty="0"/>
              <a:t>Linear cost curves with minimum generation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generating units are first loaded up to their minimum generation</a:t>
            </a:r>
          </a:p>
          <a:p>
            <a:r>
              <a:rPr lang="en-GB" dirty="0"/>
              <a:t>The generating units are then loaded in order of incremental cost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71"/>
    </mc:Choice>
    <mc:Fallback xmlns="">
      <p:transition xmlns:p14="http://schemas.microsoft.com/office/powerpoint/2010/main" spd="slow" advTm="1197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56</a:t>
            </a:fld>
            <a:endParaRPr lang="en-GB"/>
          </a:p>
        </p:txBody>
      </p:sp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6" name="Equation" r:id="rId3" imgW="469900" imgH="635000" progId="Equation.DSMT36">
                  <p:embed/>
                </p:oleObj>
              </mc:Choice>
              <mc:Fallback>
                <p:oleObj name="Equation" r:id="rId3" imgW="469900" imgH="635000" progId="Equation.DSMT3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7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7" name="Text Box 7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48" name="Object 8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8" name="Equation" r:id="rId7" imgW="330200" imgH="279400" progId="Equation.DSMT36">
                  <p:embed/>
                </p:oleObj>
              </mc:Choice>
              <mc:Fallback>
                <p:oleObj name="Equation" r:id="rId7" imgW="330200" imgH="2794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69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51" name="Line 11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2" name="Line 12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3" name="Line 13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4" name="Line 14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5" name="Freeform 15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6" name="Line 16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7" name="Line 17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8" name="Line 18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59" name="Line 19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0" name="Line 20"/>
          <p:cNvSpPr>
            <a:spLocks noChangeShapeType="1"/>
          </p:cNvSpPr>
          <p:nvPr/>
        </p:nvSpPr>
        <p:spPr bwMode="auto">
          <a:xfrm>
            <a:off x="1604963" y="56388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1" name="Line 21"/>
          <p:cNvSpPr>
            <a:spLocks noChangeShapeType="1"/>
          </p:cNvSpPr>
          <p:nvPr/>
        </p:nvSpPr>
        <p:spPr bwMode="auto">
          <a:xfrm>
            <a:off x="2527300" y="53340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2" name="Line 22"/>
          <p:cNvSpPr>
            <a:spLocks noChangeShapeType="1"/>
          </p:cNvSpPr>
          <p:nvPr/>
        </p:nvSpPr>
        <p:spPr bwMode="auto">
          <a:xfrm>
            <a:off x="3141663" y="51816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3" name="Line 23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4" name="Line 24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5" name="Line 25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6" name="Line 26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7" name="Freeform 27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8" name="Line 28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69" name="Line 29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0" name="Line 30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1" name="Line 31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2" name="Line 32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3" name="Line 33"/>
          <p:cNvSpPr>
            <a:spLocks noChangeShapeType="1"/>
          </p:cNvSpPr>
          <p:nvPr/>
        </p:nvSpPr>
        <p:spPr bwMode="auto">
          <a:xfrm>
            <a:off x="6567488" y="51816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874" name="Line 34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92"/>
    </mc:Choice>
    <mc:Fallback xmlns="">
      <p:transition xmlns:p14="http://schemas.microsoft.com/office/powerpoint/2010/main" spd="slow" advTm="3799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363272" cy="106680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57</a:t>
            </a:fld>
            <a:endParaRPr lang="en-GB"/>
          </a:p>
        </p:txBody>
      </p:sp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609600" y="5684838"/>
            <a:ext cx="7467600" cy="215900"/>
            <a:chOff x="384" y="3292"/>
            <a:chExt cx="4704" cy="136"/>
          </a:xfrm>
        </p:grpSpPr>
        <p:graphicFrame>
          <p:nvGraphicFramePr>
            <p:cNvPr id="129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6084609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26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028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27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3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28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5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29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29037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30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8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0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1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2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6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7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8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9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1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2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4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6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7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9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0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1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1484313" y="6008688"/>
            <a:ext cx="223837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3" name="AutoShape 39"/>
          <p:cNvSpPr>
            <a:spLocks noChangeArrowheads="1"/>
          </p:cNvSpPr>
          <p:nvPr/>
        </p:nvSpPr>
        <p:spPr bwMode="auto">
          <a:xfrm>
            <a:off x="5991225" y="6334125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4" name="AutoShape 40"/>
          <p:cNvSpPr>
            <a:spLocks/>
          </p:cNvSpPr>
          <p:nvPr/>
        </p:nvSpPr>
        <p:spPr bwMode="auto">
          <a:xfrm rot="5400000">
            <a:off x="5980113" y="5700712"/>
            <a:ext cx="268288" cy="906463"/>
          </a:xfrm>
          <a:prstGeom prst="rightBrace">
            <a:avLst>
              <a:gd name="adj1" fmla="val 28156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68"/>
    </mc:Choice>
    <mc:Fallback xmlns="">
      <p:transition xmlns:p14="http://schemas.microsoft.com/office/powerpoint/2010/main" spd="slow" advTm="541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Rectangle 5"/>
          <p:cNvSpPr>
            <a:spLocks noGrp="1" noChangeArrowheads="1"/>
          </p:cNvSpPr>
          <p:nvPr>
            <p:ph type="title"/>
          </p:nvPr>
        </p:nvSpPr>
        <p:spPr>
          <a:xfrm>
            <a:off x="460375" y="304800"/>
            <a:ext cx="8223250" cy="88265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609600" y="5451475"/>
            <a:ext cx="7467600" cy="215900"/>
            <a:chOff x="384" y="3292"/>
            <a:chExt cx="4704" cy="136"/>
          </a:xfrm>
        </p:grpSpPr>
        <p:graphicFrame>
          <p:nvGraphicFramePr>
            <p:cNvPr id="1300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56715558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0950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0052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51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7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52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59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53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0061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54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2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6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8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9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2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3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4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5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6" name="AutoShape 38"/>
          <p:cNvSpPr>
            <a:spLocks noChangeArrowheads="1"/>
          </p:cNvSpPr>
          <p:nvPr/>
        </p:nvSpPr>
        <p:spPr bwMode="auto">
          <a:xfrm>
            <a:off x="1938338" y="6345238"/>
            <a:ext cx="223837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7" name="AutoShape 39"/>
          <p:cNvSpPr>
            <a:spLocks noChangeArrowheads="1"/>
          </p:cNvSpPr>
          <p:nvPr/>
        </p:nvSpPr>
        <p:spPr bwMode="auto">
          <a:xfrm>
            <a:off x="645477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8" name="AutoShape 40"/>
          <p:cNvSpPr>
            <a:spLocks/>
          </p:cNvSpPr>
          <p:nvPr/>
        </p:nvSpPr>
        <p:spPr bwMode="auto">
          <a:xfrm rot="5400000">
            <a:off x="1919288" y="5700712"/>
            <a:ext cx="268288" cy="906463"/>
          </a:xfrm>
          <a:prstGeom prst="rightBrace">
            <a:avLst>
              <a:gd name="adj1" fmla="val 28156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21"/>
    </mc:Choice>
    <mc:Fallback xmlns="">
      <p:transition xmlns:p14="http://schemas.microsoft.com/office/powerpoint/2010/main" spd="slow" advTm="485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0375" y="304800"/>
            <a:ext cx="8223250" cy="882650"/>
          </a:xfrm>
        </p:spPr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609600" y="5300663"/>
            <a:ext cx="7467600" cy="215900"/>
            <a:chOff x="384" y="3292"/>
            <a:chExt cx="4704" cy="136"/>
          </a:xfrm>
        </p:grpSpPr>
        <p:graphicFrame>
          <p:nvGraphicFramePr>
            <p:cNvPr id="1310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839675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1974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1076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79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75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76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3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77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1085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78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6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9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1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2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3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4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5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6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7" name="Line 25"/>
          <p:cNvSpPr>
            <a:spLocks noChangeShapeType="1"/>
          </p:cNvSpPr>
          <p:nvPr/>
        </p:nvSpPr>
        <p:spPr bwMode="auto">
          <a:xfrm>
            <a:off x="3141663" y="5105400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9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3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6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7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8" name="Line 36"/>
          <p:cNvSpPr>
            <a:spLocks noChangeShapeType="1"/>
          </p:cNvSpPr>
          <p:nvPr/>
        </p:nvSpPr>
        <p:spPr bwMode="auto">
          <a:xfrm>
            <a:off x="6567488" y="5029200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9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0" name="AutoShape 38"/>
          <p:cNvSpPr>
            <a:spLocks noChangeArrowheads="1"/>
          </p:cNvSpPr>
          <p:nvPr/>
        </p:nvSpPr>
        <p:spPr bwMode="auto">
          <a:xfrm>
            <a:off x="2720975" y="6334125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1" name="AutoShape 39"/>
          <p:cNvSpPr>
            <a:spLocks noChangeArrowheads="1"/>
          </p:cNvSpPr>
          <p:nvPr/>
        </p:nvSpPr>
        <p:spPr bwMode="auto">
          <a:xfrm>
            <a:off x="645477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12" name="AutoShape 40"/>
          <p:cNvSpPr>
            <a:spLocks/>
          </p:cNvSpPr>
          <p:nvPr/>
        </p:nvSpPr>
        <p:spPr bwMode="auto">
          <a:xfrm rot="5400000">
            <a:off x="2693194" y="5853906"/>
            <a:ext cx="268288" cy="600075"/>
          </a:xfrm>
          <a:prstGeom prst="rightBrace">
            <a:avLst>
              <a:gd name="adj1" fmla="val 18639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33"/>
    </mc:Choice>
    <mc:Fallback xmlns="">
      <p:transition xmlns:p14="http://schemas.microsoft.com/office/powerpoint/2010/main" spd="slow" advTm="3103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Example: Economic Dispatch</a:t>
            </a:r>
          </a:p>
        </p:txBody>
      </p:sp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209800" y="3505200"/>
            <a:ext cx="4114800" cy="2133600"/>
          </a:xfrm>
          <a:prstGeom prst="rect">
            <a:avLst/>
          </a:prstGeom>
          <a:solidFill>
            <a:srgbClr val="00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 rot="5400000" flipV="1">
            <a:off x="4744244" y="2359819"/>
            <a:ext cx="0" cy="7507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Line 5"/>
          <p:cNvSpPr>
            <a:spLocks noChangeShapeType="1"/>
          </p:cNvSpPr>
          <p:nvPr/>
        </p:nvSpPr>
        <p:spPr bwMode="auto">
          <a:xfrm flipV="1">
            <a:off x="1630363" y="1917700"/>
            <a:ext cx="0" cy="4954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8461375" y="608647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endParaRPr lang="en-GB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122363" y="1727200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endParaRPr lang="en-GB" i="1"/>
          </a:p>
        </p:txBody>
      </p:sp>
      <p:sp>
        <p:nvSpPr>
          <p:cNvPr id="104456" name="Arc 8"/>
          <p:cNvSpPr>
            <a:spLocks/>
          </p:cNvSpPr>
          <p:nvPr/>
        </p:nvSpPr>
        <p:spPr bwMode="auto">
          <a:xfrm>
            <a:off x="1676400" y="5334000"/>
            <a:ext cx="1371600" cy="762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Arc 9"/>
          <p:cNvSpPr>
            <a:spLocks/>
          </p:cNvSpPr>
          <p:nvPr/>
        </p:nvSpPr>
        <p:spPr bwMode="auto">
          <a:xfrm>
            <a:off x="1676400" y="4800600"/>
            <a:ext cx="2362200" cy="129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Arc 10"/>
          <p:cNvSpPr>
            <a:spLocks/>
          </p:cNvSpPr>
          <p:nvPr/>
        </p:nvSpPr>
        <p:spPr bwMode="auto">
          <a:xfrm>
            <a:off x="1676400" y="4267200"/>
            <a:ext cx="3124200" cy="1828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1628775" y="2390775"/>
            <a:ext cx="3705225" cy="37226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460" name="Object 12"/>
          <p:cNvGraphicFramePr>
            <a:graphicFrameLocks noChangeAspect="1"/>
          </p:cNvGraphicFramePr>
          <p:nvPr/>
        </p:nvGraphicFramePr>
        <p:xfrm>
          <a:off x="2235200" y="2698750"/>
          <a:ext cx="149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79" name="Equation" r:id="rId4" imgW="1498600" imgH="330200" progId="Equation.DSMT4">
                  <p:embed/>
                </p:oleObj>
              </mc:Choice>
              <mc:Fallback>
                <p:oleObj name="Equation" r:id="rId4" imgW="14986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698750"/>
                        <a:ext cx="1498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61" name="Group 13"/>
          <p:cNvGrpSpPr>
            <a:grpSpLocks/>
          </p:cNvGrpSpPr>
          <p:nvPr/>
        </p:nvGrpSpPr>
        <p:grpSpPr bwMode="auto">
          <a:xfrm>
            <a:off x="1828800" y="3200400"/>
            <a:ext cx="4876800" cy="2743200"/>
            <a:chOff x="576" y="1008"/>
            <a:chExt cx="1295" cy="864"/>
          </a:xfrm>
        </p:grpSpPr>
        <p:grpSp>
          <p:nvGrpSpPr>
            <p:cNvPr id="104462" name="Group 14"/>
            <p:cNvGrpSpPr>
              <a:grpSpLocks/>
            </p:cNvGrpSpPr>
            <p:nvPr/>
          </p:nvGrpSpPr>
          <p:grpSpPr bwMode="auto">
            <a:xfrm>
              <a:off x="672" y="1008"/>
              <a:ext cx="1159" cy="96"/>
              <a:chOff x="672" y="1008"/>
              <a:chExt cx="1159" cy="96"/>
            </a:xfrm>
          </p:grpSpPr>
          <p:sp>
            <p:nvSpPr>
              <p:cNvPr id="104463" name="Line 15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4" name="Line 16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5" name="Line 17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6" name="Line 18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7" name="Line 19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8" name="Line 20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69" name="Line 21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0" name="Line 22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1" name="Line 23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2" name="Line 24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3" name="Line 25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4" name="Line 26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5" name="Line 27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76" name="Group 28"/>
            <p:cNvGrpSpPr>
              <a:grpSpLocks/>
            </p:cNvGrpSpPr>
            <p:nvPr/>
          </p:nvGrpSpPr>
          <p:grpSpPr bwMode="auto">
            <a:xfrm>
              <a:off x="1775" y="1096"/>
              <a:ext cx="96" cy="727"/>
              <a:chOff x="1775" y="1096"/>
              <a:chExt cx="96" cy="727"/>
            </a:xfrm>
          </p:grpSpPr>
          <p:sp>
            <p:nvSpPr>
              <p:cNvPr id="104477" name="Line 29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8" name="Line 30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79" name="Line 31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0" name="Line 32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1" name="Line 33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2" name="Line 34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3" name="Line 35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4" name="Line 36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5" name="Line 37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486" name="Group 38"/>
            <p:cNvGrpSpPr>
              <a:grpSpLocks/>
            </p:cNvGrpSpPr>
            <p:nvPr/>
          </p:nvGrpSpPr>
          <p:grpSpPr bwMode="auto">
            <a:xfrm rot="-10800000">
              <a:off x="624" y="1776"/>
              <a:ext cx="1159" cy="96"/>
              <a:chOff x="672" y="1008"/>
              <a:chExt cx="1159" cy="96"/>
            </a:xfrm>
          </p:grpSpPr>
          <p:sp>
            <p:nvSpPr>
              <p:cNvPr id="104487" name="Line 39"/>
              <p:cNvSpPr>
                <a:spLocks noChangeShapeType="1"/>
              </p:cNvSpPr>
              <p:nvPr/>
            </p:nvSpPr>
            <p:spPr bwMode="auto">
              <a:xfrm>
                <a:off x="672" y="1104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8" name="Line 40"/>
              <p:cNvSpPr>
                <a:spLocks noChangeShapeType="1"/>
              </p:cNvSpPr>
              <p:nvPr/>
            </p:nvSpPr>
            <p:spPr bwMode="auto">
              <a:xfrm flipV="1">
                <a:off x="72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89" name="Line 41"/>
              <p:cNvSpPr>
                <a:spLocks noChangeShapeType="1"/>
              </p:cNvSpPr>
              <p:nvPr/>
            </p:nvSpPr>
            <p:spPr bwMode="auto">
              <a:xfrm flipV="1">
                <a:off x="81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0" name="Line 42"/>
              <p:cNvSpPr>
                <a:spLocks noChangeShapeType="1"/>
              </p:cNvSpPr>
              <p:nvPr/>
            </p:nvSpPr>
            <p:spPr bwMode="auto">
              <a:xfrm flipV="1">
                <a:off x="91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1" name="Line 43"/>
              <p:cNvSpPr>
                <a:spLocks noChangeShapeType="1"/>
              </p:cNvSpPr>
              <p:nvPr/>
            </p:nvSpPr>
            <p:spPr bwMode="auto">
              <a:xfrm flipV="1">
                <a:off x="100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2" name="Line 44"/>
              <p:cNvSpPr>
                <a:spLocks noChangeShapeType="1"/>
              </p:cNvSpPr>
              <p:nvPr/>
            </p:nvSpPr>
            <p:spPr bwMode="auto">
              <a:xfrm flipV="1">
                <a:off x="110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3" name="Line 45"/>
              <p:cNvSpPr>
                <a:spLocks noChangeShapeType="1"/>
              </p:cNvSpPr>
              <p:nvPr/>
            </p:nvSpPr>
            <p:spPr bwMode="auto">
              <a:xfrm flipV="1">
                <a:off x="120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4" name="Line 46"/>
              <p:cNvSpPr>
                <a:spLocks noChangeShapeType="1"/>
              </p:cNvSpPr>
              <p:nvPr/>
            </p:nvSpPr>
            <p:spPr bwMode="auto">
              <a:xfrm flipV="1">
                <a:off x="129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5" name="Line 47"/>
              <p:cNvSpPr>
                <a:spLocks noChangeShapeType="1"/>
              </p:cNvSpPr>
              <p:nvPr/>
            </p:nvSpPr>
            <p:spPr bwMode="auto">
              <a:xfrm flipV="1">
                <a:off x="1392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6" name="Line 48"/>
              <p:cNvSpPr>
                <a:spLocks noChangeShapeType="1"/>
              </p:cNvSpPr>
              <p:nvPr/>
            </p:nvSpPr>
            <p:spPr bwMode="auto">
              <a:xfrm flipV="1">
                <a:off x="1488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7" name="Line 49"/>
              <p:cNvSpPr>
                <a:spLocks noChangeShapeType="1"/>
              </p:cNvSpPr>
              <p:nvPr/>
            </p:nvSpPr>
            <p:spPr bwMode="auto">
              <a:xfrm flipV="1">
                <a:off x="1584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8" name="Line 50"/>
              <p:cNvSpPr>
                <a:spLocks noChangeShapeType="1"/>
              </p:cNvSpPr>
              <p:nvPr/>
            </p:nvSpPr>
            <p:spPr bwMode="auto">
              <a:xfrm flipV="1">
                <a:off x="1680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99" name="Line 51"/>
              <p:cNvSpPr>
                <a:spLocks noChangeShapeType="1"/>
              </p:cNvSpPr>
              <p:nvPr/>
            </p:nvSpPr>
            <p:spPr bwMode="auto">
              <a:xfrm flipV="1">
                <a:off x="1776" y="100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4500" name="Group 52"/>
            <p:cNvGrpSpPr>
              <a:grpSpLocks/>
            </p:cNvGrpSpPr>
            <p:nvPr/>
          </p:nvGrpSpPr>
          <p:grpSpPr bwMode="auto">
            <a:xfrm rot="-10800000">
              <a:off x="576" y="1056"/>
              <a:ext cx="96" cy="727"/>
              <a:chOff x="1775" y="1096"/>
              <a:chExt cx="96" cy="727"/>
            </a:xfrm>
          </p:grpSpPr>
          <p:sp>
            <p:nvSpPr>
              <p:cNvPr id="104501" name="Line 53"/>
              <p:cNvSpPr>
                <a:spLocks noChangeShapeType="1"/>
              </p:cNvSpPr>
              <p:nvPr/>
            </p:nvSpPr>
            <p:spPr bwMode="auto">
              <a:xfrm rot="5400000">
                <a:off x="1443" y="1436"/>
                <a:ext cx="6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2" name="Line 54"/>
              <p:cNvSpPr>
                <a:spLocks noChangeShapeType="1"/>
              </p:cNvSpPr>
              <p:nvPr/>
            </p:nvSpPr>
            <p:spPr bwMode="auto">
              <a:xfrm rot="5400000" flipV="1">
                <a:off x="1795" y="107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3" name="Line 55"/>
              <p:cNvSpPr>
                <a:spLocks noChangeShapeType="1"/>
              </p:cNvSpPr>
              <p:nvPr/>
            </p:nvSpPr>
            <p:spPr bwMode="auto">
              <a:xfrm rot="5400000" flipV="1">
                <a:off x="1795" y="117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4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795" y="126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5" name="Line 57"/>
              <p:cNvSpPr>
                <a:spLocks noChangeShapeType="1"/>
              </p:cNvSpPr>
              <p:nvPr/>
            </p:nvSpPr>
            <p:spPr bwMode="auto">
              <a:xfrm rot="5400000" flipV="1">
                <a:off x="1795" y="1364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6" name="Line 58"/>
              <p:cNvSpPr>
                <a:spLocks noChangeShapeType="1"/>
              </p:cNvSpPr>
              <p:nvPr/>
            </p:nvSpPr>
            <p:spPr bwMode="auto">
              <a:xfrm rot="5400000" flipV="1">
                <a:off x="1795" y="1460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7" name="Line 59"/>
              <p:cNvSpPr>
                <a:spLocks noChangeShapeType="1"/>
              </p:cNvSpPr>
              <p:nvPr/>
            </p:nvSpPr>
            <p:spPr bwMode="auto">
              <a:xfrm rot="5400000" flipV="1">
                <a:off x="1795" y="1556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8" name="Line 60"/>
              <p:cNvSpPr>
                <a:spLocks noChangeShapeType="1"/>
              </p:cNvSpPr>
              <p:nvPr/>
            </p:nvSpPr>
            <p:spPr bwMode="auto">
              <a:xfrm rot="5400000" flipV="1">
                <a:off x="1795" y="1652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09" name="Line 61"/>
              <p:cNvSpPr>
                <a:spLocks noChangeShapeType="1"/>
              </p:cNvSpPr>
              <p:nvPr/>
            </p:nvSpPr>
            <p:spPr bwMode="auto">
              <a:xfrm rot="5400000" flipV="1">
                <a:off x="1795" y="1748"/>
                <a:ext cx="55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4510" name="Line 62"/>
          <p:cNvSpPr>
            <a:spLocks noChangeShapeType="1"/>
          </p:cNvSpPr>
          <p:nvPr/>
        </p:nvSpPr>
        <p:spPr bwMode="auto">
          <a:xfrm>
            <a:off x="6335713" y="5638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1" name="Line 63"/>
          <p:cNvSpPr>
            <a:spLocks noChangeShapeType="1"/>
          </p:cNvSpPr>
          <p:nvPr/>
        </p:nvSpPr>
        <p:spPr bwMode="auto">
          <a:xfrm>
            <a:off x="2203450" y="5637213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2" name="Text Box 64"/>
          <p:cNvSpPr txBox="1">
            <a:spLocks noChangeArrowheads="1"/>
          </p:cNvSpPr>
          <p:nvPr/>
        </p:nvSpPr>
        <p:spPr bwMode="auto">
          <a:xfrm>
            <a:off x="5945188" y="6142038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4513" name="Text Box 65"/>
          <p:cNvSpPr txBox="1">
            <a:spLocks noChangeArrowheads="1"/>
          </p:cNvSpPr>
          <p:nvPr/>
        </p:nvSpPr>
        <p:spPr bwMode="auto">
          <a:xfrm>
            <a:off x="1847850" y="6175375"/>
            <a:ext cx="72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1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4514" name="Text Box 66"/>
          <p:cNvSpPr txBox="1">
            <a:spLocks noChangeArrowheads="1"/>
          </p:cNvSpPr>
          <p:nvPr/>
        </p:nvSpPr>
        <p:spPr bwMode="auto">
          <a:xfrm>
            <a:off x="836613" y="5365750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min</a:t>
            </a:r>
            <a:endParaRPr lang="en-GB"/>
          </a:p>
        </p:txBody>
      </p:sp>
      <p:sp>
        <p:nvSpPr>
          <p:cNvPr id="104515" name="Text Box 67"/>
          <p:cNvSpPr txBox="1">
            <a:spLocks noChangeArrowheads="1"/>
          </p:cNvSpPr>
          <p:nvPr/>
        </p:nvSpPr>
        <p:spPr bwMode="auto">
          <a:xfrm>
            <a:off x="779463" y="3314700"/>
            <a:ext cx="75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r>
              <a:rPr lang="en-GB" i="1" baseline="-25000"/>
              <a:t>2</a:t>
            </a:r>
            <a:r>
              <a:rPr lang="en-GB" i="1" baseline="30000"/>
              <a:t>max</a:t>
            </a:r>
            <a:endParaRPr lang="en-GB"/>
          </a:p>
        </p:txBody>
      </p:sp>
      <p:sp>
        <p:nvSpPr>
          <p:cNvPr id="104516" name="Line 68"/>
          <p:cNvSpPr>
            <a:spLocks noChangeShapeType="1"/>
          </p:cNvSpPr>
          <p:nvPr/>
        </p:nvSpPr>
        <p:spPr bwMode="auto">
          <a:xfrm rot="5400000">
            <a:off x="1908175" y="5362575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7" name="Line 69"/>
          <p:cNvSpPr>
            <a:spLocks noChangeShapeType="1"/>
          </p:cNvSpPr>
          <p:nvPr/>
        </p:nvSpPr>
        <p:spPr bwMode="auto">
          <a:xfrm rot="5400000">
            <a:off x="1906588" y="3238500"/>
            <a:ext cx="0" cy="5524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18" name="Text Box 70"/>
          <p:cNvSpPr txBox="1">
            <a:spLocks noChangeArrowheads="1"/>
          </p:cNvSpPr>
          <p:nvPr/>
        </p:nvSpPr>
        <p:spPr bwMode="auto">
          <a:xfrm>
            <a:off x="4411663" y="4872038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A</a:t>
            </a:r>
          </a:p>
        </p:txBody>
      </p:sp>
      <p:sp>
        <p:nvSpPr>
          <p:cNvPr id="104519" name="Oval 71"/>
          <p:cNvSpPr>
            <a:spLocks noChangeArrowheads="1"/>
          </p:cNvSpPr>
          <p:nvPr/>
        </p:nvSpPr>
        <p:spPr bwMode="auto">
          <a:xfrm>
            <a:off x="4321175" y="5127625"/>
            <a:ext cx="119063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0" name="Text Box 72"/>
          <p:cNvSpPr txBox="1">
            <a:spLocks noChangeArrowheads="1"/>
          </p:cNvSpPr>
          <p:nvPr/>
        </p:nvSpPr>
        <p:spPr bwMode="auto">
          <a:xfrm>
            <a:off x="4549775" y="1219200"/>
            <a:ext cx="4424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dirty="0"/>
              <a:t>C is the solution because it is the point on</a:t>
            </a:r>
            <a:br>
              <a:rPr lang="en-GB" sz="2000" dirty="0"/>
            </a:br>
            <a:r>
              <a:rPr lang="en-GB" sz="2000" dirty="0"/>
              <a:t>the equality constraint that satisfies the </a:t>
            </a:r>
            <a:br>
              <a:rPr lang="en-GB" sz="2000" dirty="0"/>
            </a:br>
            <a:r>
              <a:rPr lang="en-GB" sz="2000" dirty="0"/>
              <a:t>inequality constraints at minimum cost</a:t>
            </a:r>
          </a:p>
        </p:txBody>
      </p:sp>
      <p:sp>
        <p:nvSpPr>
          <p:cNvPr id="104521" name="Line 73"/>
          <p:cNvSpPr>
            <a:spLocks noChangeShapeType="1"/>
          </p:cNvSpPr>
          <p:nvPr/>
        </p:nvSpPr>
        <p:spPr bwMode="auto">
          <a:xfrm>
            <a:off x="4191000" y="2387600"/>
            <a:ext cx="3705225" cy="372268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522" name="Arc 74"/>
          <p:cNvSpPr>
            <a:spLocks/>
          </p:cNvSpPr>
          <p:nvPr/>
        </p:nvSpPr>
        <p:spPr bwMode="auto">
          <a:xfrm>
            <a:off x="1616075" y="3814763"/>
            <a:ext cx="5795963" cy="2266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912"/>
              <a:gd name="T2" fmla="*/ 21597 w 21600"/>
              <a:gd name="T3" fmla="*/ 21912 h 21912"/>
              <a:gd name="T4" fmla="*/ 0 w 21600"/>
              <a:gd name="T5" fmla="*/ 21600 h 21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912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</a:path>
              <a:path w="21600" h="21912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704"/>
                  <a:pt x="21599" y="21808"/>
                  <a:pt x="21597" y="21912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4523" name="Object 75"/>
          <p:cNvGraphicFramePr>
            <a:graphicFrameLocks noChangeAspect="1"/>
          </p:cNvGraphicFramePr>
          <p:nvPr/>
        </p:nvGraphicFramePr>
        <p:xfrm>
          <a:off x="4752975" y="2647950"/>
          <a:ext cx="153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80" name="Equation" r:id="rId6" imgW="1536700" imgH="381000" progId="Equation.DSMT4">
                  <p:embed/>
                </p:oleObj>
              </mc:Choice>
              <mc:Fallback>
                <p:oleObj name="Equation" r:id="rId6" imgW="1536700" imgH="3810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2647950"/>
                        <a:ext cx="1536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24" name="Text Box 76"/>
          <p:cNvSpPr txBox="1">
            <a:spLocks noChangeArrowheads="1"/>
          </p:cNvSpPr>
          <p:nvPr/>
        </p:nvSpPr>
        <p:spPr bwMode="auto">
          <a:xfrm>
            <a:off x="7080250" y="4929188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/>
              <a:t>B</a:t>
            </a:r>
          </a:p>
        </p:txBody>
      </p:sp>
      <p:sp>
        <p:nvSpPr>
          <p:cNvPr id="104525" name="Oval 77"/>
          <p:cNvSpPr>
            <a:spLocks noChangeArrowheads="1"/>
          </p:cNvSpPr>
          <p:nvPr/>
        </p:nvSpPr>
        <p:spPr bwMode="auto">
          <a:xfrm>
            <a:off x="6989763" y="5184775"/>
            <a:ext cx="119062" cy="1190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286500" y="4214813"/>
            <a:ext cx="477838" cy="457200"/>
            <a:chOff x="6286500" y="4214813"/>
            <a:chExt cx="477838" cy="457200"/>
          </a:xfrm>
        </p:grpSpPr>
        <p:sp>
          <p:nvSpPr>
            <p:cNvPr id="104526" name="Text Box 78"/>
            <p:cNvSpPr txBox="1">
              <a:spLocks noChangeArrowheads="1"/>
            </p:cNvSpPr>
            <p:nvPr/>
          </p:nvSpPr>
          <p:spPr bwMode="auto">
            <a:xfrm>
              <a:off x="6376988" y="4214813"/>
              <a:ext cx="3873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/>
                <a:t>C</a:t>
              </a:r>
            </a:p>
          </p:txBody>
        </p:sp>
        <p:sp>
          <p:nvSpPr>
            <p:cNvPr id="104527" name="Oval 79"/>
            <p:cNvSpPr>
              <a:spLocks noChangeArrowheads="1"/>
            </p:cNvSpPr>
            <p:nvPr/>
          </p:nvSpPr>
          <p:spPr bwMode="auto">
            <a:xfrm>
              <a:off x="6286500" y="4470400"/>
              <a:ext cx="119063" cy="1190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65"/>
    </mc:Choice>
    <mc:Fallback xmlns="">
      <p:transition xmlns:p14="http://schemas.microsoft.com/office/powerpoint/2010/main" spd="slow" advTm="801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2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60</a:t>
            </a:fld>
            <a:endParaRPr lang="en-GB"/>
          </a:p>
        </p:txBody>
      </p:sp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609600" y="5051425"/>
            <a:ext cx="7467600" cy="215900"/>
            <a:chOff x="384" y="3292"/>
            <a:chExt cx="4704" cy="136"/>
          </a:xfrm>
        </p:grpSpPr>
        <p:graphicFrame>
          <p:nvGraphicFramePr>
            <p:cNvPr id="13209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3248193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998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2100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3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999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5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00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7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01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2109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002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10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5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7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9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>
            <a:off x="3141663" y="5038725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0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1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2" name="Line 36"/>
          <p:cNvSpPr>
            <a:spLocks noChangeShapeType="1"/>
          </p:cNvSpPr>
          <p:nvPr/>
        </p:nvSpPr>
        <p:spPr bwMode="auto">
          <a:xfrm>
            <a:off x="6567488" y="5151438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4" name="AutoShape 38"/>
          <p:cNvSpPr>
            <a:spLocks noChangeArrowheads="1"/>
          </p:cNvSpPr>
          <p:nvPr/>
        </p:nvSpPr>
        <p:spPr bwMode="auto">
          <a:xfrm>
            <a:off x="3028950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5" name="AutoShape 39"/>
          <p:cNvSpPr>
            <a:spLocks noChangeArrowheads="1"/>
          </p:cNvSpPr>
          <p:nvPr/>
        </p:nvSpPr>
        <p:spPr bwMode="auto">
          <a:xfrm>
            <a:off x="6750050" y="6335713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36" name="AutoShape 40"/>
          <p:cNvSpPr>
            <a:spLocks/>
          </p:cNvSpPr>
          <p:nvPr/>
        </p:nvSpPr>
        <p:spPr bwMode="auto">
          <a:xfrm rot="5400000">
            <a:off x="6728619" y="5853906"/>
            <a:ext cx="268288" cy="600075"/>
          </a:xfrm>
          <a:prstGeom prst="rightBrace">
            <a:avLst>
              <a:gd name="adj1" fmla="val 18639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69"/>
    </mc:Choice>
    <mc:Fallback xmlns="">
      <p:transition xmlns:p14="http://schemas.microsoft.com/office/powerpoint/2010/main" spd="slow" advTm="234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61</a:t>
            </a:fld>
            <a:endParaRPr lang="en-GB"/>
          </a:p>
        </p:txBody>
      </p:sp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609600" y="4929188"/>
            <a:ext cx="7467600" cy="215900"/>
            <a:chOff x="384" y="3292"/>
            <a:chExt cx="4704" cy="136"/>
          </a:xfrm>
        </p:grpSpPr>
        <p:graphicFrame>
          <p:nvGraphicFramePr>
            <p:cNvPr id="13312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77418598"/>
                </p:ext>
              </p:extLst>
            </p:nvPr>
          </p:nvGraphicFramePr>
          <p:xfrm>
            <a:off x="384" y="3292"/>
            <a:ext cx="112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022" name="Equation" r:id="rId3" imgW="177800" imgH="215900" progId="Equation.DSMT36">
                    <p:embed/>
                  </p:oleObj>
                </mc:Choice>
                <mc:Fallback>
                  <p:oleObj name="Equation" r:id="rId3" imgW="177800" imgH="215900" progId="Equation.DSMT3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3292"/>
                          <a:ext cx="112" cy="13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24" name="Line 4"/>
            <p:cNvSpPr>
              <a:spLocks noChangeShapeType="1"/>
            </p:cNvSpPr>
            <p:nvPr/>
          </p:nvSpPr>
          <p:spPr bwMode="auto">
            <a:xfrm>
              <a:off x="688" y="3360"/>
              <a:ext cx="4400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771900" y="6008688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27" name="Object 7"/>
          <p:cNvGraphicFramePr>
            <a:graphicFrameLocks noChangeAspect="1"/>
          </p:cNvGraphicFramePr>
          <p:nvPr/>
        </p:nvGraphicFramePr>
        <p:xfrm>
          <a:off x="5588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3" name="Equation" r:id="rId5" imgW="469900" imgH="635000" progId="Equation.DSMT36">
                  <p:embed/>
                </p:oleObj>
              </mc:Choice>
              <mc:Fallback>
                <p:oleObj name="Equation" r:id="rId5" imgW="469900" imgH="635000" progId="Equation.DSMT3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7850188" y="6008688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29" name="Object 9"/>
          <p:cNvGraphicFramePr>
            <a:graphicFrameLocks noChangeAspect="1"/>
          </p:cNvGraphicFramePr>
          <p:nvPr/>
        </p:nvGraphicFramePr>
        <p:xfrm>
          <a:off x="4648200" y="3886200"/>
          <a:ext cx="469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4" name="Equation" r:id="rId7" imgW="469900" imgH="635000" progId="Equation.DSMT36">
                  <p:embed/>
                </p:oleObj>
              </mc:Choice>
              <mc:Fallback>
                <p:oleObj name="Equation" r:id="rId7" imgW="469900" imgH="635000" progId="Equation.DSMT3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4699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3771900" y="3352800"/>
            <a:ext cx="379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A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31" name="Object 11"/>
          <p:cNvGraphicFramePr>
            <a:graphicFrameLocks noChangeAspect="1"/>
          </p:cNvGraphicFramePr>
          <p:nvPr/>
        </p:nvGraphicFramePr>
        <p:xfrm>
          <a:off x="6350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5" name="Equation" r:id="rId9" imgW="330200" imgH="279400" progId="Equation.DSMT36">
                  <p:embed/>
                </p:oleObj>
              </mc:Choice>
              <mc:Fallback>
                <p:oleObj name="Equation" r:id="rId9" imgW="330200" imgH="279400" progId="Equation.DSMT3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7850188" y="3352800"/>
            <a:ext cx="3794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P</a:t>
            </a:r>
            <a:r>
              <a:rPr lang="en-GB" sz="1400" baseline="-25000">
                <a:latin typeface="Arial" charset="0"/>
              </a:rPr>
              <a:t>B</a:t>
            </a:r>
            <a:endParaRPr lang="en-GB" sz="1400">
              <a:latin typeface="Arial" charset="0"/>
            </a:endParaRPr>
          </a:p>
        </p:txBody>
      </p:sp>
      <p:graphicFrame>
        <p:nvGraphicFramePr>
          <p:cNvPr id="133133" name="Object 13"/>
          <p:cNvGraphicFramePr>
            <a:graphicFrameLocks noChangeAspect="1"/>
          </p:cNvGraphicFramePr>
          <p:nvPr/>
        </p:nvGraphicFramePr>
        <p:xfrm>
          <a:off x="4800600" y="1447800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6" name="Equation" r:id="rId11" imgW="330200" imgH="279400" progId="Equation.DSMT36">
                  <p:embed/>
                </p:oleObj>
              </mc:Choice>
              <mc:Fallback>
                <p:oleObj name="Equation" r:id="rId11" imgW="330200" imgH="279400" progId="Equation.DSMT36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330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34" name="Line 14"/>
          <p:cNvSpPr>
            <a:spLocks noChangeShapeType="1"/>
          </p:cNvSpPr>
          <p:nvPr/>
        </p:nvSpPr>
        <p:spPr bwMode="auto">
          <a:xfrm>
            <a:off x="1092200" y="5932488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15"/>
          <p:cNvSpPr>
            <a:spLocks noChangeShapeType="1"/>
          </p:cNvSpPr>
          <p:nvPr/>
        </p:nvSpPr>
        <p:spPr bwMode="auto">
          <a:xfrm flipV="1">
            <a:off x="10922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Line 16"/>
          <p:cNvSpPr>
            <a:spLocks noChangeShapeType="1"/>
          </p:cNvSpPr>
          <p:nvPr/>
        </p:nvSpPr>
        <p:spPr bwMode="auto">
          <a:xfrm>
            <a:off x="1092200" y="3276600"/>
            <a:ext cx="287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Line 17"/>
          <p:cNvSpPr>
            <a:spLocks noChangeShapeType="1"/>
          </p:cNvSpPr>
          <p:nvPr/>
        </p:nvSpPr>
        <p:spPr bwMode="auto">
          <a:xfrm flipV="1">
            <a:off x="10922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Freeform 18"/>
          <p:cNvSpPr>
            <a:spLocks/>
          </p:cNvSpPr>
          <p:nvPr/>
        </p:nvSpPr>
        <p:spPr bwMode="auto">
          <a:xfrm>
            <a:off x="1604963" y="1768475"/>
            <a:ext cx="1935162" cy="1127125"/>
          </a:xfrm>
          <a:custGeom>
            <a:avLst/>
            <a:gdLst>
              <a:gd name="T0" fmla="*/ 0 w 906"/>
              <a:gd name="T1" fmla="*/ 710 h 710"/>
              <a:gd name="T2" fmla="*/ 432 w 906"/>
              <a:gd name="T3" fmla="*/ 595 h 710"/>
              <a:gd name="T4" fmla="*/ 720 w 906"/>
              <a:gd name="T5" fmla="*/ 307 h 710"/>
              <a:gd name="T6" fmla="*/ 906 w 906"/>
              <a:gd name="T7" fmla="*/ 0 h 7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6" h="710">
                <a:moveTo>
                  <a:pt x="0" y="710"/>
                </a:moveTo>
                <a:lnTo>
                  <a:pt x="432" y="595"/>
                </a:lnTo>
                <a:lnTo>
                  <a:pt x="720" y="307"/>
                </a:lnTo>
                <a:lnTo>
                  <a:pt x="906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Line 19"/>
          <p:cNvSpPr>
            <a:spLocks noChangeShapeType="1"/>
          </p:cNvSpPr>
          <p:nvPr/>
        </p:nvSpPr>
        <p:spPr bwMode="auto">
          <a:xfrm>
            <a:off x="1604963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Line 20"/>
          <p:cNvSpPr>
            <a:spLocks noChangeShapeType="1"/>
          </p:cNvSpPr>
          <p:nvPr/>
        </p:nvSpPr>
        <p:spPr bwMode="auto">
          <a:xfrm>
            <a:off x="2527300" y="2743200"/>
            <a:ext cx="0" cy="3189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Line 21"/>
          <p:cNvSpPr>
            <a:spLocks noChangeShapeType="1"/>
          </p:cNvSpPr>
          <p:nvPr/>
        </p:nvSpPr>
        <p:spPr bwMode="auto">
          <a:xfrm>
            <a:off x="3141663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Line 22"/>
          <p:cNvSpPr>
            <a:spLocks noChangeShapeType="1"/>
          </p:cNvSpPr>
          <p:nvPr/>
        </p:nvSpPr>
        <p:spPr bwMode="auto">
          <a:xfrm>
            <a:off x="3552825" y="1727200"/>
            <a:ext cx="0" cy="4179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Line 23"/>
          <p:cNvSpPr>
            <a:spLocks noChangeShapeType="1"/>
          </p:cNvSpPr>
          <p:nvPr/>
        </p:nvSpPr>
        <p:spPr bwMode="auto">
          <a:xfrm>
            <a:off x="1604963" y="5562600"/>
            <a:ext cx="922337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Line 24"/>
          <p:cNvSpPr>
            <a:spLocks noChangeShapeType="1"/>
          </p:cNvSpPr>
          <p:nvPr/>
        </p:nvSpPr>
        <p:spPr bwMode="auto">
          <a:xfrm>
            <a:off x="2527300" y="5410200"/>
            <a:ext cx="6143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Line 25"/>
          <p:cNvSpPr>
            <a:spLocks noChangeShapeType="1"/>
          </p:cNvSpPr>
          <p:nvPr/>
        </p:nvSpPr>
        <p:spPr bwMode="auto">
          <a:xfrm>
            <a:off x="3141663" y="5038725"/>
            <a:ext cx="411162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Line 26"/>
          <p:cNvSpPr>
            <a:spLocks noChangeShapeType="1"/>
          </p:cNvSpPr>
          <p:nvPr/>
        </p:nvSpPr>
        <p:spPr bwMode="auto">
          <a:xfrm>
            <a:off x="5257800" y="593248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Line 27"/>
          <p:cNvSpPr>
            <a:spLocks noChangeShapeType="1"/>
          </p:cNvSpPr>
          <p:nvPr/>
        </p:nvSpPr>
        <p:spPr bwMode="auto">
          <a:xfrm flipV="1">
            <a:off x="5257800" y="4332288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Line 28"/>
          <p:cNvSpPr>
            <a:spLocks noChangeShapeType="1"/>
          </p:cNvSpPr>
          <p:nvPr/>
        </p:nvSpPr>
        <p:spPr bwMode="auto">
          <a:xfrm>
            <a:off x="5257800" y="32766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 flipV="1">
            <a:off x="5257800" y="16764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Freeform 30"/>
          <p:cNvSpPr>
            <a:spLocks/>
          </p:cNvSpPr>
          <p:nvPr/>
        </p:nvSpPr>
        <p:spPr bwMode="auto">
          <a:xfrm>
            <a:off x="5661025" y="1412875"/>
            <a:ext cx="1912938" cy="1558925"/>
          </a:xfrm>
          <a:custGeom>
            <a:avLst/>
            <a:gdLst>
              <a:gd name="T0" fmla="*/ 0 w 912"/>
              <a:gd name="T1" fmla="*/ 982 h 982"/>
              <a:gd name="T2" fmla="*/ 441 w 912"/>
              <a:gd name="T3" fmla="*/ 920 h 982"/>
              <a:gd name="T4" fmla="*/ 720 w 912"/>
              <a:gd name="T5" fmla="*/ 579 h 982"/>
              <a:gd name="T6" fmla="*/ 912 w 912"/>
              <a:gd name="T7" fmla="*/ 0 h 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2" h="982">
                <a:moveTo>
                  <a:pt x="0" y="982"/>
                </a:moveTo>
                <a:lnTo>
                  <a:pt x="441" y="920"/>
                </a:lnTo>
                <a:lnTo>
                  <a:pt x="720" y="579"/>
                </a:lnTo>
                <a:lnTo>
                  <a:pt x="912" y="0"/>
                </a:lnTo>
              </a:path>
            </a:pathLst>
          </a:custGeom>
          <a:noFill/>
          <a:ln w="28575" cap="flat" cmpd="sng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1" name="Line 31"/>
          <p:cNvSpPr>
            <a:spLocks noChangeShapeType="1"/>
          </p:cNvSpPr>
          <p:nvPr/>
        </p:nvSpPr>
        <p:spPr bwMode="auto">
          <a:xfrm>
            <a:off x="5661025" y="2979738"/>
            <a:ext cx="0" cy="295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Line 32"/>
          <p:cNvSpPr>
            <a:spLocks noChangeShapeType="1"/>
          </p:cNvSpPr>
          <p:nvPr/>
        </p:nvSpPr>
        <p:spPr bwMode="auto">
          <a:xfrm>
            <a:off x="6567488" y="2895600"/>
            <a:ext cx="0" cy="3036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Line 33"/>
          <p:cNvSpPr>
            <a:spLocks noChangeShapeType="1"/>
          </p:cNvSpPr>
          <p:nvPr/>
        </p:nvSpPr>
        <p:spPr bwMode="auto">
          <a:xfrm>
            <a:off x="7170738" y="2290763"/>
            <a:ext cx="0" cy="3641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4" name="Line 34"/>
          <p:cNvSpPr>
            <a:spLocks noChangeShapeType="1"/>
          </p:cNvSpPr>
          <p:nvPr/>
        </p:nvSpPr>
        <p:spPr bwMode="auto">
          <a:xfrm flipH="1">
            <a:off x="7573963" y="1412875"/>
            <a:ext cx="0" cy="4519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5" name="Line 35"/>
          <p:cNvSpPr>
            <a:spLocks noChangeShapeType="1"/>
          </p:cNvSpPr>
          <p:nvPr/>
        </p:nvSpPr>
        <p:spPr bwMode="auto">
          <a:xfrm>
            <a:off x="5661025" y="5791200"/>
            <a:ext cx="906463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6" name="Line 36"/>
          <p:cNvSpPr>
            <a:spLocks noChangeShapeType="1"/>
          </p:cNvSpPr>
          <p:nvPr/>
        </p:nvSpPr>
        <p:spPr bwMode="auto">
          <a:xfrm>
            <a:off x="6567488" y="5151438"/>
            <a:ext cx="603250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7" name="Line 37"/>
          <p:cNvSpPr>
            <a:spLocks noChangeShapeType="1"/>
          </p:cNvSpPr>
          <p:nvPr/>
        </p:nvSpPr>
        <p:spPr bwMode="auto">
          <a:xfrm>
            <a:off x="7170738" y="4876800"/>
            <a:ext cx="403225" cy="0"/>
          </a:xfrm>
          <a:prstGeom prst="line">
            <a:avLst/>
          </a:prstGeom>
          <a:noFill/>
          <a:ln w="28575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8" name="AutoShape 38"/>
          <p:cNvSpPr>
            <a:spLocks noChangeArrowheads="1"/>
          </p:cNvSpPr>
          <p:nvPr/>
        </p:nvSpPr>
        <p:spPr bwMode="auto">
          <a:xfrm>
            <a:off x="3232150" y="6324600"/>
            <a:ext cx="223838" cy="468313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9" name="AutoShape 39"/>
          <p:cNvSpPr>
            <a:spLocks noChangeArrowheads="1"/>
          </p:cNvSpPr>
          <p:nvPr/>
        </p:nvSpPr>
        <p:spPr bwMode="auto">
          <a:xfrm>
            <a:off x="7058025" y="6008688"/>
            <a:ext cx="223838" cy="468312"/>
          </a:xfrm>
          <a:prstGeom prst="upArrow">
            <a:avLst>
              <a:gd name="adj1" fmla="val 50000"/>
              <a:gd name="adj2" fmla="val 523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60" name="AutoShape 40"/>
          <p:cNvSpPr>
            <a:spLocks/>
          </p:cNvSpPr>
          <p:nvPr/>
        </p:nvSpPr>
        <p:spPr bwMode="auto">
          <a:xfrm rot="5400000">
            <a:off x="3210719" y="5950744"/>
            <a:ext cx="268288" cy="406400"/>
          </a:xfrm>
          <a:prstGeom prst="rightBrace">
            <a:avLst>
              <a:gd name="adj1" fmla="val 12623"/>
              <a:gd name="adj2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53"/>
    </mc:Choice>
    <mc:Fallback xmlns="">
      <p:transition xmlns:p14="http://schemas.microsoft.com/office/powerpoint/2010/main" spd="slow" advTm="115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Economic Dispatch with Piecewise Linear Cost Curves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All generators except one are at breakpoints of their cost curve</a:t>
            </a:r>
          </a:p>
          <a:p>
            <a:pPr>
              <a:lnSpc>
                <a:spcPct val="90000"/>
              </a:lnSpc>
            </a:pPr>
            <a:r>
              <a:rPr lang="en-GB" sz="2400"/>
              <a:t>The marginal generator is between breakpoints to balance the load and generation</a:t>
            </a:r>
          </a:p>
          <a:p>
            <a:pPr>
              <a:lnSpc>
                <a:spcPct val="90000"/>
              </a:lnSpc>
            </a:pPr>
            <a:r>
              <a:rPr lang="en-GB" sz="2400"/>
              <a:t>Not well-suited for lambda-search algorithm</a:t>
            </a:r>
          </a:p>
          <a:p>
            <a:pPr>
              <a:lnSpc>
                <a:spcPct val="90000"/>
              </a:lnSpc>
            </a:pPr>
            <a:r>
              <a:rPr lang="en-GB" sz="2400"/>
              <a:t>Very fast table lookup algorithm:</a:t>
            </a:r>
          </a:p>
          <a:p>
            <a:pPr lvl="1">
              <a:lnSpc>
                <a:spcPct val="90000"/>
              </a:lnSpc>
            </a:pPr>
            <a:r>
              <a:rPr lang="en-GB"/>
              <a:t>Rank all the segments of the piecewise linear cost curves in order of incremental cost</a:t>
            </a:r>
          </a:p>
          <a:p>
            <a:pPr lvl="1">
              <a:lnSpc>
                <a:spcPct val="90000"/>
              </a:lnSpc>
            </a:pPr>
            <a:r>
              <a:rPr lang="en-GB"/>
              <a:t>First dispatch all the units at their minimum generation</a:t>
            </a:r>
          </a:p>
          <a:p>
            <a:pPr lvl="1">
              <a:lnSpc>
                <a:spcPct val="90000"/>
              </a:lnSpc>
            </a:pPr>
            <a:r>
              <a:rPr lang="en-GB"/>
              <a:t>Then go down the table until the generation matches the load</a:t>
            </a:r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62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55"/>
    </mc:Choice>
    <mc:Fallback xmlns="">
      <p:transition xmlns:p14="http://schemas.microsoft.com/office/powerpoint/2010/main" spd="slow" advTm="729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grpSp>
        <p:nvGrpSpPr>
          <p:cNvPr id="135171" name="Group 3"/>
          <p:cNvGrpSpPr>
            <a:grpSpLocks/>
          </p:cNvGrpSpPr>
          <p:nvPr/>
        </p:nvGrpSpPr>
        <p:grpSpPr bwMode="auto">
          <a:xfrm>
            <a:off x="382588" y="1116013"/>
            <a:ext cx="3668712" cy="5370512"/>
            <a:chOff x="241" y="703"/>
            <a:chExt cx="2311" cy="3383"/>
          </a:xfrm>
        </p:grpSpPr>
        <p:sp>
          <p:nvSpPr>
            <p:cNvPr id="135172" name="Text Box 4"/>
            <p:cNvSpPr txBox="1">
              <a:spLocks noChangeArrowheads="1"/>
            </p:cNvSpPr>
            <p:nvPr/>
          </p:nvSpPr>
          <p:spPr bwMode="auto">
            <a:xfrm>
              <a:off x="2313" y="2040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A</a:t>
              </a:r>
              <a:endParaRPr lang="en-GB" sz="1400">
                <a:latin typeface="Arial" charset="0"/>
              </a:endParaRPr>
            </a:p>
          </p:txBody>
        </p:sp>
        <p:graphicFrame>
          <p:nvGraphicFramePr>
            <p:cNvPr id="135173" name="Object 5"/>
            <p:cNvGraphicFramePr>
              <a:graphicFrameLocks noChangeAspect="1"/>
            </p:cNvGraphicFramePr>
            <p:nvPr/>
          </p:nvGraphicFramePr>
          <p:xfrm>
            <a:off x="289" y="703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37" name="Equation" r:id="rId5" imgW="469900" imgH="635000" progId="Equation.DSMT36">
                    <p:embed/>
                  </p:oleObj>
                </mc:Choice>
                <mc:Fallback>
                  <p:oleObj name="Equation" r:id="rId5" imgW="469900" imgH="635000" progId="Equation.DSMT3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" y="703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2258" y="3894"/>
              <a:ext cx="2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400">
                  <a:latin typeface="Arial" charset="0"/>
                </a:rPr>
                <a:t>P</a:t>
              </a:r>
              <a:r>
                <a:rPr lang="en-GB" sz="1400" baseline="-25000">
                  <a:latin typeface="Arial" charset="0"/>
                </a:rPr>
                <a:t>B</a:t>
              </a:r>
              <a:endParaRPr lang="en-GB" sz="1400">
                <a:latin typeface="Arial" charset="0"/>
              </a:endParaRPr>
            </a:p>
          </p:txBody>
        </p:sp>
        <p:graphicFrame>
          <p:nvGraphicFramePr>
            <p:cNvPr id="135175" name="Object 7"/>
            <p:cNvGraphicFramePr>
              <a:graphicFrameLocks noChangeAspect="1"/>
            </p:cNvGraphicFramePr>
            <p:nvPr/>
          </p:nvGraphicFramePr>
          <p:xfrm>
            <a:off x="241" y="2557"/>
            <a:ext cx="296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738" name="Equation" r:id="rId7" imgW="469900" imgH="635000" progId="Equation.DSMT36">
                    <p:embed/>
                  </p:oleObj>
                </mc:Choice>
                <mc:Fallback>
                  <p:oleObj name="Equation" r:id="rId7" imgW="469900" imgH="635000" progId="Equation.DSMT3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" y="2557"/>
                          <a:ext cx="296" cy="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176" name="Line 8"/>
            <p:cNvSpPr>
              <a:spLocks noChangeShapeType="1"/>
            </p:cNvSpPr>
            <p:nvPr/>
          </p:nvSpPr>
          <p:spPr bwMode="auto">
            <a:xfrm>
              <a:off x="625" y="1992"/>
              <a:ext cx="18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7" name="Line 9"/>
            <p:cNvSpPr>
              <a:spLocks noChangeShapeType="1"/>
            </p:cNvSpPr>
            <p:nvPr/>
          </p:nvSpPr>
          <p:spPr bwMode="auto">
            <a:xfrm flipV="1">
              <a:off x="625" y="984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948" y="1759"/>
              <a:ext cx="581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Line 11"/>
            <p:cNvSpPr>
              <a:spLocks noChangeShapeType="1"/>
            </p:cNvSpPr>
            <p:nvPr/>
          </p:nvSpPr>
          <p:spPr bwMode="auto">
            <a:xfrm>
              <a:off x="1529" y="1663"/>
              <a:ext cx="387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0" name="Line 12"/>
            <p:cNvSpPr>
              <a:spLocks noChangeShapeType="1"/>
            </p:cNvSpPr>
            <p:nvPr/>
          </p:nvSpPr>
          <p:spPr bwMode="auto">
            <a:xfrm>
              <a:off x="1916" y="1429"/>
              <a:ext cx="259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625" y="3846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 flipV="1">
              <a:off x="625" y="2838"/>
              <a:ext cx="0" cy="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879" y="3757"/>
              <a:ext cx="571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1450" y="3354"/>
              <a:ext cx="38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Line 17"/>
            <p:cNvSpPr>
              <a:spLocks noChangeShapeType="1"/>
            </p:cNvSpPr>
            <p:nvPr/>
          </p:nvSpPr>
          <p:spPr bwMode="auto">
            <a:xfrm>
              <a:off x="1830" y="3181"/>
              <a:ext cx="254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6" name="Line 18"/>
            <p:cNvSpPr>
              <a:spLocks noChangeShapeType="1"/>
            </p:cNvSpPr>
            <p:nvPr/>
          </p:nvSpPr>
          <p:spPr bwMode="auto">
            <a:xfrm flipH="1">
              <a:off x="625" y="3757"/>
              <a:ext cx="2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7" name="Line 19"/>
            <p:cNvSpPr>
              <a:spLocks noChangeShapeType="1"/>
            </p:cNvSpPr>
            <p:nvPr/>
          </p:nvSpPr>
          <p:spPr bwMode="auto">
            <a:xfrm flipH="1">
              <a:off x="625" y="3354"/>
              <a:ext cx="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8" name="Line 20"/>
            <p:cNvSpPr>
              <a:spLocks noChangeShapeType="1"/>
            </p:cNvSpPr>
            <p:nvPr/>
          </p:nvSpPr>
          <p:spPr bwMode="auto">
            <a:xfrm flipH="1">
              <a:off x="625" y="3181"/>
              <a:ext cx="120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9" name="Line 21"/>
            <p:cNvSpPr>
              <a:spLocks noChangeShapeType="1"/>
            </p:cNvSpPr>
            <p:nvPr/>
          </p:nvSpPr>
          <p:spPr bwMode="auto">
            <a:xfrm flipH="1">
              <a:off x="625" y="1759"/>
              <a:ext cx="3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0" name="Line 22"/>
            <p:cNvSpPr>
              <a:spLocks noChangeShapeType="1"/>
            </p:cNvSpPr>
            <p:nvPr/>
          </p:nvSpPr>
          <p:spPr bwMode="auto">
            <a:xfrm flipH="1">
              <a:off x="625" y="1663"/>
              <a:ext cx="9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1" name="Line 23"/>
            <p:cNvSpPr>
              <a:spLocks noChangeShapeType="1"/>
            </p:cNvSpPr>
            <p:nvPr/>
          </p:nvSpPr>
          <p:spPr bwMode="auto">
            <a:xfrm flipH="1">
              <a:off x="625" y="1429"/>
              <a:ext cx="129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2" name="Line 24"/>
            <p:cNvSpPr>
              <a:spLocks noChangeShapeType="1"/>
            </p:cNvSpPr>
            <p:nvPr/>
          </p:nvSpPr>
          <p:spPr bwMode="auto">
            <a:xfrm>
              <a:off x="879" y="3757"/>
              <a:ext cx="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3" name="Line 25"/>
            <p:cNvSpPr>
              <a:spLocks noChangeShapeType="1"/>
            </p:cNvSpPr>
            <p:nvPr/>
          </p:nvSpPr>
          <p:spPr bwMode="auto">
            <a:xfrm>
              <a:off x="1450" y="3354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4" name="Line 26"/>
            <p:cNvSpPr>
              <a:spLocks noChangeShapeType="1"/>
            </p:cNvSpPr>
            <p:nvPr/>
          </p:nvSpPr>
          <p:spPr bwMode="auto">
            <a:xfrm>
              <a:off x="1830" y="3181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5" name="Line 27"/>
            <p:cNvSpPr>
              <a:spLocks noChangeShapeType="1"/>
            </p:cNvSpPr>
            <p:nvPr/>
          </p:nvSpPr>
          <p:spPr bwMode="auto">
            <a:xfrm>
              <a:off x="2084" y="3174"/>
              <a:ext cx="0" cy="6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6" name="Line 28"/>
            <p:cNvSpPr>
              <a:spLocks noChangeShapeType="1"/>
            </p:cNvSpPr>
            <p:nvPr/>
          </p:nvSpPr>
          <p:spPr bwMode="auto">
            <a:xfrm>
              <a:off x="2175" y="1429"/>
              <a:ext cx="0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7" name="Line 29"/>
            <p:cNvSpPr>
              <a:spLocks noChangeShapeType="1"/>
            </p:cNvSpPr>
            <p:nvPr/>
          </p:nvSpPr>
          <p:spPr bwMode="auto">
            <a:xfrm>
              <a:off x="1916" y="1429"/>
              <a:ext cx="0" cy="5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8" name="Line 30"/>
            <p:cNvSpPr>
              <a:spLocks noChangeShapeType="1"/>
            </p:cNvSpPr>
            <p:nvPr/>
          </p:nvSpPr>
          <p:spPr bwMode="auto">
            <a:xfrm>
              <a:off x="1524" y="1663"/>
              <a:ext cx="0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99" name="Line 31"/>
            <p:cNvSpPr>
              <a:spLocks noChangeShapeType="1"/>
            </p:cNvSpPr>
            <p:nvPr/>
          </p:nvSpPr>
          <p:spPr bwMode="auto">
            <a:xfrm>
              <a:off x="948" y="1759"/>
              <a:ext cx="0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00" name="Text Box 32"/>
            <p:cNvSpPr txBox="1">
              <a:spLocks noChangeArrowheads="1"/>
            </p:cNvSpPr>
            <p:nvPr/>
          </p:nvSpPr>
          <p:spPr bwMode="auto">
            <a:xfrm>
              <a:off x="821" y="3886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20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1" name="Text Box 33"/>
            <p:cNvSpPr txBox="1">
              <a:spLocks noChangeArrowheads="1"/>
            </p:cNvSpPr>
            <p:nvPr/>
          </p:nvSpPr>
          <p:spPr bwMode="auto">
            <a:xfrm>
              <a:off x="895" y="2040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30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2" name="Text Box 34"/>
            <p:cNvSpPr txBox="1">
              <a:spLocks noChangeArrowheads="1"/>
            </p:cNvSpPr>
            <p:nvPr/>
          </p:nvSpPr>
          <p:spPr bwMode="auto">
            <a:xfrm>
              <a:off x="1397" y="3886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70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3" name="Text Box 35"/>
            <p:cNvSpPr txBox="1">
              <a:spLocks noChangeArrowheads="1"/>
            </p:cNvSpPr>
            <p:nvPr/>
          </p:nvSpPr>
          <p:spPr bwMode="auto">
            <a:xfrm>
              <a:off x="1471" y="2040"/>
              <a:ext cx="1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80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4" name="Text Box 36"/>
            <p:cNvSpPr txBox="1">
              <a:spLocks noChangeArrowheads="1"/>
            </p:cNvSpPr>
            <p:nvPr/>
          </p:nvSpPr>
          <p:spPr bwMode="auto">
            <a:xfrm>
              <a:off x="1756" y="3886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110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5" name="Text Box 37"/>
            <p:cNvSpPr txBox="1">
              <a:spLocks noChangeArrowheads="1"/>
            </p:cNvSpPr>
            <p:nvPr/>
          </p:nvSpPr>
          <p:spPr bwMode="auto">
            <a:xfrm>
              <a:off x="1830" y="2040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120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6" name="Text Box 38"/>
            <p:cNvSpPr txBox="1">
              <a:spLocks noChangeArrowheads="1"/>
            </p:cNvSpPr>
            <p:nvPr/>
          </p:nvSpPr>
          <p:spPr bwMode="auto">
            <a:xfrm>
              <a:off x="1989" y="3886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140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7" name="Text Box 39"/>
            <p:cNvSpPr txBox="1">
              <a:spLocks noChangeArrowheads="1"/>
            </p:cNvSpPr>
            <p:nvPr/>
          </p:nvSpPr>
          <p:spPr bwMode="auto">
            <a:xfrm>
              <a:off x="2068" y="2040"/>
              <a:ext cx="160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150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8" name="Text Box 40"/>
            <p:cNvSpPr txBox="1">
              <a:spLocks noChangeArrowheads="1"/>
            </p:cNvSpPr>
            <p:nvPr/>
          </p:nvSpPr>
          <p:spPr bwMode="auto">
            <a:xfrm>
              <a:off x="460" y="3699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0.1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09" name="Text Box 41"/>
            <p:cNvSpPr txBox="1">
              <a:spLocks noChangeArrowheads="1"/>
            </p:cNvSpPr>
            <p:nvPr/>
          </p:nvSpPr>
          <p:spPr bwMode="auto">
            <a:xfrm>
              <a:off x="460" y="3296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0.6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0" name="Text Box 42"/>
            <p:cNvSpPr txBox="1">
              <a:spLocks noChangeArrowheads="1"/>
            </p:cNvSpPr>
            <p:nvPr/>
          </p:nvSpPr>
          <p:spPr bwMode="auto">
            <a:xfrm>
              <a:off x="460" y="3116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0.8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1" name="Text Box 43"/>
            <p:cNvSpPr txBox="1">
              <a:spLocks noChangeArrowheads="1"/>
            </p:cNvSpPr>
            <p:nvPr/>
          </p:nvSpPr>
          <p:spPr bwMode="auto">
            <a:xfrm>
              <a:off x="465" y="1715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0.3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2" name="Text Box 44"/>
            <p:cNvSpPr txBox="1">
              <a:spLocks noChangeArrowheads="1"/>
            </p:cNvSpPr>
            <p:nvPr/>
          </p:nvSpPr>
          <p:spPr bwMode="auto">
            <a:xfrm>
              <a:off x="465" y="1585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0.5</a:t>
              </a:r>
              <a:endParaRPr lang="en-GB" sz="1400">
                <a:latin typeface="Arial" charset="0"/>
              </a:endParaRPr>
            </a:p>
          </p:txBody>
        </p:sp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465" y="1342"/>
              <a:ext cx="133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latin typeface="Arial" charset="0"/>
                </a:rPr>
                <a:t>0.7</a:t>
              </a:r>
              <a:endParaRPr lang="en-GB" sz="1400">
                <a:latin typeface="Arial" charset="0"/>
              </a:endParaRPr>
            </a:p>
          </p:txBody>
        </p:sp>
      </p:grpSp>
      <p:graphicFrame>
        <p:nvGraphicFramePr>
          <p:cNvPr id="135214" name="Object 46"/>
          <p:cNvGraphicFramePr>
            <a:graphicFrameLocks noChangeAspect="1"/>
          </p:cNvGraphicFramePr>
          <p:nvPr/>
        </p:nvGraphicFramePr>
        <p:xfrm>
          <a:off x="4227513" y="1679575"/>
          <a:ext cx="5467350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39" name="Document" r:id="rId9" imgW="6187440" imgH="2868168" progId="Word.Document.8">
                  <p:embed/>
                </p:oleObj>
              </mc:Choice>
              <mc:Fallback>
                <p:oleObj name="Document" r:id="rId9" imgW="6187440" imgH="2868168" progId="Word.Document.8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636"/>
                      <a:stretch>
                        <a:fillRect/>
                      </a:stretch>
                    </p:blipFill>
                    <p:spPr bwMode="auto">
                      <a:xfrm>
                        <a:off x="4227513" y="1679575"/>
                        <a:ext cx="5467350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215" name="Text Box 47"/>
          <p:cNvSpPr txBox="1">
            <a:spLocks noChangeArrowheads="1"/>
          </p:cNvSpPr>
          <p:nvPr/>
        </p:nvSpPr>
        <p:spPr bwMode="auto">
          <a:xfrm>
            <a:off x="4584700" y="4770438"/>
            <a:ext cx="3627438" cy="180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If </a:t>
            </a:r>
            <a:r>
              <a:rPr lang="en-GB" sz="1800" dirty="0" err="1">
                <a:latin typeface="Arial" charset="0"/>
              </a:rPr>
              <a:t>P</a:t>
            </a:r>
            <a:r>
              <a:rPr lang="en-GB" sz="1800" baseline="-25000" dirty="0" err="1">
                <a:latin typeface="Arial" charset="0"/>
              </a:rPr>
              <a:t>load</a:t>
            </a:r>
            <a:r>
              <a:rPr lang="en-GB" sz="1800" dirty="0">
                <a:latin typeface="Arial" charset="0"/>
              </a:rPr>
              <a:t> = 210MW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The optimal economic dispatch is: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P</a:t>
            </a:r>
            <a:r>
              <a:rPr lang="en-GB" sz="1800" baseline="-25000" dirty="0">
                <a:latin typeface="Arial" charset="0"/>
              </a:rPr>
              <a:t>A</a:t>
            </a:r>
            <a:r>
              <a:rPr lang="en-GB" sz="1800" dirty="0">
                <a:latin typeface="Arial" charset="0"/>
              </a:rPr>
              <a:t> = 120MW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P</a:t>
            </a:r>
            <a:r>
              <a:rPr lang="en-GB" sz="1800" baseline="-25000" dirty="0">
                <a:latin typeface="Arial" charset="0"/>
              </a:rPr>
              <a:t>B</a:t>
            </a:r>
            <a:r>
              <a:rPr lang="en-GB" sz="1800" dirty="0">
                <a:latin typeface="Arial" charset="0"/>
              </a:rPr>
              <a:t> = 90 MW</a:t>
            </a:r>
          </a:p>
          <a:p>
            <a:pPr>
              <a:spcAft>
                <a:spcPct val="25000"/>
              </a:spcAft>
            </a:pPr>
            <a:r>
              <a:rPr lang="en-GB" sz="1800" dirty="0">
                <a:latin typeface="Arial" charset="0"/>
              </a:rPr>
              <a:t>   </a:t>
            </a:r>
            <a:r>
              <a:rPr lang="en-GB" sz="1800" dirty="0" err="1" smtClean="0">
                <a:latin typeface="Arial" charset="0"/>
              </a:rPr>
              <a:t>λ</a:t>
            </a:r>
            <a:r>
              <a:rPr lang="en-GB" sz="1800" dirty="0" smtClean="0">
                <a:latin typeface="Arial" charset="0"/>
              </a:rPr>
              <a:t> </a:t>
            </a:r>
            <a:r>
              <a:rPr lang="en-GB" sz="1800" dirty="0">
                <a:latin typeface="Arial" charset="0"/>
              </a:rPr>
              <a:t>= 0.6</a:t>
            </a:r>
            <a:endParaRPr lang="en-GB" sz="1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63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650"/>
    </mc:Choice>
    <mc:Fallback xmlns="">
      <p:transition xmlns:p14="http://schemas.microsoft.com/office/powerpoint/2010/main" spd="slow" advTm="28765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Binding Inequality Constraints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/>
              <a:t>A binding inequality constraint is an inequality constraint that is satisfied exactly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Example: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If we must have </a:t>
            </a:r>
            <a:r>
              <a:rPr lang="en-GB" sz="2000" i="1" dirty="0"/>
              <a:t>x</a:t>
            </a:r>
            <a:r>
              <a:rPr lang="en-GB" sz="2000" i="1" baseline="-25000" dirty="0"/>
              <a:t>1 </a:t>
            </a:r>
            <a:r>
              <a:rPr lang="en-GB" sz="2000" dirty="0"/>
              <a:t>≤ </a:t>
            </a:r>
            <a:r>
              <a:rPr lang="en-GB" sz="2000" i="1" dirty="0"/>
              <a:t>x</a:t>
            </a:r>
            <a:r>
              <a:rPr lang="en-GB" sz="2000" i="1" baseline="-25000" dirty="0"/>
              <a:t>1</a:t>
            </a:r>
            <a:r>
              <a:rPr lang="en-GB" sz="2000" i="1" baseline="30000" dirty="0"/>
              <a:t>max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And at the solution we have </a:t>
            </a:r>
            <a:r>
              <a:rPr lang="en-GB" sz="2000" i="1" dirty="0"/>
              <a:t>x</a:t>
            </a:r>
            <a:r>
              <a:rPr lang="en-GB" sz="2000" i="1" baseline="-25000" dirty="0"/>
              <a:t>1 </a:t>
            </a:r>
            <a:r>
              <a:rPr lang="en-GB" sz="2000" dirty="0"/>
              <a:t>= </a:t>
            </a:r>
            <a:r>
              <a:rPr lang="en-GB" sz="2000" i="1" dirty="0"/>
              <a:t>x</a:t>
            </a:r>
            <a:r>
              <a:rPr lang="en-GB" sz="2000" i="1" baseline="-25000" dirty="0"/>
              <a:t>1</a:t>
            </a:r>
            <a:r>
              <a:rPr lang="en-GB" sz="2000" i="1" baseline="30000" dirty="0"/>
              <a:t>max</a:t>
            </a:r>
            <a:endParaRPr lang="en-GB" sz="2000" dirty="0"/>
          </a:p>
          <a:p>
            <a:pPr lvl="1">
              <a:lnSpc>
                <a:spcPct val="90000"/>
              </a:lnSpc>
            </a:pPr>
            <a:r>
              <a:rPr lang="en-GB" sz="2000" dirty="0"/>
              <a:t>Then the constraint </a:t>
            </a:r>
            <a:r>
              <a:rPr lang="en-GB" sz="2000" i="1" dirty="0"/>
              <a:t>x</a:t>
            </a:r>
            <a:r>
              <a:rPr lang="en-GB" sz="2000" i="1" baseline="-25000" dirty="0"/>
              <a:t>1 </a:t>
            </a:r>
            <a:r>
              <a:rPr lang="en-GB" sz="2000" dirty="0"/>
              <a:t>≤ </a:t>
            </a:r>
            <a:r>
              <a:rPr lang="en-GB" sz="2000" i="1" dirty="0"/>
              <a:t>x</a:t>
            </a:r>
            <a:r>
              <a:rPr lang="en-GB" sz="2000" i="1" baseline="-25000" dirty="0"/>
              <a:t>1</a:t>
            </a:r>
            <a:r>
              <a:rPr lang="en-GB" sz="2000" i="1" baseline="30000" dirty="0"/>
              <a:t>max</a:t>
            </a:r>
            <a:r>
              <a:rPr lang="en-GB" sz="2000" dirty="0"/>
              <a:t> is said to be binding</a:t>
            </a:r>
            <a:r>
              <a:rPr lang="en-GB" sz="2000" i="1" baseline="-25000" dirty="0"/>
              <a:t> 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400" dirty="0"/>
              <a:t>ALL of the inequality constraints must be satisfied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Only a FEW will be binding (or active) at any given time</a:t>
            </a: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rgbClr val="CC3300"/>
                </a:solidFill>
              </a:rPr>
              <a:t>But we don’t know ahead of time which inequality constraints will be binding!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All equality constraints are always binding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DD26C-53BD-0D4A-A86D-5195965EE406}" type="slidenum">
              <a:rPr lang="en-GB" smtClean="0"/>
              <a:pPr/>
              <a:t>7</a:t>
            </a:fld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47"/>
    </mc:Choice>
    <mc:Fallback xmlns="">
      <p:transition xmlns:p14="http://schemas.microsoft.com/office/powerpoint/2010/main" spd="slow" advTm="789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GB" dirty="0"/>
              <a:t>Solution using Lagrange </a:t>
            </a:r>
            <a:r>
              <a:rPr lang="en-GB" dirty="0" smtClean="0"/>
              <a:t>multipliers</a:t>
            </a:r>
            <a:endParaRPr lang="en-GB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71465"/>
              </p:ext>
            </p:extLst>
          </p:nvPr>
        </p:nvGraphicFramePr>
        <p:xfrm>
          <a:off x="779767" y="1291084"/>
          <a:ext cx="4701566" cy="228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53" name="Equation" r:id="rId4" imgW="3035300" imgH="1473200" progId="Equation.DSMT4">
                  <p:embed/>
                </p:oleObj>
              </mc:Choice>
              <mc:Fallback>
                <p:oleObj name="Equation" r:id="rId4" imgW="3035300" imgH="147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67" y="1291084"/>
                        <a:ext cx="4701566" cy="22819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800100" y="3657600"/>
            <a:ext cx="6010275" cy="2628900"/>
            <a:chOff x="800100" y="3657600"/>
            <a:chExt cx="6010275" cy="2628900"/>
          </a:xfrm>
        </p:grpSpPr>
        <p:graphicFrame>
          <p:nvGraphicFramePr>
            <p:cNvPr id="1065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5599520"/>
                </p:ext>
              </p:extLst>
            </p:nvPr>
          </p:nvGraphicFramePr>
          <p:xfrm>
            <a:off x="1239460" y="4077072"/>
            <a:ext cx="5570915" cy="2209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54" name="Equation" r:id="rId6" imgW="4483100" imgH="1778000" progId="Equation.DSMT4">
                    <p:embed/>
                  </p:oleObj>
                </mc:Choice>
                <mc:Fallback>
                  <p:oleObj name="Equation" r:id="rId6" imgW="4483100" imgH="17780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9460" y="4077072"/>
                          <a:ext cx="5570915" cy="2209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501" name="Text Box 5"/>
            <p:cNvSpPr txBox="1">
              <a:spLocks noChangeArrowheads="1"/>
            </p:cNvSpPr>
            <p:nvPr/>
          </p:nvSpPr>
          <p:spPr bwMode="auto">
            <a:xfrm>
              <a:off x="800100" y="3657600"/>
              <a:ext cx="2747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dirty="0"/>
                <a:t>Lagrangian function: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8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75"/>
    </mc:Choice>
    <mc:Fallback xmlns="">
      <p:transition xmlns:p14="http://schemas.microsoft.com/office/powerpoint/2010/main" spd="slow" advTm="765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Optimality Conditions</a:t>
            </a:r>
          </a:p>
        </p:txBody>
      </p:sp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76200" y="5486400"/>
            <a:ext cx="6897688" cy="1219200"/>
            <a:chOff x="48" y="3456"/>
            <a:chExt cx="4345" cy="768"/>
          </a:xfrm>
        </p:grpSpPr>
        <p:sp>
          <p:nvSpPr>
            <p:cNvPr id="107523" name="AutoShape 3"/>
            <p:cNvSpPr>
              <a:spLocks noChangeArrowheads="1"/>
            </p:cNvSpPr>
            <p:nvPr/>
          </p:nvSpPr>
          <p:spPr bwMode="auto">
            <a:xfrm>
              <a:off x="48" y="3456"/>
              <a:ext cx="1248" cy="768"/>
            </a:xfrm>
            <a:prstGeom prst="roundRect">
              <a:avLst>
                <a:gd name="adj" fmla="val 16667"/>
              </a:avLst>
            </a:prstGeom>
            <a:solidFill>
              <a:srgbClr val="66FFCC"/>
            </a:solidFill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4" name="Text Box 4"/>
            <p:cNvSpPr txBox="1">
              <a:spLocks noChangeArrowheads="1"/>
            </p:cNvSpPr>
            <p:nvPr/>
          </p:nvSpPr>
          <p:spPr bwMode="auto">
            <a:xfrm>
              <a:off x="1344" y="3744"/>
              <a:ext cx="30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Complementary Slackness Conditions</a:t>
              </a:r>
            </a:p>
          </p:txBody>
        </p:sp>
      </p:grpSp>
      <p:graphicFrame>
        <p:nvGraphicFramePr>
          <p:cNvPr id="1075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58342"/>
              </p:ext>
            </p:extLst>
          </p:nvPr>
        </p:nvGraphicFramePr>
        <p:xfrm>
          <a:off x="179512" y="2676128"/>
          <a:ext cx="8628710" cy="3993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0" name="Equation" r:id="rId5" imgW="4114800" imgH="1905000" progId="Equation.3">
                  <p:embed/>
                </p:oleObj>
              </mc:Choice>
              <mc:Fallback>
                <p:oleObj name="Equation" r:id="rId5" imgW="4114800" imgH="1905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676128"/>
                        <a:ext cx="8628710" cy="39932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165225" y="1066800"/>
            <a:ext cx="71433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dirty="0"/>
              <a:t>(Known as the </a:t>
            </a:r>
            <a:r>
              <a:rPr lang="en-GB" dirty="0" err="1"/>
              <a:t>Karush</a:t>
            </a:r>
            <a:r>
              <a:rPr lang="en-GB" dirty="0"/>
              <a:t> Kuhn Tucker </a:t>
            </a:r>
            <a:r>
              <a:rPr lang="en-GB" dirty="0" smtClean="0"/>
              <a:t>or KKT conditions)</a:t>
            </a:r>
            <a:endParaRPr lang="en-GB" dirty="0"/>
          </a:p>
        </p:txBody>
      </p:sp>
      <p:graphicFrame>
        <p:nvGraphicFramePr>
          <p:cNvPr id="107528" name="Object 8"/>
          <p:cNvGraphicFramePr>
            <a:graphicFrameLocks noChangeAspect="1"/>
          </p:cNvGraphicFramePr>
          <p:nvPr/>
        </p:nvGraphicFramePr>
        <p:xfrm>
          <a:off x="1200150" y="1600200"/>
          <a:ext cx="67516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81" name="Equation" r:id="rId7" imgW="5956300" imgH="863600" progId="Equation.DSMT36">
                  <p:embed/>
                </p:oleObj>
              </mc:Choice>
              <mc:Fallback>
                <p:oleObj name="Equation" r:id="rId7" imgW="5956300" imgH="863600" progId="Equation.DSMT3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1600200"/>
                        <a:ext cx="67516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2011 D. Kirschen and University of Washington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4C05-725B-7C45-8D7E-7EC913AF88E4}" type="slidenum">
              <a:rPr lang="en-GB" smtClean="0"/>
              <a:pPr/>
              <a:t>9</a:t>
            </a:fld>
            <a:endParaRPr lang="en-GB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82"/>
    </mc:Choice>
    <mc:Fallback xmlns="">
      <p:transition xmlns:p14="http://schemas.microsoft.com/office/powerpoint/2010/main" spd="slow" advTm="16568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8.5|5.5|6.6|8.8|13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9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8.8|8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22.3|15.4|22.7|29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1.8|17.9|16.6|3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15|12.9|2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1.4|18.1|2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27.7|7.4|1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51.7|26.4|19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3|10.5|14|4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1|22.7|19.4|1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0.6|10.2|5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4.2|3.6|5|9.5|17.8|9.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6.3|11.4|1.4|10.8|5|3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3.2|23.3|10.2|1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8|13.1|24.9|8.8|11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1|1.3|5|19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0.2|14.8|15.4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|24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4.5|7.6|5.9|16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0.5|27.9|13.2|5.7|6.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|21.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|15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3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|9.1|14.6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2|10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13.4"/>
</p:tagLst>
</file>

<file path=ppt/theme/theme1.xml><?xml version="1.0" encoding="utf-8"?>
<a:theme xmlns:a="http://schemas.openxmlformats.org/drawingml/2006/main" name="My U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UW theme.thmx</Template>
  <TotalTime>8819</TotalTime>
  <Words>2127</Words>
  <Application>Microsoft Macintosh PowerPoint</Application>
  <PresentationFormat>On-screen Show (4:3)</PresentationFormat>
  <Paragraphs>451</Paragraphs>
  <Slides>63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6" baseType="lpstr">
      <vt:lpstr>My UW theme</vt:lpstr>
      <vt:lpstr>Equation</vt:lpstr>
      <vt:lpstr>Document</vt:lpstr>
      <vt:lpstr>Introduction to Optimization (Part 2)</vt:lpstr>
      <vt:lpstr>Optimization with inequality constraints</vt:lpstr>
      <vt:lpstr>Example: Economic Dispatch</vt:lpstr>
      <vt:lpstr>Example: Economic Dispatch</vt:lpstr>
      <vt:lpstr>Example: Economic Dispatch</vt:lpstr>
      <vt:lpstr>Example: Economic Dispatch</vt:lpstr>
      <vt:lpstr>Binding Inequality Constraints</vt:lpstr>
      <vt:lpstr>Solution using Lagrange multipliers</vt:lpstr>
      <vt:lpstr>Optimality Conditions</vt:lpstr>
      <vt:lpstr>Complementary slackness conditions</vt:lpstr>
      <vt:lpstr>Solving the problem</vt:lpstr>
      <vt:lpstr>Example</vt:lpstr>
      <vt:lpstr>Example</vt:lpstr>
      <vt:lpstr>Example</vt:lpstr>
      <vt:lpstr>Example</vt:lpstr>
      <vt:lpstr>Example</vt:lpstr>
      <vt:lpstr>Example: graphical solution</vt:lpstr>
      <vt:lpstr>Application to Economic Dispatch</vt:lpstr>
      <vt:lpstr>Application to Economic Dispatch</vt:lpstr>
      <vt:lpstr>Application to Economic Dispatch</vt:lpstr>
      <vt:lpstr>“Solving” these equations</vt:lpstr>
      <vt:lpstr>Solving the KKT Equations</vt:lpstr>
      <vt:lpstr>Solving the KKT Equations</vt:lpstr>
      <vt:lpstr>Physical interpretation of the Lagrangian</vt:lpstr>
      <vt:lpstr>What happens when I move the constraint?</vt:lpstr>
      <vt:lpstr>What happens when I move the constraint?</vt:lpstr>
      <vt:lpstr>Physical interpretation of the Lagrangian</vt:lpstr>
      <vt:lpstr>Physical Interpretation of Lagrange Multipliers</vt:lpstr>
      <vt:lpstr>Physical Interpretation of Lagrange Multipliers</vt:lpstr>
      <vt:lpstr>PowerPoint Presentation</vt:lpstr>
      <vt:lpstr>Example: Economic Dispatch</vt:lpstr>
      <vt:lpstr> Example: Form the Lagrangian</vt:lpstr>
      <vt:lpstr> Example: Optimality Conditions</vt:lpstr>
      <vt:lpstr> Example: Optimality Conditions</vt:lpstr>
      <vt:lpstr> Example: Optimality Conditions</vt:lpstr>
      <vt:lpstr> Example: Complementary slackness</vt:lpstr>
      <vt:lpstr> Example: First Trial (1)</vt:lpstr>
      <vt:lpstr> Example: First Trial (2)</vt:lpstr>
      <vt:lpstr> Example: Second Trial (1)</vt:lpstr>
      <vt:lpstr> Example: Second Trial (2)</vt:lpstr>
      <vt:lpstr> Example: Second Trial (3)</vt:lpstr>
      <vt:lpstr> Example: Second Trial (4)</vt:lpstr>
      <vt:lpstr> Example: Second Trial (5)</vt:lpstr>
      <vt:lpstr> Example: Third Trial (1)</vt:lpstr>
      <vt:lpstr> Example: Third Trial (2)</vt:lpstr>
      <vt:lpstr> Example: Optimal Solution</vt:lpstr>
      <vt:lpstr>Practical Economic Dispatch</vt:lpstr>
      <vt:lpstr>Equal Incremental Cost Dispatch</vt:lpstr>
      <vt:lpstr>Lambda search algorithm</vt:lpstr>
      <vt:lpstr>Linear Cost Curves</vt:lpstr>
      <vt:lpstr>Linear Cost Curves</vt:lpstr>
      <vt:lpstr>Linear Cost Curves</vt:lpstr>
      <vt:lpstr>Linear Cost Curves</vt:lpstr>
      <vt:lpstr>Linear cost curves with minimum generation</vt:lpstr>
      <vt:lpstr>Linear cost curves with minimum generation</vt:lpstr>
      <vt:lpstr>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Economic Dispatch with Piecewise Linear Cost Curves</vt:lpstr>
      <vt:lpstr>Example</vt:lpstr>
    </vt:vector>
  </TitlesOfParts>
  <Company>UMIST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</dc:title>
  <dc:creator>Daniel Kirschen</dc:creator>
  <cp:lastModifiedBy>Daniel Kirschen</cp:lastModifiedBy>
  <cp:revision>309</cp:revision>
  <cp:lastPrinted>2010-11-08T10:56:46Z</cp:lastPrinted>
  <dcterms:created xsi:type="dcterms:W3CDTF">2001-11-05T21:31:44Z</dcterms:created>
  <dcterms:modified xsi:type="dcterms:W3CDTF">2012-07-19T03:45:07Z</dcterms:modified>
</cp:coreProperties>
</file>