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embeddings/oleObject1.bin" ContentType="application/vnd.openxmlformats-officedocument.oleObject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315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30" r:id="rId16"/>
    <p:sldId id="329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592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B4F3C-D5EC-464A-A9F6-4B9DA8DA9967}" type="datetimeFigureOut">
              <a:rPr lang="en-US" smtClean="0"/>
              <a:t>7/18/12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257A3-F181-D042-A9FF-01C551E5D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59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0A1EF-07AF-D74C-9094-42B0F0A03815}" type="datetimeFigureOut">
              <a:rPr lang="en-US" smtClean="0"/>
              <a:t>7/18/12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0BE79-0CC8-2A42-9747-D57D715C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130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chemeClr val="bg1">
                <a:lumMod val="85000"/>
              </a:schemeClr>
            </a:gs>
            <a:gs pos="40000">
              <a:schemeClr val="bg1">
                <a:lumMod val="85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UWEE master slide_v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83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-36512" y="6093296"/>
            <a:ext cx="3188221" cy="365125"/>
          </a:xfrm>
        </p:spPr>
        <p:txBody>
          <a:bodyPr/>
          <a:lstStyle>
            <a:lvl1pPr>
              <a:defRPr dirty="0" smtClean="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© 2011 Daniel Kirschen and University of Washington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4675" y="5943600"/>
            <a:ext cx="2895600" cy="365125"/>
          </a:xfrm>
        </p:spPr>
        <p:txBody>
          <a:bodyPr/>
          <a:lstStyle>
            <a:lvl1pPr>
              <a:defRPr dirty="0" smtClean="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4904" y="6466036"/>
            <a:ext cx="2133600" cy="365125"/>
          </a:xfrm>
        </p:spPr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endParaRPr lang="en-GB" smtClean="0"/>
          </a:p>
          <a:p>
            <a:fld id="{9FDFE08D-13A2-4147-9310-C11F5E7136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037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2011 Daniel Kirschen and University of Washington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smtClean="0"/>
          </a:p>
          <a:p>
            <a:fld id="{C81FD41D-288A-D541-9338-0599C15045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18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1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410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2011 Daniel Kirschen and University of Washington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smtClean="0"/>
          </a:p>
          <a:p>
            <a:fld id="{E0618D11-DB20-0A4F-B56C-256DE77AE6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30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624"/>
            <a:ext cx="8229600" cy="7921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3008" y="1052736"/>
            <a:ext cx="4038600" cy="5040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4008" y="1052736"/>
            <a:ext cx="4038600" cy="504056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613525"/>
            <a:ext cx="37338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2011 Daniel Kirschen and University of Washington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629400"/>
            <a:ext cx="2133600" cy="152400"/>
          </a:xfrm>
        </p:spPr>
        <p:txBody>
          <a:bodyPr/>
          <a:lstStyle>
            <a:lvl1pPr>
              <a:defRPr/>
            </a:lvl1pPr>
          </a:lstStyle>
          <a:p>
            <a:endParaRPr lang="en-GB" smtClean="0"/>
          </a:p>
          <a:p>
            <a:fld id="{FF9698EC-24EC-0941-BF97-1BE3271DCB0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468313" y="764704"/>
            <a:ext cx="8207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34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66800"/>
          </a:xfrm>
        </p:spPr>
        <p:txBody>
          <a:bodyPr/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18275"/>
            <a:ext cx="2987675" cy="365125"/>
          </a:xfrm>
        </p:spPr>
        <p:txBody>
          <a:bodyPr/>
          <a:lstStyle>
            <a:lvl1pPr>
              <a:defRPr sz="1000" dirty="0" smtClean="0"/>
            </a:lvl1pPr>
          </a:lstStyle>
          <a:p>
            <a:r>
              <a:rPr lang="en-US" smtClean="0"/>
              <a:t>© 2011 Daniel Kirschen and University of Washington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75475" y="6519863"/>
            <a:ext cx="2133600" cy="365125"/>
          </a:xfrm>
        </p:spPr>
        <p:txBody>
          <a:bodyPr/>
          <a:lstStyle>
            <a:lvl1pPr>
              <a:defRPr sz="1000" smtClean="0"/>
            </a:lvl1pPr>
          </a:lstStyle>
          <a:p>
            <a:endParaRPr lang="en-GB" smtClean="0"/>
          </a:p>
          <a:p>
            <a:fld id="{65D893BF-32D9-704B-8BDE-4213057E087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468313" y="1125538"/>
            <a:ext cx="8207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96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UWEE master slide_v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72829"/>
            <a:ext cx="7772400" cy="1500187"/>
          </a:xfrm>
        </p:spPr>
        <p:txBody>
          <a:bodyPr anchor="b"/>
          <a:lstStyle>
            <a:lvl1pPr marL="0" indent="0">
              <a:buNone/>
              <a:defRPr sz="48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426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66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92267"/>
            <a:ext cx="4067944" cy="365125"/>
          </a:xfrm>
        </p:spPr>
        <p:txBody>
          <a:bodyPr/>
          <a:lstStyle>
            <a:lvl1pPr>
              <a:defRPr sz="1000" dirty="0" smtClean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 2011 Daniel Kirschen and University of Washington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19925" y="6519863"/>
            <a:ext cx="2133600" cy="365125"/>
          </a:xfrm>
        </p:spPr>
        <p:txBody>
          <a:bodyPr/>
          <a:lstStyle>
            <a:lvl1pPr>
              <a:defRPr sz="1000" smtClean="0">
                <a:solidFill>
                  <a:schemeClr val="tx1"/>
                </a:solidFill>
              </a:defRPr>
            </a:lvl1pPr>
          </a:lstStyle>
          <a:p>
            <a:endParaRPr lang="en-GB" smtClean="0"/>
          </a:p>
          <a:p>
            <a:fld id="{B04BAC15-0F4E-394D-93D1-50EBCADD4E38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468313" y="1125538"/>
            <a:ext cx="8207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65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2011 Daniel Kirschen and University of Washington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smtClean="0"/>
          </a:p>
          <a:p>
            <a:fld id="{A06727B7-3E66-6B40-B7D7-E7FE3D606555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468313" y="1052736"/>
            <a:ext cx="8207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57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66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-56381" y="6592267"/>
            <a:ext cx="3548261" cy="365125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dirty="0" smtClean="0"/>
              <a:t>© 2011 Daniel Kirschen and University of Washington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6912" y="6520259"/>
            <a:ext cx="2133600" cy="365125"/>
          </a:xfrm>
        </p:spPr>
        <p:txBody>
          <a:bodyPr/>
          <a:lstStyle>
            <a:lvl1pPr>
              <a:defRPr sz="1000"/>
            </a:lvl1pPr>
          </a:lstStyle>
          <a:p>
            <a:endParaRPr lang="en-GB" smtClean="0"/>
          </a:p>
          <a:p>
            <a:fld id="{0640FE3B-7766-0A41-91A3-9CD7460DF3A3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468313" y="1125538"/>
            <a:ext cx="8207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64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-36512" y="6592267"/>
            <a:ext cx="3744416" cy="365125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dirty="0" smtClean="0"/>
              <a:t>© 2011 Daniel Kirschen and University of Washington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6912" y="6525344"/>
            <a:ext cx="2133600" cy="365125"/>
          </a:xfrm>
        </p:spPr>
        <p:txBody>
          <a:bodyPr/>
          <a:lstStyle>
            <a:lvl1pPr>
              <a:defRPr sz="1000"/>
            </a:lvl1pPr>
          </a:lstStyle>
          <a:p>
            <a:endParaRPr lang="en-GB" smtClean="0"/>
          </a:p>
          <a:p>
            <a:fld id="{2E453959-8276-8145-995A-C353093A60C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31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1066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1"/>
            <a:ext cx="5111750" cy="5410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2672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2011 Daniel Kirschen and University of Washington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smtClean="0"/>
          </a:p>
          <a:p>
            <a:fld id="{7D396AEC-E9BE-154F-8FAF-60614D5B54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14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482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959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149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2011 Daniel Kirschen and University of Washington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smtClean="0"/>
          </a:p>
          <a:p>
            <a:fld id="{08F685C2-492B-7242-A31C-87019BF4C5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39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92267"/>
            <a:ext cx="305983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1"/>
                </a:solidFill>
                <a:latin typeface="Calibri" charset="0"/>
                <a:cs typeface="+mn-cs"/>
              </a:defRPr>
            </a:lvl1pPr>
          </a:lstStyle>
          <a:p>
            <a:r>
              <a:rPr lang="en-US" smtClean="0"/>
              <a:t>© 2011 Daniel Kirschen and University of Washington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6525344"/>
            <a:ext cx="305983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tx1"/>
                </a:solidFill>
                <a:latin typeface="Calibri" charset="0"/>
                <a:cs typeface="+mn-cs"/>
              </a:defRPr>
            </a:lvl1pPr>
          </a:lstStyle>
          <a:p>
            <a:endParaRPr lang="en-GB" smtClean="0"/>
          </a:p>
          <a:p>
            <a:fld id="{FF9698EC-24EC-0941-BF97-1BE3271DCB0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42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7944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42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8229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4675" y="609600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 smtClean="0">
                <a:solidFill>
                  <a:srgbClr val="000000"/>
                </a:solidFill>
                <a:cs typeface="+mj-cs"/>
              </a:rPr>
              <a:t>Optimization of Linear Problems: Linear Programming (LP)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2011 Daniel Kirschen and University of Washington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9FDFE08D-13A2-4147-9310-C11F5E71361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43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04"/>
    </mc:Choice>
    <mc:Fallback xmlns="">
      <p:transition xmlns:p14="http://schemas.microsoft.com/office/powerpoint/2010/main" spd="slow" advTm="2870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28" name="Line 16"/>
          <p:cNvSpPr>
            <a:spLocks noChangeShapeType="1"/>
          </p:cNvSpPr>
          <p:nvPr/>
        </p:nvSpPr>
        <p:spPr bwMode="auto">
          <a:xfrm>
            <a:off x="5149850" y="5751513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92638" y="1397000"/>
            <a:ext cx="4070766" cy="4938712"/>
            <a:chOff x="4592638" y="1371600"/>
            <a:chExt cx="4070766" cy="4938712"/>
          </a:xfrm>
        </p:grpSpPr>
        <p:sp>
          <p:nvSpPr>
            <p:cNvPr id="320517" name="Line 5"/>
            <p:cNvSpPr>
              <a:spLocks noChangeShapeType="1"/>
            </p:cNvSpPr>
            <p:nvPr/>
          </p:nvSpPr>
          <p:spPr bwMode="auto">
            <a:xfrm>
              <a:off x="5149850" y="5726113"/>
              <a:ext cx="30432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592638" y="1371600"/>
              <a:ext cx="4070766" cy="4938712"/>
              <a:chOff x="4592638" y="1392238"/>
              <a:chExt cx="4070766" cy="4938712"/>
            </a:xfrm>
          </p:grpSpPr>
          <p:sp>
            <p:nvSpPr>
              <p:cNvPr id="320518" name="Text Box 6"/>
              <p:cNvSpPr txBox="1">
                <a:spLocks noChangeArrowheads="1"/>
              </p:cNvSpPr>
              <p:nvPr/>
            </p:nvSpPr>
            <p:spPr bwMode="auto">
              <a:xfrm>
                <a:off x="8324850" y="5605463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solidFill>
                      <a:srgbClr val="000000"/>
                    </a:solidFill>
                    <a:cs typeface="+mn-cs"/>
                  </a:rPr>
                  <a:t>x</a:t>
                </a:r>
              </a:p>
            </p:txBody>
          </p:sp>
          <p:sp>
            <p:nvSpPr>
              <p:cNvPr id="320519" name="Line 7"/>
              <p:cNvSpPr>
                <a:spLocks noChangeShapeType="1"/>
              </p:cNvSpPr>
              <p:nvPr/>
            </p:nvSpPr>
            <p:spPr bwMode="auto">
              <a:xfrm>
                <a:off x="6057900" y="57515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0" name="Line 8"/>
              <p:cNvSpPr>
                <a:spLocks noChangeShapeType="1"/>
              </p:cNvSpPr>
              <p:nvPr/>
            </p:nvSpPr>
            <p:spPr bwMode="auto">
              <a:xfrm>
                <a:off x="6965950" y="57515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1" name="Line 9"/>
              <p:cNvSpPr>
                <a:spLocks noChangeShapeType="1"/>
              </p:cNvSpPr>
              <p:nvPr/>
            </p:nvSpPr>
            <p:spPr bwMode="auto">
              <a:xfrm>
                <a:off x="7874000" y="57515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2" name="Text Box 10"/>
              <p:cNvSpPr txBox="1">
                <a:spLocks noChangeArrowheads="1"/>
              </p:cNvSpPr>
              <p:nvPr/>
            </p:nvSpPr>
            <p:spPr bwMode="auto">
              <a:xfrm>
                <a:off x="7724775" y="5964238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3</a:t>
                </a:r>
              </a:p>
            </p:txBody>
          </p:sp>
          <p:sp>
            <p:nvSpPr>
              <p:cNvPr id="320523" name="Text Box 11"/>
              <p:cNvSpPr txBox="1">
                <a:spLocks noChangeArrowheads="1"/>
              </p:cNvSpPr>
              <p:nvPr/>
            </p:nvSpPr>
            <p:spPr bwMode="auto">
              <a:xfrm>
                <a:off x="4994275" y="59626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0</a:t>
                </a:r>
              </a:p>
            </p:txBody>
          </p:sp>
          <p:sp>
            <p:nvSpPr>
              <p:cNvPr id="320524" name="Text Box 12"/>
              <p:cNvSpPr txBox="1">
                <a:spLocks noChangeArrowheads="1"/>
              </p:cNvSpPr>
              <p:nvPr/>
            </p:nvSpPr>
            <p:spPr bwMode="auto">
              <a:xfrm>
                <a:off x="5903913" y="59626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1</a:t>
                </a:r>
              </a:p>
            </p:txBody>
          </p:sp>
          <p:sp>
            <p:nvSpPr>
              <p:cNvPr id="320525" name="Text Box 13"/>
              <p:cNvSpPr txBox="1">
                <a:spLocks noChangeArrowheads="1"/>
              </p:cNvSpPr>
              <p:nvPr/>
            </p:nvSpPr>
            <p:spPr bwMode="auto">
              <a:xfrm>
                <a:off x="6815138" y="59626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2</a:t>
                </a:r>
              </a:p>
            </p:txBody>
          </p:sp>
          <p:sp>
            <p:nvSpPr>
              <p:cNvPr id="320526" name="Text Box 14"/>
              <p:cNvSpPr txBox="1">
                <a:spLocks noChangeArrowheads="1"/>
              </p:cNvSpPr>
              <p:nvPr/>
            </p:nvSpPr>
            <p:spPr bwMode="auto">
              <a:xfrm>
                <a:off x="4921250" y="1392238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solidFill>
                      <a:srgbClr val="000000"/>
                    </a:solidFill>
                    <a:cs typeface="+mn-cs"/>
                  </a:rPr>
                  <a:t>y</a:t>
                </a:r>
              </a:p>
            </p:txBody>
          </p:sp>
          <p:sp>
            <p:nvSpPr>
              <p:cNvPr id="320527" name="Line 15"/>
              <p:cNvSpPr>
                <a:spLocks noChangeShapeType="1"/>
              </p:cNvSpPr>
              <p:nvPr/>
            </p:nvSpPr>
            <p:spPr bwMode="auto">
              <a:xfrm>
                <a:off x="5149850" y="1925638"/>
                <a:ext cx="0" cy="382587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9" name="Line 17"/>
              <p:cNvSpPr>
                <a:spLocks noChangeShapeType="1"/>
              </p:cNvSpPr>
              <p:nvPr/>
            </p:nvSpPr>
            <p:spPr bwMode="auto">
              <a:xfrm rot="16200000">
                <a:off x="5057775" y="56626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0" name="Line 18"/>
              <p:cNvSpPr>
                <a:spLocks noChangeShapeType="1"/>
              </p:cNvSpPr>
              <p:nvPr/>
            </p:nvSpPr>
            <p:spPr bwMode="auto">
              <a:xfrm rot="16200000">
                <a:off x="5057775" y="4757738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1" name="Line 19"/>
              <p:cNvSpPr>
                <a:spLocks noChangeShapeType="1"/>
              </p:cNvSpPr>
              <p:nvPr/>
            </p:nvSpPr>
            <p:spPr bwMode="auto">
              <a:xfrm rot="16200000">
                <a:off x="5057775" y="2947988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2" name="Line 20"/>
              <p:cNvSpPr>
                <a:spLocks noChangeShapeType="1"/>
              </p:cNvSpPr>
              <p:nvPr/>
            </p:nvSpPr>
            <p:spPr bwMode="auto">
              <a:xfrm rot="16200000">
                <a:off x="5057775" y="385286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3" name="Line 21"/>
              <p:cNvSpPr>
                <a:spLocks noChangeShapeType="1"/>
              </p:cNvSpPr>
              <p:nvPr/>
            </p:nvSpPr>
            <p:spPr bwMode="auto">
              <a:xfrm rot="16200000">
                <a:off x="5057775" y="2044700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4" name="Text Box 22"/>
              <p:cNvSpPr txBox="1">
                <a:spLocks noChangeArrowheads="1"/>
              </p:cNvSpPr>
              <p:nvPr/>
            </p:nvSpPr>
            <p:spPr bwMode="auto">
              <a:xfrm>
                <a:off x="4621213" y="5573713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0</a:t>
                </a:r>
              </a:p>
            </p:txBody>
          </p:sp>
          <p:sp>
            <p:nvSpPr>
              <p:cNvPr id="320535" name="Text Box 23"/>
              <p:cNvSpPr txBox="1">
                <a:spLocks noChangeArrowheads="1"/>
              </p:cNvSpPr>
              <p:nvPr/>
            </p:nvSpPr>
            <p:spPr bwMode="auto">
              <a:xfrm>
                <a:off x="4619625" y="46672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1</a:t>
                </a:r>
              </a:p>
            </p:txBody>
          </p:sp>
          <p:sp>
            <p:nvSpPr>
              <p:cNvPr id="320536" name="Text Box 24"/>
              <p:cNvSpPr txBox="1">
                <a:spLocks noChangeArrowheads="1"/>
              </p:cNvSpPr>
              <p:nvPr/>
            </p:nvSpPr>
            <p:spPr bwMode="auto">
              <a:xfrm>
                <a:off x="4632325" y="3760788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2</a:t>
                </a:r>
              </a:p>
            </p:txBody>
          </p:sp>
          <p:sp>
            <p:nvSpPr>
              <p:cNvPr id="320537" name="Text Box 25"/>
              <p:cNvSpPr txBox="1">
                <a:spLocks noChangeArrowheads="1"/>
              </p:cNvSpPr>
              <p:nvPr/>
            </p:nvSpPr>
            <p:spPr bwMode="auto">
              <a:xfrm>
                <a:off x="4592638" y="1947863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4</a:t>
                </a:r>
              </a:p>
            </p:txBody>
          </p:sp>
          <p:sp>
            <p:nvSpPr>
              <p:cNvPr id="320538" name="Text Box 26"/>
              <p:cNvSpPr txBox="1">
                <a:spLocks noChangeArrowheads="1"/>
              </p:cNvSpPr>
              <p:nvPr/>
            </p:nvSpPr>
            <p:spPr bwMode="auto">
              <a:xfrm>
                <a:off x="4629150" y="2854325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3</a:t>
                </a:r>
              </a:p>
            </p:txBody>
          </p:sp>
        </p:grpSp>
      </p:grpSp>
      <p:sp>
        <p:nvSpPr>
          <p:cNvPr id="320514" name="Freeform 2"/>
          <p:cNvSpPr>
            <a:spLocks/>
          </p:cNvSpPr>
          <p:nvPr/>
        </p:nvSpPr>
        <p:spPr bwMode="auto">
          <a:xfrm>
            <a:off x="5157788" y="2108200"/>
            <a:ext cx="2687637" cy="3640138"/>
          </a:xfrm>
          <a:custGeom>
            <a:avLst/>
            <a:gdLst>
              <a:gd name="T0" fmla="*/ 0 w 1693"/>
              <a:gd name="T1" fmla="*/ 0 h 2301"/>
              <a:gd name="T2" fmla="*/ 0 w 1693"/>
              <a:gd name="T3" fmla="*/ 1699 h 2301"/>
              <a:gd name="T4" fmla="*/ 1131 w 1693"/>
              <a:gd name="T5" fmla="*/ 2301 h 2301"/>
              <a:gd name="T6" fmla="*/ 1692 w 1693"/>
              <a:gd name="T7" fmla="*/ 2301 h 2301"/>
              <a:gd name="T8" fmla="*/ 1693 w 1693"/>
              <a:gd name="T9" fmla="*/ 0 h 2301"/>
              <a:gd name="T10" fmla="*/ 0 w 1693"/>
              <a:gd name="T11" fmla="*/ 0 h 2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93" h="2301">
                <a:moveTo>
                  <a:pt x="0" y="0"/>
                </a:moveTo>
                <a:lnTo>
                  <a:pt x="0" y="1699"/>
                </a:lnTo>
                <a:lnTo>
                  <a:pt x="1131" y="2301"/>
                </a:lnTo>
                <a:lnTo>
                  <a:pt x="1692" y="2301"/>
                </a:lnTo>
                <a:lnTo>
                  <a:pt x="16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6"/>
          </a:solidFill>
          <a:ln w="9525">
            <a:solidFill>
              <a:srgbClr val="0000E4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20546" name="Rectangle 34"/>
          <p:cNvSpPr>
            <a:spLocks noChangeArrowheads="1"/>
          </p:cNvSpPr>
          <p:nvPr/>
        </p:nvSpPr>
        <p:spPr bwMode="auto">
          <a:xfrm>
            <a:off x="1953508" y="3581400"/>
            <a:ext cx="16737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x + 2 y </a:t>
            </a:r>
            <a:r>
              <a:rPr lang="en-US" sz="2800" dirty="0" smtClean="0">
                <a:solidFill>
                  <a:srgbClr val="000000"/>
                </a:solidFill>
                <a:latin typeface="Symbol" charset="0"/>
                <a:cs typeface="+mn-cs"/>
              </a:rPr>
              <a:t>≥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2</a:t>
            </a:r>
          </a:p>
        </p:txBody>
      </p:sp>
      <p:sp>
        <p:nvSpPr>
          <p:cNvPr id="320547" name="Rectangle 35"/>
          <p:cNvSpPr>
            <a:spLocks noChangeArrowheads="1"/>
          </p:cNvSpPr>
          <p:nvPr/>
        </p:nvSpPr>
        <p:spPr bwMode="auto">
          <a:xfrm>
            <a:off x="1890712" y="3073400"/>
            <a:ext cx="8797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y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≤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4</a:t>
            </a:r>
          </a:p>
        </p:txBody>
      </p:sp>
      <p:sp>
        <p:nvSpPr>
          <p:cNvPr id="320548" name="Rectangle 36"/>
          <p:cNvSpPr>
            <a:spLocks noChangeArrowheads="1"/>
          </p:cNvSpPr>
          <p:nvPr/>
        </p:nvSpPr>
        <p:spPr bwMode="auto">
          <a:xfrm>
            <a:off x="1890712" y="2470150"/>
            <a:ext cx="877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x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Symbol" charset="0"/>
                <a:cs typeface="+mn-cs"/>
              </a:rPr>
              <a:t>≤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6200" y="1905000"/>
            <a:ext cx="3629908" cy="523220"/>
            <a:chOff x="484892" y="2590800"/>
            <a:chExt cx="3629908" cy="523220"/>
          </a:xfrm>
        </p:grpSpPr>
        <p:sp>
          <p:nvSpPr>
            <p:cNvPr id="320545" name="Rectangle 33"/>
            <p:cNvSpPr>
              <a:spLocks noChangeArrowheads="1"/>
            </p:cNvSpPr>
            <p:nvPr/>
          </p:nvSpPr>
          <p:spPr bwMode="auto">
            <a:xfrm>
              <a:off x="2299404" y="2590800"/>
              <a:ext cx="181539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x</a:t>
              </a: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 </a:t>
              </a:r>
              <a:r>
                <a:rPr lang="en-US" sz="2800" dirty="0" smtClean="0">
                  <a:solidFill>
                    <a:srgbClr val="000000"/>
                  </a:solidFill>
                  <a:latin typeface="Symbol" charset="0"/>
                  <a:cs typeface="+mn-cs"/>
                </a:rPr>
                <a:t>≥</a:t>
              </a:r>
              <a:r>
                <a:rPr lang="en-US" sz="2800" dirty="0" smtClean="0">
                  <a:solidFill>
                    <a:srgbClr val="000000"/>
                  </a:solidFill>
                  <a:cs typeface="+mn-cs"/>
                </a:rPr>
                <a:t> </a:t>
              </a: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0;</a:t>
              </a:r>
              <a:r>
                <a:rPr lang="en-US" sz="2800" dirty="0">
                  <a:solidFill>
                    <a:srgbClr val="000000"/>
                  </a:solidFill>
                  <a:cs typeface="+mn-cs"/>
                </a:rPr>
                <a:t>	</a:t>
              </a: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y </a:t>
              </a:r>
              <a:r>
                <a:rPr lang="en-US" sz="2800" dirty="0" smtClean="0">
                  <a:solidFill>
                    <a:srgbClr val="000000"/>
                  </a:solidFill>
                  <a:latin typeface="Symbol" charset="0"/>
                  <a:cs typeface="+mn-cs"/>
                </a:rPr>
                <a:t>≥</a:t>
              </a:r>
              <a:r>
                <a:rPr lang="en-US" sz="2800" dirty="0" smtClean="0">
                  <a:solidFill>
                    <a:srgbClr val="000000"/>
                  </a:solidFill>
                  <a:cs typeface="+mn-cs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0</a:t>
              </a:r>
            </a:p>
          </p:txBody>
        </p:sp>
        <p:sp>
          <p:nvSpPr>
            <p:cNvPr id="320549" name="Rectangle 37"/>
            <p:cNvSpPr>
              <a:spLocks noChangeArrowheads="1"/>
            </p:cNvSpPr>
            <p:nvPr/>
          </p:nvSpPr>
          <p:spPr bwMode="auto">
            <a:xfrm>
              <a:off x="484892" y="2622550"/>
              <a:ext cx="2012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Subject to:	</a:t>
              </a:r>
            </a:p>
          </p:txBody>
        </p:sp>
      </p:grpSp>
      <p:sp>
        <p:nvSpPr>
          <p:cNvPr id="320550" name="Rectangle 38"/>
          <p:cNvSpPr>
            <a:spLocks noChangeArrowheads="1"/>
          </p:cNvSpPr>
          <p:nvPr/>
        </p:nvSpPr>
        <p:spPr bwMode="auto">
          <a:xfrm>
            <a:off x="76200" y="1219200"/>
            <a:ext cx="23138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Maximize  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x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+ 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20551" name="Line 39"/>
          <p:cNvSpPr>
            <a:spLocks noChangeShapeType="1"/>
          </p:cNvSpPr>
          <p:nvPr/>
        </p:nvSpPr>
        <p:spPr bwMode="auto">
          <a:xfrm>
            <a:off x="7848600" y="1901825"/>
            <a:ext cx="0" cy="3848100"/>
          </a:xfrm>
          <a:prstGeom prst="line">
            <a:avLst/>
          </a:prstGeom>
          <a:noFill/>
          <a:ln w="38100">
            <a:solidFill>
              <a:srgbClr val="0000E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20539" name="Line 27"/>
          <p:cNvSpPr>
            <a:spLocks noChangeShapeType="1"/>
          </p:cNvSpPr>
          <p:nvPr/>
        </p:nvSpPr>
        <p:spPr bwMode="auto">
          <a:xfrm flipV="1">
            <a:off x="5181600" y="2111375"/>
            <a:ext cx="3079750" cy="12700"/>
          </a:xfrm>
          <a:prstGeom prst="line">
            <a:avLst/>
          </a:prstGeom>
          <a:noFill/>
          <a:ln w="38100">
            <a:solidFill>
              <a:srgbClr val="0000E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20540" name="Line 28"/>
          <p:cNvSpPr>
            <a:spLocks noChangeShapeType="1"/>
          </p:cNvSpPr>
          <p:nvPr/>
        </p:nvSpPr>
        <p:spPr bwMode="auto">
          <a:xfrm>
            <a:off x="4606925" y="4524375"/>
            <a:ext cx="2884488" cy="1538288"/>
          </a:xfrm>
          <a:prstGeom prst="line">
            <a:avLst/>
          </a:prstGeom>
          <a:noFill/>
          <a:ln w="38100">
            <a:solidFill>
              <a:srgbClr val="0000E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361113" y="685800"/>
            <a:ext cx="2859087" cy="2470150"/>
            <a:chOff x="4608513" y="4311650"/>
            <a:chExt cx="2859087" cy="2470150"/>
          </a:xfrm>
        </p:grpSpPr>
        <p:sp>
          <p:nvSpPr>
            <p:cNvPr id="320552" name="Line 40"/>
            <p:cNvSpPr>
              <a:spLocks noChangeShapeType="1"/>
            </p:cNvSpPr>
            <p:nvPr/>
          </p:nvSpPr>
          <p:spPr bwMode="auto">
            <a:xfrm>
              <a:off x="4608513" y="4311650"/>
              <a:ext cx="2127250" cy="206057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68" name="Rectangle 38"/>
            <p:cNvSpPr>
              <a:spLocks noChangeArrowheads="1"/>
            </p:cNvSpPr>
            <p:nvPr/>
          </p:nvSpPr>
          <p:spPr bwMode="auto">
            <a:xfrm>
              <a:off x="6102473" y="6320135"/>
              <a:ext cx="136512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x </a:t>
              </a: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+ </a:t>
              </a: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y = 7</a:t>
              </a:r>
              <a:endParaRPr lang="en-US" sz="2400" dirty="0">
                <a:solidFill>
                  <a:srgbClr val="000000"/>
                </a:solidFill>
                <a:cs typeface="+mn-cs"/>
              </a:endParaRPr>
            </a:p>
          </p:txBody>
        </p:sp>
      </p:grpSp>
      <p:sp>
        <p:nvSpPr>
          <p:cNvPr id="59" name="Oval 47"/>
          <p:cNvSpPr>
            <a:spLocks noChangeArrowheads="1"/>
          </p:cNvSpPr>
          <p:nvPr/>
        </p:nvSpPr>
        <p:spPr bwMode="auto">
          <a:xfrm>
            <a:off x="5067300" y="47577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44" name="Oval 47"/>
          <p:cNvSpPr>
            <a:spLocks noChangeArrowheads="1"/>
          </p:cNvSpPr>
          <p:nvPr/>
        </p:nvSpPr>
        <p:spPr bwMode="auto">
          <a:xfrm>
            <a:off x="6891338" y="56848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5" name="Oval 47"/>
          <p:cNvSpPr>
            <a:spLocks noChangeArrowheads="1"/>
          </p:cNvSpPr>
          <p:nvPr/>
        </p:nvSpPr>
        <p:spPr bwMode="auto">
          <a:xfrm>
            <a:off x="7780338" y="56721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6" name="Oval 47"/>
          <p:cNvSpPr>
            <a:spLocks noChangeArrowheads="1"/>
          </p:cNvSpPr>
          <p:nvPr/>
        </p:nvSpPr>
        <p:spPr bwMode="auto">
          <a:xfrm>
            <a:off x="7772400" y="2057400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7" name="Line 49"/>
          <p:cNvSpPr>
            <a:spLocks noChangeShapeType="1"/>
          </p:cNvSpPr>
          <p:nvPr/>
        </p:nvSpPr>
        <p:spPr bwMode="auto">
          <a:xfrm flipH="1">
            <a:off x="7950200" y="1676400"/>
            <a:ext cx="431800" cy="3651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7851775" y="1203325"/>
            <a:ext cx="1368425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cs typeface="+mn-cs"/>
              </a:rPr>
              <a:t>Optimal Solution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2011 Daniel Kirschen and University of Washington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0640FE3B-7766-0A41-91A3-9CD7460DF3A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51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969"/>
    </mc:Choice>
    <mc:Fallback xmlns="">
      <p:transition xmlns:p14="http://schemas.microsoft.com/office/powerpoint/2010/main" advTm="2096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a LP problem (1)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2776"/>
            <a:ext cx="8458200" cy="4968552"/>
          </a:xfrm>
        </p:spPr>
        <p:txBody>
          <a:bodyPr/>
          <a:lstStyle/>
          <a:p>
            <a:r>
              <a:rPr lang="en-US" dirty="0" smtClean="0"/>
              <a:t>Constraints define a polyhedron in n dimensions</a:t>
            </a:r>
          </a:p>
          <a:p>
            <a:r>
              <a:rPr lang="en-US" dirty="0" smtClean="0"/>
              <a:t>If a solution exists, it will be at an extreme point (vertex) of this polyhedron</a:t>
            </a:r>
          </a:p>
          <a:p>
            <a:r>
              <a:rPr lang="en-US" dirty="0" smtClean="0"/>
              <a:t>Starting from any feasible solution, we can find the optimal solution by following the edges of the polyhedron</a:t>
            </a:r>
          </a:p>
          <a:p>
            <a:r>
              <a:rPr lang="en-US" dirty="0" smtClean="0"/>
              <a:t>Simplex algorithm determines which edge should be followed next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2011 Daniel Kirschen and University of Washington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GB" smtClean="0"/>
          </a:p>
          <a:p>
            <a:fld id="{65D893BF-32D9-704B-8BDE-4213057E0877}" type="slidenum">
              <a:rPr lang="en-GB" smtClean="0"/>
              <a:pPr/>
              <a:t>11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009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450"/>
    </mc:Choice>
    <mc:Fallback xmlns="">
      <p:transition xmlns:p14="http://schemas.microsoft.com/office/powerpoint/2010/main" spd="slow" advTm="8645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28" name="Line 16"/>
          <p:cNvSpPr>
            <a:spLocks noChangeShapeType="1"/>
          </p:cNvSpPr>
          <p:nvPr/>
        </p:nvSpPr>
        <p:spPr bwMode="auto">
          <a:xfrm>
            <a:off x="5149850" y="5751513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92638" y="1397000"/>
            <a:ext cx="4070766" cy="4938712"/>
            <a:chOff x="4592638" y="1371600"/>
            <a:chExt cx="4070766" cy="4938712"/>
          </a:xfrm>
        </p:grpSpPr>
        <p:sp>
          <p:nvSpPr>
            <p:cNvPr id="320517" name="Line 5"/>
            <p:cNvSpPr>
              <a:spLocks noChangeShapeType="1"/>
            </p:cNvSpPr>
            <p:nvPr/>
          </p:nvSpPr>
          <p:spPr bwMode="auto">
            <a:xfrm>
              <a:off x="5149850" y="5726113"/>
              <a:ext cx="30432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592638" y="1371600"/>
              <a:ext cx="4070766" cy="4938712"/>
              <a:chOff x="4592638" y="1392238"/>
              <a:chExt cx="4070766" cy="4938712"/>
            </a:xfrm>
          </p:grpSpPr>
          <p:sp>
            <p:nvSpPr>
              <p:cNvPr id="320518" name="Text Box 6"/>
              <p:cNvSpPr txBox="1">
                <a:spLocks noChangeArrowheads="1"/>
              </p:cNvSpPr>
              <p:nvPr/>
            </p:nvSpPr>
            <p:spPr bwMode="auto">
              <a:xfrm>
                <a:off x="8324850" y="5605463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solidFill>
                      <a:srgbClr val="000000"/>
                    </a:solidFill>
                    <a:cs typeface="+mn-cs"/>
                  </a:rPr>
                  <a:t>x</a:t>
                </a:r>
              </a:p>
            </p:txBody>
          </p:sp>
          <p:sp>
            <p:nvSpPr>
              <p:cNvPr id="320519" name="Line 7"/>
              <p:cNvSpPr>
                <a:spLocks noChangeShapeType="1"/>
              </p:cNvSpPr>
              <p:nvPr/>
            </p:nvSpPr>
            <p:spPr bwMode="auto">
              <a:xfrm>
                <a:off x="6057900" y="57515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0" name="Line 8"/>
              <p:cNvSpPr>
                <a:spLocks noChangeShapeType="1"/>
              </p:cNvSpPr>
              <p:nvPr/>
            </p:nvSpPr>
            <p:spPr bwMode="auto">
              <a:xfrm>
                <a:off x="6965950" y="57515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1" name="Line 9"/>
              <p:cNvSpPr>
                <a:spLocks noChangeShapeType="1"/>
              </p:cNvSpPr>
              <p:nvPr/>
            </p:nvSpPr>
            <p:spPr bwMode="auto">
              <a:xfrm>
                <a:off x="7874000" y="57515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2" name="Text Box 10"/>
              <p:cNvSpPr txBox="1">
                <a:spLocks noChangeArrowheads="1"/>
              </p:cNvSpPr>
              <p:nvPr/>
            </p:nvSpPr>
            <p:spPr bwMode="auto">
              <a:xfrm>
                <a:off x="7724775" y="5964238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3</a:t>
                </a:r>
              </a:p>
            </p:txBody>
          </p:sp>
          <p:sp>
            <p:nvSpPr>
              <p:cNvPr id="320523" name="Text Box 11"/>
              <p:cNvSpPr txBox="1">
                <a:spLocks noChangeArrowheads="1"/>
              </p:cNvSpPr>
              <p:nvPr/>
            </p:nvSpPr>
            <p:spPr bwMode="auto">
              <a:xfrm>
                <a:off x="4994275" y="59626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0</a:t>
                </a:r>
              </a:p>
            </p:txBody>
          </p:sp>
          <p:sp>
            <p:nvSpPr>
              <p:cNvPr id="320524" name="Text Box 12"/>
              <p:cNvSpPr txBox="1">
                <a:spLocks noChangeArrowheads="1"/>
              </p:cNvSpPr>
              <p:nvPr/>
            </p:nvSpPr>
            <p:spPr bwMode="auto">
              <a:xfrm>
                <a:off x="5903913" y="59626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1</a:t>
                </a:r>
              </a:p>
            </p:txBody>
          </p:sp>
          <p:sp>
            <p:nvSpPr>
              <p:cNvPr id="320525" name="Text Box 13"/>
              <p:cNvSpPr txBox="1">
                <a:spLocks noChangeArrowheads="1"/>
              </p:cNvSpPr>
              <p:nvPr/>
            </p:nvSpPr>
            <p:spPr bwMode="auto">
              <a:xfrm>
                <a:off x="6815138" y="59626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2</a:t>
                </a:r>
              </a:p>
            </p:txBody>
          </p:sp>
          <p:sp>
            <p:nvSpPr>
              <p:cNvPr id="320526" name="Text Box 14"/>
              <p:cNvSpPr txBox="1">
                <a:spLocks noChangeArrowheads="1"/>
              </p:cNvSpPr>
              <p:nvPr/>
            </p:nvSpPr>
            <p:spPr bwMode="auto">
              <a:xfrm>
                <a:off x="4921250" y="1392238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solidFill>
                      <a:srgbClr val="000000"/>
                    </a:solidFill>
                    <a:cs typeface="+mn-cs"/>
                  </a:rPr>
                  <a:t>y</a:t>
                </a:r>
              </a:p>
            </p:txBody>
          </p:sp>
          <p:sp>
            <p:nvSpPr>
              <p:cNvPr id="320527" name="Line 15"/>
              <p:cNvSpPr>
                <a:spLocks noChangeShapeType="1"/>
              </p:cNvSpPr>
              <p:nvPr/>
            </p:nvSpPr>
            <p:spPr bwMode="auto">
              <a:xfrm>
                <a:off x="5149850" y="1925638"/>
                <a:ext cx="0" cy="382587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9" name="Line 17"/>
              <p:cNvSpPr>
                <a:spLocks noChangeShapeType="1"/>
              </p:cNvSpPr>
              <p:nvPr/>
            </p:nvSpPr>
            <p:spPr bwMode="auto">
              <a:xfrm rot="16200000">
                <a:off x="5057775" y="56626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0" name="Line 18"/>
              <p:cNvSpPr>
                <a:spLocks noChangeShapeType="1"/>
              </p:cNvSpPr>
              <p:nvPr/>
            </p:nvSpPr>
            <p:spPr bwMode="auto">
              <a:xfrm rot="16200000">
                <a:off x="5057775" y="4757738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1" name="Line 19"/>
              <p:cNvSpPr>
                <a:spLocks noChangeShapeType="1"/>
              </p:cNvSpPr>
              <p:nvPr/>
            </p:nvSpPr>
            <p:spPr bwMode="auto">
              <a:xfrm rot="16200000">
                <a:off x="5057775" y="2947988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2" name="Line 20"/>
              <p:cNvSpPr>
                <a:spLocks noChangeShapeType="1"/>
              </p:cNvSpPr>
              <p:nvPr/>
            </p:nvSpPr>
            <p:spPr bwMode="auto">
              <a:xfrm rot="16200000">
                <a:off x="5057775" y="385286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3" name="Line 21"/>
              <p:cNvSpPr>
                <a:spLocks noChangeShapeType="1"/>
              </p:cNvSpPr>
              <p:nvPr/>
            </p:nvSpPr>
            <p:spPr bwMode="auto">
              <a:xfrm rot="16200000">
                <a:off x="5057775" y="2044700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4" name="Text Box 22"/>
              <p:cNvSpPr txBox="1">
                <a:spLocks noChangeArrowheads="1"/>
              </p:cNvSpPr>
              <p:nvPr/>
            </p:nvSpPr>
            <p:spPr bwMode="auto">
              <a:xfrm>
                <a:off x="4621213" y="5573713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0</a:t>
                </a:r>
              </a:p>
            </p:txBody>
          </p:sp>
          <p:sp>
            <p:nvSpPr>
              <p:cNvPr id="320535" name="Text Box 23"/>
              <p:cNvSpPr txBox="1">
                <a:spLocks noChangeArrowheads="1"/>
              </p:cNvSpPr>
              <p:nvPr/>
            </p:nvSpPr>
            <p:spPr bwMode="auto">
              <a:xfrm>
                <a:off x="4619625" y="46672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1</a:t>
                </a:r>
              </a:p>
            </p:txBody>
          </p:sp>
          <p:sp>
            <p:nvSpPr>
              <p:cNvPr id="320536" name="Text Box 24"/>
              <p:cNvSpPr txBox="1">
                <a:spLocks noChangeArrowheads="1"/>
              </p:cNvSpPr>
              <p:nvPr/>
            </p:nvSpPr>
            <p:spPr bwMode="auto">
              <a:xfrm>
                <a:off x="4632325" y="3760788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2</a:t>
                </a:r>
              </a:p>
            </p:txBody>
          </p:sp>
          <p:sp>
            <p:nvSpPr>
              <p:cNvPr id="320537" name="Text Box 25"/>
              <p:cNvSpPr txBox="1">
                <a:spLocks noChangeArrowheads="1"/>
              </p:cNvSpPr>
              <p:nvPr/>
            </p:nvSpPr>
            <p:spPr bwMode="auto">
              <a:xfrm>
                <a:off x="4592638" y="1947863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4</a:t>
                </a:r>
              </a:p>
            </p:txBody>
          </p:sp>
          <p:sp>
            <p:nvSpPr>
              <p:cNvPr id="320538" name="Text Box 26"/>
              <p:cNvSpPr txBox="1">
                <a:spLocks noChangeArrowheads="1"/>
              </p:cNvSpPr>
              <p:nvPr/>
            </p:nvSpPr>
            <p:spPr bwMode="auto">
              <a:xfrm>
                <a:off x="4629150" y="2854325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3</a:t>
                </a:r>
              </a:p>
            </p:txBody>
          </p:sp>
        </p:grpSp>
      </p:grpSp>
      <p:sp>
        <p:nvSpPr>
          <p:cNvPr id="320514" name="Freeform 2"/>
          <p:cNvSpPr>
            <a:spLocks/>
          </p:cNvSpPr>
          <p:nvPr/>
        </p:nvSpPr>
        <p:spPr bwMode="auto">
          <a:xfrm>
            <a:off x="5157788" y="2108200"/>
            <a:ext cx="2687637" cy="3640138"/>
          </a:xfrm>
          <a:custGeom>
            <a:avLst/>
            <a:gdLst>
              <a:gd name="T0" fmla="*/ 0 w 1693"/>
              <a:gd name="T1" fmla="*/ 0 h 2301"/>
              <a:gd name="T2" fmla="*/ 0 w 1693"/>
              <a:gd name="T3" fmla="*/ 1699 h 2301"/>
              <a:gd name="T4" fmla="*/ 1131 w 1693"/>
              <a:gd name="T5" fmla="*/ 2301 h 2301"/>
              <a:gd name="T6" fmla="*/ 1692 w 1693"/>
              <a:gd name="T7" fmla="*/ 2301 h 2301"/>
              <a:gd name="T8" fmla="*/ 1693 w 1693"/>
              <a:gd name="T9" fmla="*/ 0 h 2301"/>
              <a:gd name="T10" fmla="*/ 0 w 1693"/>
              <a:gd name="T11" fmla="*/ 0 h 2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93" h="2301">
                <a:moveTo>
                  <a:pt x="0" y="0"/>
                </a:moveTo>
                <a:lnTo>
                  <a:pt x="0" y="1699"/>
                </a:lnTo>
                <a:lnTo>
                  <a:pt x="1131" y="2301"/>
                </a:lnTo>
                <a:lnTo>
                  <a:pt x="1692" y="2301"/>
                </a:lnTo>
                <a:lnTo>
                  <a:pt x="16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6"/>
          </a:solidFill>
          <a:ln w="9525">
            <a:solidFill>
              <a:srgbClr val="0000E4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20546" name="Rectangle 34"/>
          <p:cNvSpPr>
            <a:spLocks noChangeArrowheads="1"/>
          </p:cNvSpPr>
          <p:nvPr/>
        </p:nvSpPr>
        <p:spPr bwMode="auto">
          <a:xfrm>
            <a:off x="1953508" y="3581400"/>
            <a:ext cx="16737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x + 2 y </a:t>
            </a:r>
            <a:r>
              <a:rPr lang="en-US" sz="2800" dirty="0" smtClean="0">
                <a:solidFill>
                  <a:srgbClr val="000000"/>
                </a:solidFill>
                <a:latin typeface="Symbol" charset="0"/>
                <a:cs typeface="+mn-cs"/>
              </a:rPr>
              <a:t>≥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2</a:t>
            </a:r>
          </a:p>
        </p:txBody>
      </p:sp>
      <p:sp>
        <p:nvSpPr>
          <p:cNvPr id="320547" name="Rectangle 35"/>
          <p:cNvSpPr>
            <a:spLocks noChangeArrowheads="1"/>
          </p:cNvSpPr>
          <p:nvPr/>
        </p:nvSpPr>
        <p:spPr bwMode="auto">
          <a:xfrm>
            <a:off x="1890712" y="3073400"/>
            <a:ext cx="8797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y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≤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4</a:t>
            </a:r>
          </a:p>
        </p:txBody>
      </p:sp>
      <p:sp>
        <p:nvSpPr>
          <p:cNvPr id="320548" name="Rectangle 36"/>
          <p:cNvSpPr>
            <a:spLocks noChangeArrowheads="1"/>
          </p:cNvSpPr>
          <p:nvPr/>
        </p:nvSpPr>
        <p:spPr bwMode="auto">
          <a:xfrm>
            <a:off x="1890712" y="2470150"/>
            <a:ext cx="877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x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Symbol" charset="0"/>
                <a:cs typeface="+mn-cs"/>
              </a:rPr>
              <a:t>≤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6200" y="1905000"/>
            <a:ext cx="3629908" cy="523220"/>
            <a:chOff x="484892" y="2590800"/>
            <a:chExt cx="3629908" cy="523220"/>
          </a:xfrm>
        </p:grpSpPr>
        <p:sp>
          <p:nvSpPr>
            <p:cNvPr id="320545" name="Rectangle 33"/>
            <p:cNvSpPr>
              <a:spLocks noChangeArrowheads="1"/>
            </p:cNvSpPr>
            <p:nvPr/>
          </p:nvSpPr>
          <p:spPr bwMode="auto">
            <a:xfrm>
              <a:off x="2299404" y="2590800"/>
              <a:ext cx="181539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x</a:t>
              </a: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 </a:t>
              </a:r>
              <a:r>
                <a:rPr lang="en-US" sz="2800" dirty="0" smtClean="0">
                  <a:solidFill>
                    <a:srgbClr val="000000"/>
                  </a:solidFill>
                  <a:latin typeface="Symbol" charset="0"/>
                  <a:cs typeface="+mn-cs"/>
                </a:rPr>
                <a:t>≥</a:t>
              </a:r>
              <a:r>
                <a:rPr lang="en-US" sz="2800" dirty="0" smtClean="0">
                  <a:solidFill>
                    <a:srgbClr val="000000"/>
                  </a:solidFill>
                  <a:cs typeface="+mn-cs"/>
                </a:rPr>
                <a:t> </a:t>
              </a: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0;</a:t>
              </a:r>
              <a:r>
                <a:rPr lang="en-US" sz="2800" dirty="0">
                  <a:solidFill>
                    <a:srgbClr val="000000"/>
                  </a:solidFill>
                  <a:cs typeface="+mn-cs"/>
                </a:rPr>
                <a:t>	</a:t>
              </a: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y </a:t>
              </a:r>
              <a:r>
                <a:rPr lang="en-US" sz="2800" dirty="0" smtClean="0">
                  <a:solidFill>
                    <a:srgbClr val="000000"/>
                  </a:solidFill>
                  <a:latin typeface="Symbol" charset="0"/>
                  <a:cs typeface="+mn-cs"/>
                </a:rPr>
                <a:t>≥</a:t>
              </a:r>
              <a:r>
                <a:rPr lang="en-US" sz="2800" dirty="0" smtClean="0">
                  <a:solidFill>
                    <a:srgbClr val="000000"/>
                  </a:solidFill>
                  <a:cs typeface="+mn-cs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0</a:t>
              </a:r>
            </a:p>
          </p:txBody>
        </p:sp>
        <p:sp>
          <p:nvSpPr>
            <p:cNvPr id="320549" name="Rectangle 37"/>
            <p:cNvSpPr>
              <a:spLocks noChangeArrowheads="1"/>
            </p:cNvSpPr>
            <p:nvPr/>
          </p:nvSpPr>
          <p:spPr bwMode="auto">
            <a:xfrm>
              <a:off x="484892" y="2622550"/>
              <a:ext cx="2012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Subject to:	</a:t>
              </a:r>
            </a:p>
          </p:txBody>
        </p:sp>
      </p:grpSp>
      <p:sp>
        <p:nvSpPr>
          <p:cNvPr id="320550" name="Rectangle 38"/>
          <p:cNvSpPr>
            <a:spLocks noChangeArrowheads="1"/>
          </p:cNvSpPr>
          <p:nvPr/>
        </p:nvSpPr>
        <p:spPr bwMode="auto">
          <a:xfrm>
            <a:off x="76200" y="1219200"/>
            <a:ext cx="23138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Maximize  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x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+ 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direction?</a:t>
            </a:r>
            <a:endParaRPr lang="en-US" dirty="0"/>
          </a:p>
        </p:txBody>
      </p:sp>
      <p:sp>
        <p:nvSpPr>
          <p:cNvPr id="320551" name="Line 39"/>
          <p:cNvSpPr>
            <a:spLocks noChangeShapeType="1"/>
          </p:cNvSpPr>
          <p:nvPr/>
        </p:nvSpPr>
        <p:spPr bwMode="auto">
          <a:xfrm>
            <a:off x="7848600" y="1901825"/>
            <a:ext cx="0" cy="3848100"/>
          </a:xfrm>
          <a:prstGeom prst="line">
            <a:avLst/>
          </a:prstGeom>
          <a:noFill/>
          <a:ln w="38100">
            <a:solidFill>
              <a:srgbClr val="0000E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20539" name="Line 27"/>
          <p:cNvSpPr>
            <a:spLocks noChangeShapeType="1"/>
          </p:cNvSpPr>
          <p:nvPr/>
        </p:nvSpPr>
        <p:spPr bwMode="auto">
          <a:xfrm flipV="1">
            <a:off x="5181600" y="2111375"/>
            <a:ext cx="3079750" cy="12700"/>
          </a:xfrm>
          <a:prstGeom prst="line">
            <a:avLst/>
          </a:prstGeom>
          <a:noFill/>
          <a:ln w="38100">
            <a:solidFill>
              <a:srgbClr val="0000E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20540" name="Line 28"/>
          <p:cNvSpPr>
            <a:spLocks noChangeShapeType="1"/>
          </p:cNvSpPr>
          <p:nvPr/>
        </p:nvSpPr>
        <p:spPr bwMode="auto">
          <a:xfrm>
            <a:off x="4606925" y="4524375"/>
            <a:ext cx="2884488" cy="1538288"/>
          </a:xfrm>
          <a:prstGeom prst="line">
            <a:avLst/>
          </a:prstGeom>
          <a:noFill/>
          <a:ln w="38100">
            <a:solidFill>
              <a:srgbClr val="0000E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361113" y="685800"/>
            <a:ext cx="2859087" cy="2470150"/>
            <a:chOff x="4608513" y="4311650"/>
            <a:chExt cx="2859087" cy="2470150"/>
          </a:xfrm>
        </p:grpSpPr>
        <p:sp>
          <p:nvSpPr>
            <p:cNvPr id="320552" name="Line 40"/>
            <p:cNvSpPr>
              <a:spLocks noChangeShapeType="1"/>
            </p:cNvSpPr>
            <p:nvPr/>
          </p:nvSpPr>
          <p:spPr bwMode="auto">
            <a:xfrm>
              <a:off x="4608513" y="4311650"/>
              <a:ext cx="2127250" cy="206057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68" name="Rectangle 38"/>
            <p:cNvSpPr>
              <a:spLocks noChangeArrowheads="1"/>
            </p:cNvSpPr>
            <p:nvPr/>
          </p:nvSpPr>
          <p:spPr bwMode="auto">
            <a:xfrm>
              <a:off x="6102473" y="6320135"/>
              <a:ext cx="136512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x </a:t>
              </a: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+ </a:t>
              </a: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y = 7</a:t>
              </a:r>
              <a:endParaRPr lang="en-US" sz="2400" dirty="0">
                <a:solidFill>
                  <a:srgbClr val="000000"/>
                </a:solidFill>
                <a:cs typeface="+mn-cs"/>
              </a:endParaRPr>
            </a:p>
          </p:txBody>
        </p:sp>
      </p:grpSp>
      <p:sp>
        <p:nvSpPr>
          <p:cNvPr id="59" name="Oval 47"/>
          <p:cNvSpPr>
            <a:spLocks noChangeArrowheads="1"/>
          </p:cNvSpPr>
          <p:nvPr/>
        </p:nvSpPr>
        <p:spPr bwMode="auto">
          <a:xfrm>
            <a:off x="5067300" y="47577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44" name="Oval 47"/>
          <p:cNvSpPr>
            <a:spLocks noChangeArrowheads="1"/>
          </p:cNvSpPr>
          <p:nvPr/>
        </p:nvSpPr>
        <p:spPr bwMode="auto">
          <a:xfrm>
            <a:off x="6891338" y="56848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5" name="Oval 47"/>
          <p:cNvSpPr>
            <a:spLocks noChangeArrowheads="1"/>
          </p:cNvSpPr>
          <p:nvPr/>
        </p:nvSpPr>
        <p:spPr bwMode="auto">
          <a:xfrm>
            <a:off x="7780338" y="56721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6" name="Oval 47"/>
          <p:cNvSpPr>
            <a:spLocks noChangeArrowheads="1"/>
          </p:cNvSpPr>
          <p:nvPr/>
        </p:nvSpPr>
        <p:spPr bwMode="auto">
          <a:xfrm>
            <a:off x="7772400" y="2057400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7" name="Line 49"/>
          <p:cNvSpPr>
            <a:spLocks noChangeShapeType="1"/>
          </p:cNvSpPr>
          <p:nvPr/>
        </p:nvSpPr>
        <p:spPr bwMode="auto">
          <a:xfrm flipH="1">
            <a:off x="7950200" y="1676400"/>
            <a:ext cx="431800" cy="3651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7851775" y="1203325"/>
            <a:ext cx="1368425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cs typeface="+mn-cs"/>
              </a:rPr>
              <a:t>Optimal Solution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334000" y="4648200"/>
            <a:ext cx="1676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162800" y="5562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7696200" y="2286000"/>
            <a:ext cx="0" cy="3124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334000" y="2362200"/>
            <a:ext cx="0" cy="228600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334000" y="2286000"/>
            <a:ext cx="2209800" cy="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2011 Daniel Kirschen and University of Washington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0640FE3B-7766-0A41-91A3-9CD7460DF3A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50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5975"/>
    </mc:Choice>
    <mc:Fallback xmlns="">
      <p:transition xmlns:p14="http://schemas.microsoft.com/office/powerpoint/2010/main" advTm="6597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a LP problem (2)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2776"/>
            <a:ext cx="8458200" cy="4968552"/>
          </a:xfrm>
        </p:spPr>
        <p:txBody>
          <a:bodyPr/>
          <a:lstStyle/>
          <a:p>
            <a:r>
              <a:rPr lang="en-US" dirty="0" smtClean="0"/>
              <a:t>If a solution exists, the Simplex algorithm will find it</a:t>
            </a:r>
          </a:p>
          <a:p>
            <a:r>
              <a:rPr lang="en-US" dirty="0" smtClean="0"/>
              <a:t>But it could take a long time for a problem with many variables!</a:t>
            </a:r>
            <a:endParaRPr lang="en-US" dirty="0"/>
          </a:p>
          <a:p>
            <a:pPr lvl="1"/>
            <a:r>
              <a:rPr lang="en-US" dirty="0" smtClean="0"/>
              <a:t>Interior point algorithms</a:t>
            </a:r>
          </a:p>
          <a:p>
            <a:pPr lvl="1"/>
            <a:r>
              <a:rPr lang="en-US" dirty="0" smtClean="0"/>
              <a:t>Equivalent to optimization with barrier functions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2011 Daniel Kirschen and University of Washington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GB" smtClean="0"/>
          </a:p>
          <a:p>
            <a:fld id="{65D893BF-32D9-704B-8BDE-4213057E0877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63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105"/>
    </mc:Choice>
    <mc:Fallback xmlns="">
      <p:transition xmlns:p14="http://schemas.microsoft.com/office/powerpoint/2010/main" spd="slow" advTm="4710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Interior point methods</a:t>
            </a:r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F7A40-55C6-8C41-B379-3928A9125B70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19139" name="Line 3"/>
          <p:cNvSpPr>
            <a:spLocks noChangeShapeType="1"/>
          </p:cNvSpPr>
          <p:nvPr/>
        </p:nvSpPr>
        <p:spPr bwMode="auto">
          <a:xfrm flipV="1">
            <a:off x="693738" y="1712913"/>
            <a:ext cx="2149475" cy="1666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9140" name="Line 4"/>
          <p:cNvSpPr>
            <a:spLocks noChangeShapeType="1"/>
          </p:cNvSpPr>
          <p:nvPr/>
        </p:nvSpPr>
        <p:spPr bwMode="auto">
          <a:xfrm>
            <a:off x="895350" y="2841625"/>
            <a:ext cx="1333500" cy="165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9141" name="Line 5"/>
          <p:cNvSpPr>
            <a:spLocks noChangeShapeType="1"/>
          </p:cNvSpPr>
          <p:nvPr/>
        </p:nvSpPr>
        <p:spPr bwMode="auto">
          <a:xfrm flipV="1">
            <a:off x="1614488" y="3917950"/>
            <a:ext cx="2189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9142" name="Line 6"/>
          <p:cNvSpPr>
            <a:spLocks noChangeShapeType="1"/>
          </p:cNvSpPr>
          <p:nvPr/>
        </p:nvSpPr>
        <p:spPr bwMode="auto">
          <a:xfrm>
            <a:off x="2228850" y="1612900"/>
            <a:ext cx="1574800" cy="1228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9143" name="Line 7"/>
          <p:cNvSpPr>
            <a:spLocks noChangeShapeType="1"/>
          </p:cNvSpPr>
          <p:nvPr/>
        </p:nvSpPr>
        <p:spPr bwMode="auto">
          <a:xfrm flipH="1">
            <a:off x="3497263" y="2265363"/>
            <a:ext cx="306387" cy="2228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9144" name="Text Box 8"/>
          <p:cNvSpPr txBox="1">
            <a:spLocks noChangeArrowheads="1"/>
          </p:cNvSpPr>
          <p:nvPr/>
        </p:nvSpPr>
        <p:spPr bwMode="auto">
          <a:xfrm>
            <a:off x="895350" y="4919663"/>
            <a:ext cx="14818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 smtClean="0">
                <a:cs typeface="Arial" charset="0"/>
              </a:rPr>
              <a:t>Constraints</a:t>
            </a:r>
          </a:p>
          <a:p>
            <a:pPr>
              <a:defRPr/>
            </a:pPr>
            <a:r>
              <a:rPr lang="en-US" sz="2000" dirty="0" smtClean="0">
                <a:cs typeface="Arial" charset="0"/>
              </a:rPr>
              <a:t>(edges)</a:t>
            </a:r>
            <a:endParaRPr lang="en-US" sz="2000" dirty="0">
              <a:cs typeface="Arial" charset="0"/>
            </a:endParaRPr>
          </a:p>
        </p:txBody>
      </p:sp>
      <p:sp>
        <p:nvSpPr>
          <p:cNvPr id="219146" name="Line 10"/>
          <p:cNvSpPr>
            <a:spLocks noChangeShapeType="1"/>
          </p:cNvSpPr>
          <p:nvPr/>
        </p:nvSpPr>
        <p:spPr bwMode="auto">
          <a:xfrm flipV="1">
            <a:off x="2228850" y="4262438"/>
            <a:ext cx="346075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9147" name="Line 11"/>
          <p:cNvSpPr>
            <a:spLocks noChangeShapeType="1"/>
          </p:cNvSpPr>
          <p:nvPr/>
        </p:nvSpPr>
        <p:spPr bwMode="auto">
          <a:xfrm flipV="1">
            <a:off x="1422400" y="3609975"/>
            <a:ext cx="0" cy="1309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9148" name="Text Box 12"/>
          <p:cNvSpPr txBox="1">
            <a:spLocks noChangeArrowheads="1"/>
          </p:cNvSpPr>
          <p:nvPr/>
        </p:nvSpPr>
        <p:spPr bwMode="auto">
          <a:xfrm>
            <a:off x="365125" y="1316038"/>
            <a:ext cx="18952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cs typeface="Arial" charset="0"/>
              </a:rPr>
              <a:t>Extreme </a:t>
            </a:r>
            <a:r>
              <a:rPr lang="en-US" sz="2000" dirty="0" smtClean="0">
                <a:cs typeface="Arial" charset="0"/>
              </a:rPr>
              <a:t>points</a:t>
            </a:r>
          </a:p>
          <a:p>
            <a:pPr>
              <a:defRPr/>
            </a:pPr>
            <a:r>
              <a:rPr lang="en-US" sz="2000" dirty="0" smtClean="0">
                <a:cs typeface="Arial" charset="0"/>
              </a:rPr>
              <a:t>(vertices)</a:t>
            </a:r>
            <a:endParaRPr lang="en-US" sz="2000" dirty="0">
              <a:cs typeface="Arial" charset="0"/>
            </a:endParaRPr>
          </a:p>
        </p:txBody>
      </p:sp>
      <p:sp>
        <p:nvSpPr>
          <p:cNvPr id="219149" name="Line 13"/>
          <p:cNvSpPr>
            <a:spLocks noChangeShapeType="1"/>
          </p:cNvSpPr>
          <p:nvPr/>
        </p:nvSpPr>
        <p:spPr bwMode="auto">
          <a:xfrm>
            <a:off x="1960563" y="1712913"/>
            <a:ext cx="614362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9150" name="Line 14"/>
          <p:cNvSpPr>
            <a:spLocks noChangeShapeType="1"/>
          </p:cNvSpPr>
          <p:nvPr/>
        </p:nvSpPr>
        <p:spPr bwMode="auto">
          <a:xfrm flipH="1">
            <a:off x="1076324" y="1981199"/>
            <a:ext cx="219075" cy="1090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9154" name="Line 18"/>
          <p:cNvSpPr>
            <a:spLocks noChangeShapeType="1"/>
          </p:cNvSpPr>
          <p:nvPr/>
        </p:nvSpPr>
        <p:spPr bwMode="auto">
          <a:xfrm flipV="1">
            <a:off x="5340350" y="1762125"/>
            <a:ext cx="2149475" cy="1666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9155" name="Line 19"/>
          <p:cNvSpPr>
            <a:spLocks noChangeShapeType="1"/>
          </p:cNvSpPr>
          <p:nvPr/>
        </p:nvSpPr>
        <p:spPr bwMode="auto">
          <a:xfrm>
            <a:off x="5541963" y="2890838"/>
            <a:ext cx="1333500" cy="1652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9156" name="Line 20"/>
          <p:cNvSpPr>
            <a:spLocks noChangeShapeType="1"/>
          </p:cNvSpPr>
          <p:nvPr/>
        </p:nvSpPr>
        <p:spPr bwMode="auto">
          <a:xfrm flipV="1">
            <a:off x="6261100" y="3967163"/>
            <a:ext cx="21891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9157" name="Line 21"/>
          <p:cNvSpPr>
            <a:spLocks noChangeShapeType="1"/>
          </p:cNvSpPr>
          <p:nvPr/>
        </p:nvSpPr>
        <p:spPr bwMode="auto">
          <a:xfrm>
            <a:off x="6875463" y="1662113"/>
            <a:ext cx="1574800" cy="1228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9158" name="Line 22"/>
          <p:cNvSpPr>
            <a:spLocks noChangeShapeType="1"/>
          </p:cNvSpPr>
          <p:nvPr/>
        </p:nvSpPr>
        <p:spPr bwMode="auto">
          <a:xfrm flipH="1">
            <a:off x="8143875" y="2314575"/>
            <a:ext cx="306388" cy="2228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9169" name="Oval 33"/>
          <p:cNvSpPr>
            <a:spLocks noChangeArrowheads="1"/>
          </p:cNvSpPr>
          <p:nvPr/>
        </p:nvSpPr>
        <p:spPr bwMode="auto">
          <a:xfrm>
            <a:off x="6535738" y="2603500"/>
            <a:ext cx="1366837" cy="1363663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9170" name="Freeform 34"/>
          <p:cNvSpPr>
            <a:spLocks/>
          </p:cNvSpPr>
          <p:nvPr/>
        </p:nvSpPr>
        <p:spPr bwMode="auto">
          <a:xfrm>
            <a:off x="6089650" y="2289175"/>
            <a:ext cx="2111375" cy="1920875"/>
          </a:xfrm>
          <a:custGeom>
            <a:avLst/>
            <a:gdLst>
              <a:gd name="T0" fmla="*/ 326 w 1330"/>
              <a:gd name="T1" fmla="*/ 210 h 1210"/>
              <a:gd name="T2" fmla="*/ 689 w 1330"/>
              <a:gd name="T3" fmla="*/ 16 h 1210"/>
              <a:gd name="T4" fmla="*/ 1028 w 1330"/>
              <a:gd name="T5" fmla="*/ 113 h 1210"/>
              <a:gd name="T6" fmla="*/ 1246 w 1330"/>
              <a:gd name="T7" fmla="*/ 283 h 1210"/>
              <a:gd name="T8" fmla="*/ 1318 w 1330"/>
              <a:gd name="T9" fmla="*/ 621 h 1210"/>
              <a:gd name="T10" fmla="*/ 1221 w 1330"/>
              <a:gd name="T11" fmla="*/ 1033 h 1210"/>
              <a:gd name="T12" fmla="*/ 665 w 1330"/>
              <a:gd name="T13" fmla="*/ 1202 h 1210"/>
              <a:gd name="T14" fmla="*/ 302 w 1330"/>
              <a:gd name="T15" fmla="*/ 1081 h 1210"/>
              <a:gd name="T16" fmla="*/ 36 w 1330"/>
              <a:gd name="T17" fmla="*/ 718 h 1210"/>
              <a:gd name="T18" fmla="*/ 84 w 1330"/>
              <a:gd name="T19" fmla="*/ 403 h 1210"/>
              <a:gd name="T20" fmla="*/ 326 w 1330"/>
              <a:gd name="T21" fmla="*/ 210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0" h="1210">
                <a:moveTo>
                  <a:pt x="326" y="210"/>
                </a:moveTo>
                <a:cubicBezTo>
                  <a:pt x="427" y="145"/>
                  <a:pt x="572" y="32"/>
                  <a:pt x="689" y="16"/>
                </a:cubicBezTo>
                <a:cubicBezTo>
                  <a:pt x="806" y="0"/>
                  <a:pt x="935" y="69"/>
                  <a:pt x="1028" y="113"/>
                </a:cubicBezTo>
                <a:cubicBezTo>
                  <a:pt x="1121" y="157"/>
                  <a:pt x="1198" y="198"/>
                  <a:pt x="1246" y="283"/>
                </a:cubicBezTo>
                <a:cubicBezTo>
                  <a:pt x="1294" y="368"/>
                  <a:pt x="1322" y="496"/>
                  <a:pt x="1318" y="621"/>
                </a:cubicBezTo>
                <a:cubicBezTo>
                  <a:pt x="1314" y="746"/>
                  <a:pt x="1330" y="936"/>
                  <a:pt x="1221" y="1033"/>
                </a:cubicBezTo>
                <a:cubicBezTo>
                  <a:pt x="1112" y="1130"/>
                  <a:pt x="818" y="1194"/>
                  <a:pt x="665" y="1202"/>
                </a:cubicBezTo>
                <a:cubicBezTo>
                  <a:pt x="512" y="1210"/>
                  <a:pt x="407" y="1162"/>
                  <a:pt x="302" y="1081"/>
                </a:cubicBezTo>
                <a:cubicBezTo>
                  <a:pt x="197" y="1000"/>
                  <a:pt x="72" y="831"/>
                  <a:pt x="36" y="718"/>
                </a:cubicBezTo>
                <a:cubicBezTo>
                  <a:pt x="0" y="605"/>
                  <a:pt x="36" y="488"/>
                  <a:pt x="84" y="403"/>
                </a:cubicBezTo>
                <a:cubicBezTo>
                  <a:pt x="132" y="318"/>
                  <a:pt x="225" y="275"/>
                  <a:pt x="326" y="210"/>
                </a:cubicBezTo>
                <a:close/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9171" name="Oval 35"/>
          <p:cNvSpPr>
            <a:spLocks noChangeArrowheads="1"/>
          </p:cNvSpPr>
          <p:nvPr/>
        </p:nvSpPr>
        <p:spPr bwMode="auto">
          <a:xfrm>
            <a:off x="7437438" y="2603500"/>
            <a:ext cx="104775" cy="1143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9172" name="Oval 36"/>
          <p:cNvSpPr>
            <a:spLocks noChangeArrowheads="1"/>
          </p:cNvSpPr>
          <p:nvPr/>
        </p:nvSpPr>
        <p:spPr bwMode="auto">
          <a:xfrm>
            <a:off x="7332663" y="2289175"/>
            <a:ext cx="104775" cy="1143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9174" name="Oval 38"/>
          <p:cNvSpPr>
            <a:spLocks noChangeArrowheads="1"/>
          </p:cNvSpPr>
          <p:nvPr/>
        </p:nvSpPr>
        <p:spPr bwMode="auto">
          <a:xfrm>
            <a:off x="7219950" y="1912938"/>
            <a:ext cx="104775" cy="1143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9175" name="Text Box 39"/>
          <p:cNvSpPr txBox="1">
            <a:spLocks noChangeArrowheads="1"/>
          </p:cNvSpPr>
          <p:nvPr/>
        </p:nvSpPr>
        <p:spPr bwMode="auto">
          <a:xfrm>
            <a:off x="365125" y="5772090"/>
            <a:ext cx="364827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cs typeface="Arial" charset="0"/>
              </a:rPr>
              <a:t>Simplex: search </a:t>
            </a:r>
            <a:r>
              <a:rPr lang="en-US" sz="2000" dirty="0" smtClean="0">
                <a:cs typeface="Arial" charset="0"/>
              </a:rPr>
              <a:t>from vertex to</a:t>
            </a:r>
            <a:br>
              <a:rPr lang="en-US" sz="2000" dirty="0" smtClean="0">
                <a:cs typeface="Arial" charset="0"/>
              </a:rPr>
            </a:br>
            <a:r>
              <a:rPr lang="en-US" sz="2000" dirty="0" smtClean="0">
                <a:cs typeface="Arial" charset="0"/>
              </a:rPr>
              <a:t>vertex along the edges</a:t>
            </a:r>
            <a:endParaRPr lang="en-US" sz="2000" dirty="0">
              <a:cs typeface="Arial" charset="0"/>
            </a:endParaRPr>
          </a:p>
        </p:txBody>
      </p:sp>
      <p:sp>
        <p:nvSpPr>
          <p:cNvPr id="219176" name="Text Box 40"/>
          <p:cNvSpPr txBox="1">
            <a:spLocks noChangeArrowheads="1"/>
          </p:cNvSpPr>
          <p:nvPr/>
        </p:nvSpPr>
        <p:spPr bwMode="auto">
          <a:xfrm>
            <a:off x="4740275" y="5775325"/>
            <a:ext cx="40484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cs typeface="Arial" charset="0"/>
              </a:rPr>
              <a:t>Interior-point methods: </a:t>
            </a:r>
            <a:r>
              <a:rPr lang="en-US" sz="2000" dirty="0" smtClean="0">
                <a:cs typeface="Arial" charset="0"/>
              </a:rPr>
              <a:t>go through</a:t>
            </a:r>
            <a:br>
              <a:rPr lang="en-US" sz="2000" dirty="0" smtClean="0">
                <a:cs typeface="Arial" charset="0"/>
              </a:rPr>
            </a:br>
            <a:r>
              <a:rPr lang="en-US" sz="2000" dirty="0" smtClean="0">
                <a:cs typeface="Arial" charset="0"/>
              </a:rPr>
              <a:t>the inside of the feasible space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2011 Daniel Kirschen and University of Washington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72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370"/>
    </mc:Choice>
    <mc:Fallback xmlns="">
      <p:transition xmlns:p14="http://schemas.microsoft.com/office/powerpoint/2010/main" spd="slow" advTm="3537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Linear Programming (SLP)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if </a:t>
            </a:r>
            <a:r>
              <a:rPr lang="en-US" dirty="0"/>
              <a:t>more accuracy is </a:t>
            </a:r>
            <a:r>
              <a:rPr lang="en-US" dirty="0" smtClean="0"/>
              <a:t>required</a:t>
            </a:r>
          </a:p>
          <a:p>
            <a:r>
              <a:rPr lang="en-US" dirty="0" smtClean="0"/>
              <a:t>Algorithm:</a:t>
            </a:r>
          </a:p>
          <a:p>
            <a:pPr lvl="1"/>
            <a:r>
              <a:rPr lang="en-US" dirty="0" smtClean="0"/>
              <a:t>Linearize</a:t>
            </a:r>
            <a:endParaRPr lang="en-US" dirty="0"/>
          </a:p>
          <a:p>
            <a:pPr lvl="1"/>
            <a:r>
              <a:rPr lang="en-US" dirty="0"/>
              <a:t>Find a solution using LP</a:t>
            </a:r>
          </a:p>
          <a:p>
            <a:pPr lvl="1"/>
            <a:r>
              <a:rPr lang="en-US" dirty="0"/>
              <a:t>Linearize again around the solution</a:t>
            </a:r>
          </a:p>
          <a:p>
            <a:pPr lvl="1"/>
            <a:r>
              <a:rPr lang="en-US" dirty="0"/>
              <a:t>Repeat until convergence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2011 Daniel Kirschen and University of Washington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GB" smtClean="0"/>
          </a:p>
          <a:p>
            <a:fld id="{65D893BF-32D9-704B-8BDE-4213057E0877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72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168"/>
    </mc:Choice>
    <mc:Fallback xmlns="">
      <p:transition xmlns:p14="http://schemas.microsoft.com/office/powerpoint/2010/main" spd="slow" advTm="4016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advantages of LP over NLP:</a:t>
            </a:r>
          </a:p>
          <a:p>
            <a:pPr lvl="1"/>
            <a:r>
              <a:rPr lang="en-US" dirty="0" smtClean="0"/>
              <a:t>Robustness </a:t>
            </a:r>
          </a:p>
          <a:p>
            <a:pPr lvl="2"/>
            <a:r>
              <a:rPr lang="en-US" dirty="0" smtClean="0"/>
              <a:t>If there is a solution, it will be found</a:t>
            </a:r>
          </a:p>
          <a:p>
            <a:pPr lvl="2"/>
            <a:r>
              <a:rPr lang="en-US" dirty="0" smtClean="0"/>
              <a:t>Unlike NLP, there is only one solution</a:t>
            </a:r>
          </a:p>
          <a:p>
            <a:pPr lvl="1"/>
            <a:r>
              <a:rPr lang="en-US" dirty="0" smtClean="0"/>
              <a:t>Speed </a:t>
            </a:r>
          </a:p>
          <a:p>
            <a:pPr lvl="2"/>
            <a:r>
              <a:rPr lang="en-US" dirty="0"/>
              <a:t>Very efficient implementation of LP solution algorithms are available in commercial </a:t>
            </a:r>
            <a:r>
              <a:rPr lang="en-US" dirty="0" smtClean="0"/>
              <a:t>solvers</a:t>
            </a:r>
          </a:p>
          <a:p>
            <a:r>
              <a:rPr lang="en-US" dirty="0" smtClean="0"/>
              <a:t>Many non-linear optimization problems are linearized so they can be solved using LP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2011 Daniel Kirschen and University of Washington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GB" smtClean="0"/>
          </a:p>
          <a:p>
            <a:fld id="{65D893BF-32D9-704B-8BDE-4213057E0877}" type="slidenum">
              <a:rPr lang="en-GB" smtClean="0"/>
              <a:pPr/>
              <a:t>16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354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030"/>
    </mc:Choice>
    <mc:Fallback xmlns="">
      <p:transition xmlns:p14="http://schemas.microsoft.com/office/powerpoint/2010/main" spd="slow" advTm="6803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Motivation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optimization problems are linear</a:t>
            </a:r>
          </a:p>
          <a:p>
            <a:pPr lvl="1"/>
            <a:r>
              <a:rPr lang="en-US" dirty="0" smtClean="0"/>
              <a:t>Linear objective function</a:t>
            </a:r>
          </a:p>
          <a:p>
            <a:pPr lvl="1"/>
            <a:r>
              <a:rPr lang="en-US" dirty="0" smtClean="0"/>
              <a:t>All constraints are linear</a:t>
            </a:r>
          </a:p>
          <a:p>
            <a:r>
              <a:rPr lang="en-US" dirty="0" smtClean="0"/>
              <a:t>Non-linear problems can be linearized:</a:t>
            </a:r>
          </a:p>
          <a:p>
            <a:pPr lvl="1"/>
            <a:r>
              <a:rPr lang="en-US" dirty="0" smtClean="0"/>
              <a:t>Piecewise linear cost curves</a:t>
            </a:r>
          </a:p>
          <a:p>
            <a:pPr lvl="1"/>
            <a:r>
              <a:rPr lang="en-US" dirty="0" smtClean="0"/>
              <a:t>DC power flow</a:t>
            </a:r>
          </a:p>
          <a:p>
            <a:r>
              <a:rPr lang="en-US" dirty="0" smtClean="0"/>
              <a:t>Efficient and robust method to solve such problems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2011 Daniel Kirschen and University of Washington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GB" smtClean="0"/>
          </a:p>
          <a:p>
            <a:fld id="{65D893BF-32D9-704B-8BDE-4213057E0877}" type="slidenum">
              <a:rPr lang="en-GB" smtClean="0"/>
              <a:pPr/>
              <a:t>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095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092"/>
    </mc:Choice>
    <mc:Fallback xmlns="">
      <p:transition xmlns:p14="http://schemas.microsoft.com/office/powerpoint/2010/main" spd="slow" advTm="6809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Piecewise l</a:t>
            </a:r>
            <a:r>
              <a:rPr lang="en-GB" dirty="0" smtClean="0"/>
              <a:t>inearization of a </a:t>
            </a:r>
            <a:r>
              <a:rPr lang="en-GB" dirty="0"/>
              <a:t>c</a:t>
            </a:r>
            <a:r>
              <a:rPr lang="en-GB" dirty="0" smtClean="0"/>
              <a:t>ost curve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2011 Daniel Kirschen and University of Washington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D26C-53BD-0D4A-A86D-5195965EE406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291847" name="Text Box 7"/>
          <p:cNvSpPr txBox="1">
            <a:spLocks noChangeArrowheads="1"/>
          </p:cNvSpPr>
          <p:nvPr/>
        </p:nvSpPr>
        <p:spPr bwMode="auto">
          <a:xfrm>
            <a:off x="6964438" y="5465379"/>
            <a:ext cx="469783" cy="40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dirty="0">
                <a:latin typeface="Arial" charset="0"/>
              </a:rPr>
              <a:t>P</a:t>
            </a:r>
            <a:r>
              <a:rPr lang="en-GB" sz="2000" baseline="-25000" dirty="0">
                <a:latin typeface="Arial" charset="0"/>
              </a:rPr>
              <a:t>A</a:t>
            </a:r>
            <a:endParaRPr lang="en-GB" sz="2000" dirty="0">
              <a:latin typeface="Arial" charset="0"/>
            </a:endParaRPr>
          </a:p>
        </p:txBody>
      </p:sp>
      <p:graphicFrame>
        <p:nvGraphicFramePr>
          <p:cNvPr id="2918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603144"/>
              </p:ext>
            </p:extLst>
          </p:nvPr>
        </p:nvGraphicFramePr>
        <p:xfrm>
          <a:off x="1143000" y="1828800"/>
          <a:ext cx="533400" cy="484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2" name="Equation" r:id="rId4" imgW="330200" imgH="279400" progId="Equation.DSMT4">
                  <p:embed/>
                </p:oleObj>
              </mc:Choice>
              <mc:Fallback>
                <p:oleObj name="Equation" r:id="rId4" imgW="3302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533400" cy="4841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1853" name="Line 13"/>
          <p:cNvSpPr>
            <a:spLocks noChangeShapeType="1"/>
          </p:cNvSpPr>
          <p:nvPr/>
        </p:nvSpPr>
        <p:spPr bwMode="auto">
          <a:xfrm>
            <a:off x="1796187" y="5307724"/>
            <a:ext cx="5535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54" name="Line 14"/>
          <p:cNvSpPr>
            <a:spLocks noChangeShapeType="1"/>
          </p:cNvSpPr>
          <p:nvPr/>
        </p:nvSpPr>
        <p:spPr bwMode="auto">
          <a:xfrm flipV="1">
            <a:off x="1796187" y="1996965"/>
            <a:ext cx="0" cy="33107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565400" y="2133600"/>
            <a:ext cx="3289300" cy="2392674"/>
          </a:xfrm>
          <a:custGeom>
            <a:avLst/>
            <a:gdLst>
              <a:gd name="connsiteX0" fmla="*/ 0 w 3289300"/>
              <a:gd name="connsiteY0" fmla="*/ 2387600 h 2392674"/>
              <a:gd name="connsiteX1" fmla="*/ 1244600 w 3289300"/>
              <a:gd name="connsiteY1" fmla="*/ 2235200 h 2392674"/>
              <a:gd name="connsiteX2" fmla="*/ 2743200 w 3289300"/>
              <a:gd name="connsiteY2" fmla="*/ 1346200 h 2392674"/>
              <a:gd name="connsiteX3" fmla="*/ 3289300 w 3289300"/>
              <a:gd name="connsiteY3" fmla="*/ 0 h 239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9300" h="2392674">
                <a:moveTo>
                  <a:pt x="0" y="2387600"/>
                </a:moveTo>
                <a:cubicBezTo>
                  <a:pt x="393700" y="2398183"/>
                  <a:pt x="787400" y="2408767"/>
                  <a:pt x="1244600" y="2235200"/>
                </a:cubicBezTo>
                <a:cubicBezTo>
                  <a:pt x="1701800" y="2061633"/>
                  <a:pt x="2402417" y="1718733"/>
                  <a:pt x="2743200" y="1346200"/>
                </a:cubicBezTo>
                <a:cubicBezTo>
                  <a:pt x="3083983" y="973667"/>
                  <a:pt x="3289300" y="0"/>
                  <a:pt x="3289300" y="0"/>
                </a:cubicBezTo>
              </a:path>
            </a:pathLst>
          </a:cu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590800" y="4495800"/>
            <a:ext cx="0" cy="838200"/>
          </a:xfrm>
          <a:prstGeom prst="line">
            <a:avLst/>
          </a:prstGeom>
          <a:ln>
            <a:solidFill>
              <a:srgbClr val="720E2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867400" y="2057400"/>
            <a:ext cx="0" cy="3276600"/>
          </a:xfrm>
          <a:prstGeom prst="line">
            <a:avLst/>
          </a:prstGeom>
          <a:ln>
            <a:solidFill>
              <a:srgbClr val="720E2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540000" y="2057400"/>
            <a:ext cx="3327400" cy="3276600"/>
            <a:chOff x="2540000" y="2057400"/>
            <a:chExt cx="3327400" cy="3276600"/>
          </a:xfrm>
        </p:grpSpPr>
        <p:grpSp>
          <p:nvGrpSpPr>
            <p:cNvPr id="13" name="Group 12"/>
            <p:cNvGrpSpPr/>
            <p:nvPr/>
          </p:nvGrpSpPr>
          <p:grpSpPr>
            <a:xfrm>
              <a:off x="2540000" y="2057400"/>
              <a:ext cx="3327400" cy="2438400"/>
              <a:chOff x="2540000" y="2057400"/>
              <a:chExt cx="3327400" cy="2438400"/>
            </a:xfrm>
          </p:grpSpPr>
          <p:cxnSp>
            <p:nvCxnSpPr>
              <p:cNvPr id="7" name="Straight Connector 6"/>
              <p:cNvCxnSpPr/>
              <p:nvPr/>
            </p:nvCxnSpPr>
            <p:spPr>
              <a:xfrm flipV="1">
                <a:off x="2540000" y="4343400"/>
                <a:ext cx="1295400" cy="152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3810000" y="3429000"/>
                <a:ext cx="1524000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5334000" y="2057400"/>
                <a:ext cx="533400" cy="13716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Connector 55"/>
            <p:cNvCxnSpPr/>
            <p:nvPr/>
          </p:nvCxnSpPr>
          <p:spPr>
            <a:xfrm flipV="1">
              <a:off x="3810000" y="4343400"/>
              <a:ext cx="0" cy="990600"/>
            </a:xfrm>
            <a:prstGeom prst="line">
              <a:avLst/>
            </a:prstGeom>
            <a:ln>
              <a:solidFill>
                <a:srgbClr val="720E2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5334000" y="3429000"/>
              <a:ext cx="0" cy="1905000"/>
            </a:xfrm>
            <a:prstGeom prst="line">
              <a:avLst/>
            </a:prstGeom>
            <a:ln>
              <a:solidFill>
                <a:srgbClr val="720E2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2"/>
    </p:custDataLst>
    <p:extLst>
      <p:ext uri="{BB962C8B-B14F-4D97-AF65-F5344CB8AC3E}">
        <p14:creationId xmlns:p14="http://schemas.microsoft.com/office/powerpoint/2010/main" val="31177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630"/>
    </mc:Choice>
    <mc:Fallback xmlns="">
      <p:transition xmlns:p14="http://schemas.microsoft.com/office/powerpoint/2010/main" spd="slow" advTm="6963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Mathematical formulation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B8F0E-73BA-CF47-B50A-DE82285745F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08901" name="Text Box 5"/>
          <p:cNvSpPr txBox="1">
            <a:spLocks noChangeArrowheads="1"/>
          </p:cNvSpPr>
          <p:nvPr/>
        </p:nvSpPr>
        <p:spPr bwMode="auto">
          <a:xfrm>
            <a:off x="1154112" y="2178449"/>
            <a:ext cx="7456488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cs typeface="Arial" charset="0"/>
              </a:rPr>
              <a:t>		  </a:t>
            </a:r>
            <a:r>
              <a:rPr lang="en-US" sz="2000" i="1" dirty="0">
                <a:cs typeface="Arial" charset="0"/>
              </a:rPr>
              <a:t>n</a:t>
            </a:r>
            <a:r>
              <a:rPr lang="en-US" sz="2000" dirty="0">
                <a:cs typeface="Arial" charset="0"/>
              </a:rPr>
              <a:t> </a:t>
            </a:r>
          </a:p>
          <a:p>
            <a:pPr>
              <a:defRPr/>
            </a:pPr>
            <a:r>
              <a:rPr lang="en-US" sz="2800" dirty="0">
                <a:cs typeface="Arial" charset="0"/>
              </a:rPr>
              <a:t>minimize  	 </a:t>
            </a:r>
            <a:r>
              <a:rPr lang="el-GR" sz="2800" dirty="0">
                <a:cs typeface="Arial" charset="0"/>
              </a:rPr>
              <a:t>Σ</a:t>
            </a:r>
            <a:r>
              <a:rPr lang="en-US" sz="2800" dirty="0">
                <a:cs typeface="Arial" charset="0"/>
                <a:sym typeface="WP MathA" charset="0"/>
              </a:rPr>
              <a:t>  </a:t>
            </a:r>
            <a:r>
              <a:rPr lang="en-US" sz="2800" i="1" dirty="0" err="1">
                <a:cs typeface="Arial" charset="0"/>
                <a:sym typeface="WP MathA" charset="0"/>
              </a:rPr>
              <a:t>c</a:t>
            </a:r>
            <a:r>
              <a:rPr lang="en-US" sz="2800" i="1" baseline="-25000" dirty="0" err="1">
                <a:cs typeface="Arial" charset="0"/>
                <a:sym typeface="WP MathA" charset="0"/>
              </a:rPr>
              <a:t>j</a:t>
            </a:r>
            <a:r>
              <a:rPr lang="en-US" sz="2800" i="1" dirty="0">
                <a:cs typeface="Arial" charset="0"/>
                <a:sym typeface="WP MathA" charset="0"/>
              </a:rPr>
              <a:t> </a:t>
            </a:r>
            <a:r>
              <a:rPr lang="en-US" sz="2800" i="1" dirty="0" err="1" smtClean="0">
                <a:cs typeface="Arial" charset="0"/>
                <a:sym typeface="WP MathA" charset="0"/>
              </a:rPr>
              <a:t>x</a:t>
            </a:r>
            <a:r>
              <a:rPr lang="en-US" sz="2800" i="1" baseline="-25000" dirty="0" err="1" smtClean="0">
                <a:cs typeface="Arial" charset="0"/>
                <a:sym typeface="WP MathA" charset="0"/>
              </a:rPr>
              <a:t>j</a:t>
            </a:r>
            <a:r>
              <a:rPr lang="en-US" sz="2000" dirty="0">
                <a:cs typeface="Arial" charset="0"/>
                <a:sym typeface="WP MathA" charset="0"/>
              </a:rPr>
              <a:t>		</a:t>
            </a:r>
            <a:endParaRPr lang="en-US" sz="2000" dirty="0" smtClean="0">
              <a:cs typeface="Arial" charset="0"/>
              <a:sym typeface="WP MathA" charset="0"/>
            </a:endParaRPr>
          </a:p>
          <a:p>
            <a:pPr>
              <a:defRPr/>
            </a:pPr>
            <a:r>
              <a:rPr lang="en-US" sz="2000" i="1" dirty="0">
                <a:cs typeface="Arial" charset="0"/>
                <a:sym typeface="WP MathA" charset="0"/>
              </a:rPr>
              <a:t>	</a:t>
            </a:r>
            <a:r>
              <a:rPr lang="en-US" sz="2000" i="1" dirty="0" smtClean="0">
                <a:cs typeface="Arial" charset="0"/>
                <a:sym typeface="WP MathA" charset="0"/>
              </a:rPr>
              <a:t>	j </a:t>
            </a:r>
            <a:r>
              <a:rPr lang="en-US" sz="2000" dirty="0">
                <a:cs typeface="Arial" charset="0"/>
                <a:sym typeface="WP MathA" charset="0"/>
              </a:rPr>
              <a:t>=1</a:t>
            </a:r>
          </a:p>
        </p:txBody>
      </p:sp>
      <p:sp>
        <p:nvSpPr>
          <p:cNvPr id="208902" name="Rectangle 6"/>
          <p:cNvSpPr>
            <a:spLocks noChangeArrowheads="1"/>
          </p:cNvSpPr>
          <p:nvPr/>
        </p:nvSpPr>
        <p:spPr bwMode="auto">
          <a:xfrm>
            <a:off x="1154112" y="3356268"/>
            <a:ext cx="768508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cs typeface="Arial" charset="0"/>
              </a:rPr>
              <a:t>		  </a:t>
            </a:r>
            <a:r>
              <a:rPr lang="en-US" sz="2000" i="1" dirty="0">
                <a:cs typeface="Arial" charset="0"/>
              </a:rPr>
              <a:t>n</a:t>
            </a:r>
            <a:r>
              <a:rPr lang="en-US" sz="2800" dirty="0">
                <a:cs typeface="Arial" charset="0"/>
              </a:rPr>
              <a:t> </a:t>
            </a:r>
          </a:p>
          <a:p>
            <a:pPr>
              <a:defRPr/>
            </a:pPr>
            <a:r>
              <a:rPr lang="en-US" sz="2800" dirty="0">
                <a:cs typeface="Arial" charset="0"/>
              </a:rPr>
              <a:t> subject </a:t>
            </a:r>
            <a:r>
              <a:rPr lang="en-US" sz="2800" dirty="0" smtClean="0">
                <a:cs typeface="Arial" charset="0"/>
              </a:rPr>
              <a:t>to: </a:t>
            </a:r>
            <a:r>
              <a:rPr lang="en-US" sz="2800" dirty="0">
                <a:cs typeface="Arial" charset="0"/>
              </a:rPr>
              <a:t>	 </a:t>
            </a:r>
            <a:r>
              <a:rPr lang="el-GR" sz="2800" dirty="0">
                <a:cs typeface="Arial" charset="0"/>
              </a:rPr>
              <a:t>Σ</a:t>
            </a:r>
            <a:r>
              <a:rPr lang="en-US" sz="2800" dirty="0">
                <a:cs typeface="Arial" charset="0"/>
                <a:sym typeface="WP MathA" charset="0"/>
              </a:rPr>
              <a:t> </a:t>
            </a:r>
            <a:r>
              <a:rPr lang="en-US" sz="2800" i="1" dirty="0" err="1">
                <a:cs typeface="Arial" charset="0"/>
                <a:sym typeface="WP MathA" charset="0"/>
              </a:rPr>
              <a:t>a</a:t>
            </a:r>
            <a:r>
              <a:rPr lang="en-US" sz="2800" i="1" baseline="-25000" dirty="0" err="1">
                <a:cs typeface="Arial" charset="0"/>
                <a:sym typeface="WP MathA" charset="0"/>
              </a:rPr>
              <a:t>ij</a:t>
            </a:r>
            <a:r>
              <a:rPr lang="en-US" sz="2800" i="1" dirty="0">
                <a:cs typeface="Arial" charset="0"/>
                <a:sym typeface="WP MathA" charset="0"/>
              </a:rPr>
              <a:t> </a:t>
            </a:r>
            <a:r>
              <a:rPr lang="en-US" sz="2800" i="1" dirty="0" err="1">
                <a:cs typeface="Arial" charset="0"/>
                <a:sym typeface="WP MathA" charset="0"/>
              </a:rPr>
              <a:t>x</a:t>
            </a:r>
            <a:r>
              <a:rPr lang="en-US" sz="2800" i="1" baseline="-25000" dirty="0" err="1">
                <a:cs typeface="Arial" charset="0"/>
                <a:sym typeface="WP MathA" charset="0"/>
              </a:rPr>
              <a:t>j</a:t>
            </a:r>
            <a:r>
              <a:rPr lang="en-US" sz="2800" i="1" dirty="0">
                <a:cs typeface="Arial" charset="0"/>
                <a:sym typeface="WP MathA" charset="0"/>
              </a:rPr>
              <a:t>   ≤  b</a:t>
            </a:r>
            <a:r>
              <a:rPr lang="en-US" sz="2800" i="1" baseline="-25000" dirty="0">
                <a:cs typeface="Arial" charset="0"/>
                <a:sym typeface="WP MathA" charset="0"/>
              </a:rPr>
              <a:t>i</a:t>
            </a:r>
            <a:r>
              <a:rPr lang="en-US" sz="2800" i="1" dirty="0">
                <a:cs typeface="Arial" charset="0"/>
                <a:sym typeface="WP MathA" charset="0"/>
              </a:rPr>
              <a:t>,</a:t>
            </a:r>
            <a:r>
              <a:rPr lang="en-US" sz="2800" dirty="0">
                <a:cs typeface="Arial" charset="0"/>
                <a:sym typeface="WP MathA" charset="0"/>
              </a:rPr>
              <a:t>	 </a:t>
            </a:r>
            <a:r>
              <a:rPr lang="en-US" sz="2800" i="1" dirty="0" err="1">
                <a:cs typeface="Arial" charset="0"/>
                <a:sym typeface="WP MathA" charset="0"/>
              </a:rPr>
              <a:t>i</a:t>
            </a:r>
            <a:r>
              <a:rPr lang="en-US" sz="2800" i="1" dirty="0">
                <a:cs typeface="Arial" charset="0"/>
                <a:sym typeface="WP MathA" charset="0"/>
              </a:rPr>
              <a:t> </a:t>
            </a:r>
            <a:r>
              <a:rPr lang="en-US" sz="2800" dirty="0">
                <a:cs typeface="Arial" charset="0"/>
                <a:sym typeface="WP MathA" charset="0"/>
              </a:rPr>
              <a:t>= 1, 2, . . ., </a:t>
            </a:r>
            <a:r>
              <a:rPr lang="en-US" sz="2800" i="1" dirty="0">
                <a:cs typeface="Arial" charset="0"/>
                <a:sym typeface="WP MathA" charset="0"/>
              </a:rPr>
              <a:t>m</a:t>
            </a:r>
          </a:p>
          <a:p>
            <a:pPr>
              <a:defRPr/>
            </a:pPr>
            <a:r>
              <a:rPr lang="en-US" sz="2800" dirty="0">
                <a:cs typeface="Arial" charset="0"/>
                <a:sym typeface="WP MathA" charset="0"/>
              </a:rPr>
              <a:t>		</a:t>
            </a:r>
            <a:r>
              <a:rPr lang="en-US" sz="2000" i="1" dirty="0">
                <a:cs typeface="Arial" charset="0"/>
                <a:sym typeface="WP MathA" charset="0"/>
              </a:rPr>
              <a:t>j </a:t>
            </a:r>
            <a:r>
              <a:rPr lang="en-US" sz="2000" dirty="0">
                <a:cs typeface="Arial" charset="0"/>
                <a:sym typeface="WP MathA" charset="0"/>
              </a:rPr>
              <a:t>=1</a:t>
            </a:r>
          </a:p>
        </p:txBody>
      </p:sp>
      <p:sp>
        <p:nvSpPr>
          <p:cNvPr id="208903" name="Rectangle 7"/>
          <p:cNvSpPr>
            <a:spLocks noChangeArrowheads="1"/>
          </p:cNvSpPr>
          <p:nvPr/>
        </p:nvSpPr>
        <p:spPr bwMode="auto">
          <a:xfrm>
            <a:off x="1154113" y="4780309"/>
            <a:ext cx="6858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cs typeface="Arial" charset="0"/>
              </a:rPr>
              <a:t>		  </a:t>
            </a:r>
            <a:r>
              <a:rPr lang="en-US" sz="2000" i="1" dirty="0">
                <a:cs typeface="Arial" charset="0"/>
              </a:rPr>
              <a:t>n</a:t>
            </a:r>
            <a:r>
              <a:rPr lang="en-US" sz="2800" dirty="0">
                <a:cs typeface="Arial" charset="0"/>
              </a:rPr>
              <a:t> </a:t>
            </a:r>
          </a:p>
          <a:p>
            <a:pPr algn="just">
              <a:defRPr/>
            </a:pPr>
            <a:r>
              <a:rPr lang="en-US" sz="2800" dirty="0">
                <a:cs typeface="Arial" charset="0"/>
              </a:rPr>
              <a:t>		 </a:t>
            </a:r>
            <a:r>
              <a:rPr lang="el-GR" sz="2800" dirty="0">
                <a:cs typeface="Arial" charset="0"/>
              </a:rPr>
              <a:t>Σ</a:t>
            </a:r>
            <a:r>
              <a:rPr lang="en-US" sz="2800" dirty="0">
                <a:cs typeface="Arial" charset="0"/>
                <a:sym typeface="WP MathA" charset="0"/>
              </a:rPr>
              <a:t> </a:t>
            </a:r>
            <a:r>
              <a:rPr lang="en-US" sz="2800" i="1" dirty="0" err="1">
                <a:cs typeface="Arial" charset="0"/>
                <a:sym typeface="WP MathA" charset="0"/>
              </a:rPr>
              <a:t>c</a:t>
            </a:r>
            <a:r>
              <a:rPr lang="en-US" sz="2800" i="1" baseline="-25000" dirty="0" err="1">
                <a:cs typeface="Arial" charset="0"/>
                <a:sym typeface="WP MathA" charset="0"/>
              </a:rPr>
              <a:t>ij</a:t>
            </a:r>
            <a:r>
              <a:rPr lang="en-US" sz="2800" i="1" dirty="0">
                <a:cs typeface="Arial" charset="0"/>
                <a:sym typeface="WP MathA" charset="0"/>
              </a:rPr>
              <a:t> </a:t>
            </a:r>
            <a:r>
              <a:rPr lang="en-US" sz="2800" i="1" dirty="0" err="1">
                <a:cs typeface="Arial" charset="0"/>
                <a:sym typeface="WP MathA" charset="0"/>
              </a:rPr>
              <a:t>x</a:t>
            </a:r>
            <a:r>
              <a:rPr lang="en-US" sz="2800" i="1" baseline="-25000" dirty="0" err="1">
                <a:cs typeface="Arial" charset="0"/>
                <a:sym typeface="WP MathA" charset="0"/>
              </a:rPr>
              <a:t>j</a:t>
            </a:r>
            <a:r>
              <a:rPr lang="en-US" sz="2800" i="1" dirty="0">
                <a:cs typeface="Arial" charset="0"/>
                <a:sym typeface="WP MathA" charset="0"/>
              </a:rPr>
              <a:t>   =  d</a:t>
            </a:r>
            <a:r>
              <a:rPr lang="en-US" sz="2800" i="1" baseline="-25000" dirty="0">
                <a:cs typeface="Arial" charset="0"/>
                <a:sym typeface="WP MathA" charset="0"/>
              </a:rPr>
              <a:t>i</a:t>
            </a:r>
            <a:r>
              <a:rPr lang="en-US" sz="2800" i="1" dirty="0">
                <a:cs typeface="Arial" charset="0"/>
                <a:sym typeface="WP MathA" charset="0"/>
              </a:rPr>
              <a:t>,</a:t>
            </a:r>
            <a:r>
              <a:rPr lang="en-US" sz="2800" dirty="0">
                <a:cs typeface="Arial" charset="0"/>
                <a:sym typeface="WP MathA" charset="0"/>
              </a:rPr>
              <a:t>	 </a:t>
            </a:r>
            <a:r>
              <a:rPr lang="en-US" sz="2800" i="1" dirty="0" err="1">
                <a:cs typeface="Arial" charset="0"/>
                <a:sym typeface="WP MathA" charset="0"/>
              </a:rPr>
              <a:t>i</a:t>
            </a:r>
            <a:r>
              <a:rPr lang="en-US" sz="2800" dirty="0">
                <a:cs typeface="Arial" charset="0"/>
                <a:sym typeface="WP MathA" charset="0"/>
              </a:rPr>
              <a:t> = 1, 2, . . ., </a:t>
            </a:r>
            <a:r>
              <a:rPr lang="en-US" sz="2800" i="1" dirty="0">
                <a:cs typeface="Arial" charset="0"/>
                <a:sym typeface="WP MathA" charset="0"/>
              </a:rPr>
              <a:t>p</a:t>
            </a:r>
          </a:p>
          <a:p>
            <a:pPr>
              <a:defRPr/>
            </a:pPr>
            <a:r>
              <a:rPr lang="en-US" sz="2800" dirty="0">
                <a:cs typeface="Arial" charset="0"/>
                <a:sym typeface="WP MathA" charset="0"/>
              </a:rPr>
              <a:t>		</a:t>
            </a:r>
            <a:r>
              <a:rPr lang="en-US" sz="2000" i="1" dirty="0">
                <a:cs typeface="Arial" charset="0"/>
                <a:sym typeface="WP MathA" charset="0"/>
              </a:rPr>
              <a:t>j </a:t>
            </a:r>
            <a:r>
              <a:rPr lang="en-US" sz="2000" dirty="0">
                <a:cs typeface="Arial" charset="0"/>
                <a:sym typeface="WP MathA" charset="0"/>
              </a:rPr>
              <a:t>=1</a:t>
            </a:r>
          </a:p>
        </p:txBody>
      </p:sp>
      <p:sp>
        <p:nvSpPr>
          <p:cNvPr id="208904" name="Text Box 8"/>
          <p:cNvSpPr txBox="1">
            <a:spLocks noChangeArrowheads="1"/>
          </p:cNvSpPr>
          <p:nvPr/>
        </p:nvSpPr>
        <p:spPr bwMode="auto">
          <a:xfrm>
            <a:off x="1115616" y="6093296"/>
            <a:ext cx="42202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1" dirty="0" err="1" smtClean="0">
                <a:cs typeface="Arial" charset="0"/>
              </a:rPr>
              <a:t>c</a:t>
            </a:r>
            <a:r>
              <a:rPr lang="en-US" sz="2800" i="1" baseline="-25000" dirty="0" err="1" smtClean="0">
                <a:cs typeface="Arial" charset="0"/>
              </a:rPr>
              <a:t>j</a:t>
            </a:r>
            <a:r>
              <a:rPr lang="en-US" sz="2800" i="1" dirty="0">
                <a:cs typeface="Arial" charset="0"/>
              </a:rPr>
              <a:t>, </a:t>
            </a:r>
            <a:r>
              <a:rPr lang="en-US" sz="2800" i="1" dirty="0" err="1">
                <a:cs typeface="Arial" charset="0"/>
              </a:rPr>
              <a:t>a</a:t>
            </a:r>
            <a:r>
              <a:rPr lang="en-US" sz="2800" i="1" baseline="-25000" dirty="0" err="1">
                <a:cs typeface="Arial" charset="0"/>
              </a:rPr>
              <a:t>ij</a:t>
            </a:r>
            <a:r>
              <a:rPr lang="en-US" sz="2800" i="1" dirty="0">
                <a:cs typeface="Arial" charset="0"/>
              </a:rPr>
              <a:t>, b</a:t>
            </a:r>
            <a:r>
              <a:rPr lang="en-US" sz="2800" i="1" baseline="-25000" dirty="0">
                <a:cs typeface="Arial" charset="0"/>
              </a:rPr>
              <a:t>i</a:t>
            </a:r>
            <a:r>
              <a:rPr lang="en-US" sz="2800" i="1" dirty="0">
                <a:cs typeface="Arial" charset="0"/>
              </a:rPr>
              <a:t>, </a:t>
            </a:r>
            <a:r>
              <a:rPr lang="en-US" sz="2800" i="1" dirty="0" err="1">
                <a:cs typeface="Arial" charset="0"/>
              </a:rPr>
              <a:t>c</a:t>
            </a:r>
            <a:r>
              <a:rPr lang="en-US" sz="2800" i="1" baseline="-25000" dirty="0" err="1">
                <a:cs typeface="Arial" charset="0"/>
              </a:rPr>
              <a:t>ij</a:t>
            </a:r>
            <a:r>
              <a:rPr lang="en-US" sz="2800" i="1" dirty="0">
                <a:cs typeface="Arial" charset="0"/>
              </a:rPr>
              <a:t>, </a:t>
            </a:r>
            <a:r>
              <a:rPr lang="en-US" sz="2800" i="1" dirty="0" smtClean="0">
                <a:cs typeface="Arial" charset="0"/>
              </a:rPr>
              <a:t>d</a:t>
            </a:r>
            <a:r>
              <a:rPr lang="en-US" sz="2800" i="1" baseline="-25000" dirty="0" smtClean="0">
                <a:cs typeface="Arial" charset="0"/>
              </a:rPr>
              <a:t>i </a:t>
            </a:r>
            <a:r>
              <a:rPr lang="en-US" sz="2800" dirty="0" smtClean="0">
                <a:cs typeface="Arial" charset="0"/>
              </a:rPr>
              <a:t>are constants</a:t>
            </a:r>
            <a:endParaRPr lang="en-US" sz="2800" baseline="-25000" dirty="0"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2011 Daniel Kirschen and University of Washington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187624" y="1484784"/>
            <a:ext cx="4383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cs typeface="Arial" charset="0"/>
              </a:rPr>
              <a:t>Decision variables</a:t>
            </a:r>
            <a:r>
              <a:rPr lang="en-US" dirty="0">
                <a:cs typeface="Arial" charset="0"/>
              </a:rPr>
              <a:t>: </a:t>
            </a:r>
            <a:r>
              <a:rPr lang="en-US" i="1" dirty="0" err="1" smtClean="0">
                <a:cs typeface="Arial" charset="0"/>
              </a:rPr>
              <a:t>x</a:t>
            </a:r>
            <a:r>
              <a:rPr lang="en-US" i="1" baseline="-25000" dirty="0" err="1" smtClean="0">
                <a:cs typeface="Arial" charset="0"/>
              </a:rPr>
              <a:t>j</a:t>
            </a:r>
            <a:r>
              <a:rPr lang="en-US" i="1" baseline="-25000" dirty="0" smtClean="0">
                <a:cs typeface="Arial" charset="0"/>
              </a:rPr>
              <a:t>    </a:t>
            </a:r>
            <a:r>
              <a:rPr lang="en-US" i="1" dirty="0" smtClean="0">
                <a:cs typeface="Arial" charset="0"/>
              </a:rPr>
              <a:t>j=1, 2, .. n</a:t>
            </a:r>
            <a:endParaRPr lang="en-US" i="1" dirty="0">
              <a:cs typeface="Arial" charset="0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969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019"/>
    </mc:Choice>
    <mc:Fallback xmlns="">
      <p:transition xmlns:p14="http://schemas.microsoft.com/office/powerpoint/2010/main" spd="slow" advTm="6801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1" grpId="0"/>
      <p:bldP spid="208902" grpId="0"/>
      <p:bldP spid="208903" grpId="0"/>
      <p:bldP spid="2089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28" name="Line 16"/>
          <p:cNvSpPr>
            <a:spLocks noChangeShapeType="1"/>
          </p:cNvSpPr>
          <p:nvPr/>
        </p:nvSpPr>
        <p:spPr bwMode="auto">
          <a:xfrm>
            <a:off x="5149850" y="5751513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92638" y="1397000"/>
            <a:ext cx="4070766" cy="4938712"/>
            <a:chOff x="4592638" y="1371600"/>
            <a:chExt cx="4070766" cy="4938712"/>
          </a:xfrm>
        </p:grpSpPr>
        <p:sp>
          <p:nvSpPr>
            <p:cNvPr id="320517" name="Line 5"/>
            <p:cNvSpPr>
              <a:spLocks noChangeShapeType="1"/>
            </p:cNvSpPr>
            <p:nvPr/>
          </p:nvSpPr>
          <p:spPr bwMode="auto">
            <a:xfrm>
              <a:off x="5149850" y="5726113"/>
              <a:ext cx="30432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592638" y="1371600"/>
              <a:ext cx="4070766" cy="4938712"/>
              <a:chOff x="4592638" y="1392238"/>
              <a:chExt cx="4070766" cy="4938712"/>
            </a:xfrm>
          </p:grpSpPr>
          <p:sp>
            <p:nvSpPr>
              <p:cNvPr id="320518" name="Text Box 6"/>
              <p:cNvSpPr txBox="1">
                <a:spLocks noChangeArrowheads="1"/>
              </p:cNvSpPr>
              <p:nvPr/>
            </p:nvSpPr>
            <p:spPr bwMode="auto">
              <a:xfrm>
                <a:off x="8324850" y="5605463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solidFill>
                      <a:srgbClr val="000000"/>
                    </a:solidFill>
                    <a:cs typeface="+mn-cs"/>
                  </a:rPr>
                  <a:t>x</a:t>
                </a:r>
              </a:p>
            </p:txBody>
          </p:sp>
          <p:sp>
            <p:nvSpPr>
              <p:cNvPr id="320519" name="Line 7"/>
              <p:cNvSpPr>
                <a:spLocks noChangeShapeType="1"/>
              </p:cNvSpPr>
              <p:nvPr/>
            </p:nvSpPr>
            <p:spPr bwMode="auto">
              <a:xfrm>
                <a:off x="6057900" y="57515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0" name="Line 8"/>
              <p:cNvSpPr>
                <a:spLocks noChangeShapeType="1"/>
              </p:cNvSpPr>
              <p:nvPr/>
            </p:nvSpPr>
            <p:spPr bwMode="auto">
              <a:xfrm>
                <a:off x="6965950" y="57515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1" name="Line 9"/>
              <p:cNvSpPr>
                <a:spLocks noChangeShapeType="1"/>
              </p:cNvSpPr>
              <p:nvPr/>
            </p:nvSpPr>
            <p:spPr bwMode="auto">
              <a:xfrm>
                <a:off x="7874000" y="57515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2" name="Text Box 10"/>
              <p:cNvSpPr txBox="1">
                <a:spLocks noChangeArrowheads="1"/>
              </p:cNvSpPr>
              <p:nvPr/>
            </p:nvSpPr>
            <p:spPr bwMode="auto">
              <a:xfrm>
                <a:off x="7724775" y="5964238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3</a:t>
                </a:r>
              </a:p>
            </p:txBody>
          </p:sp>
          <p:sp>
            <p:nvSpPr>
              <p:cNvPr id="320523" name="Text Box 11"/>
              <p:cNvSpPr txBox="1">
                <a:spLocks noChangeArrowheads="1"/>
              </p:cNvSpPr>
              <p:nvPr/>
            </p:nvSpPr>
            <p:spPr bwMode="auto">
              <a:xfrm>
                <a:off x="4994275" y="59626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0</a:t>
                </a:r>
              </a:p>
            </p:txBody>
          </p:sp>
          <p:sp>
            <p:nvSpPr>
              <p:cNvPr id="320524" name="Text Box 12"/>
              <p:cNvSpPr txBox="1">
                <a:spLocks noChangeArrowheads="1"/>
              </p:cNvSpPr>
              <p:nvPr/>
            </p:nvSpPr>
            <p:spPr bwMode="auto">
              <a:xfrm>
                <a:off x="5903913" y="59626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1</a:t>
                </a:r>
              </a:p>
            </p:txBody>
          </p:sp>
          <p:sp>
            <p:nvSpPr>
              <p:cNvPr id="320525" name="Text Box 13"/>
              <p:cNvSpPr txBox="1">
                <a:spLocks noChangeArrowheads="1"/>
              </p:cNvSpPr>
              <p:nvPr/>
            </p:nvSpPr>
            <p:spPr bwMode="auto">
              <a:xfrm>
                <a:off x="6815138" y="59626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2</a:t>
                </a:r>
              </a:p>
            </p:txBody>
          </p:sp>
          <p:sp>
            <p:nvSpPr>
              <p:cNvPr id="320526" name="Text Box 14"/>
              <p:cNvSpPr txBox="1">
                <a:spLocks noChangeArrowheads="1"/>
              </p:cNvSpPr>
              <p:nvPr/>
            </p:nvSpPr>
            <p:spPr bwMode="auto">
              <a:xfrm>
                <a:off x="4921250" y="1392238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solidFill>
                      <a:srgbClr val="000000"/>
                    </a:solidFill>
                    <a:cs typeface="+mn-cs"/>
                  </a:rPr>
                  <a:t>y</a:t>
                </a:r>
              </a:p>
            </p:txBody>
          </p:sp>
          <p:sp>
            <p:nvSpPr>
              <p:cNvPr id="320527" name="Line 15"/>
              <p:cNvSpPr>
                <a:spLocks noChangeShapeType="1"/>
              </p:cNvSpPr>
              <p:nvPr/>
            </p:nvSpPr>
            <p:spPr bwMode="auto">
              <a:xfrm>
                <a:off x="5149850" y="1925638"/>
                <a:ext cx="0" cy="382587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9" name="Line 17"/>
              <p:cNvSpPr>
                <a:spLocks noChangeShapeType="1"/>
              </p:cNvSpPr>
              <p:nvPr/>
            </p:nvSpPr>
            <p:spPr bwMode="auto">
              <a:xfrm rot="16200000">
                <a:off x="5057775" y="56626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0" name="Line 18"/>
              <p:cNvSpPr>
                <a:spLocks noChangeShapeType="1"/>
              </p:cNvSpPr>
              <p:nvPr/>
            </p:nvSpPr>
            <p:spPr bwMode="auto">
              <a:xfrm rot="16200000">
                <a:off x="5057775" y="4757738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1" name="Line 19"/>
              <p:cNvSpPr>
                <a:spLocks noChangeShapeType="1"/>
              </p:cNvSpPr>
              <p:nvPr/>
            </p:nvSpPr>
            <p:spPr bwMode="auto">
              <a:xfrm rot="16200000">
                <a:off x="5057775" y="2947988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2" name="Line 20"/>
              <p:cNvSpPr>
                <a:spLocks noChangeShapeType="1"/>
              </p:cNvSpPr>
              <p:nvPr/>
            </p:nvSpPr>
            <p:spPr bwMode="auto">
              <a:xfrm rot="16200000">
                <a:off x="5057775" y="385286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3" name="Line 21"/>
              <p:cNvSpPr>
                <a:spLocks noChangeShapeType="1"/>
              </p:cNvSpPr>
              <p:nvPr/>
            </p:nvSpPr>
            <p:spPr bwMode="auto">
              <a:xfrm rot="16200000">
                <a:off x="5057775" y="2044700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4" name="Text Box 22"/>
              <p:cNvSpPr txBox="1">
                <a:spLocks noChangeArrowheads="1"/>
              </p:cNvSpPr>
              <p:nvPr/>
            </p:nvSpPr>
            <p:spPr bwMode="auto">
              <a:xfrm>
                <a:off x="4621213" y="5573713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0</a:t>
                </a:r>
              </a:p>
            </p:txBody>
          </p:sp>
          <p:sp>
            <p:nvSpPr>
              <p:cNvPr id="320535" name="Text Box 23"/>
              <p:cNvSpPr txBox="1">
                <a:spLocks noChangeArrowheads="1"/>
              </p:cNvSpPr>
              <p:nvPr/>
            </p:nvSpPr>
            <p:spPr bwMode="auto">
              <a:xfrm>
                <a:off x="4619625" y="46672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1</a:t>
                </a:r>
              </a:p>
            </p:txBody>
          </p:sp>
          <p:sp>
            <p:nvSpPr>
              <p:cNvPr id="320536" name="Text Box 24"/>
              <p:cNvSpPr txBox="1">
                <a:spLocks noChangeArrowheads="1"/>
              </p:cNvSpPr>
              <p:nvPr/>
            </p:nvSpPr>
            <p:spPr bwMode="auto">
              <a:xfrm>
                <a:off x="4632325" y="3760788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2</a:t>
                </a:r>
              </a:p>
            </p:txBody>
          </p:sp>
          <p:sp>
            <p:nvSpPr>
              <p:cNvPr id="320537" name="Text Box 25"/>
              <p:cNvSpPr txBox="1">
                <a:spLocks noChangeArrowheads="1"/>
              </p:cNvSpPr>
              <p:nvPr/>
            </p:nvSpPr>
            <p:spPr bwMode="auto">
              <a:xfrm>
                <a:off x="4592638" y="1947863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4</a:t>
                </a:r>
              </a:p>
            </p:txBody>
          </p:sp>
          <p:sp>
            <p:nvSpPr>
              <p:cNvPr id="320538" name="Text Box 26"/>
              <p:cNvSpPr txBox="1">
                <a:spLocks noChangeArrowheads="1"/>
              </p:cNvSpPr>
              <p:nvPr/>
            </p:nvSpPr>
            <p:spPr bwMode="auto">
              <a:xfrm>
                <a:off x="4629150" y="2854325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3</a:t>
                </a: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5157788" y="2108200"/>
            <a:ext cx="2687637" cy="3640138"/>
            <a:chOff x="5157788" y="2108200"/>
            <a:chExt cx="2687637" cy="3640138"/>
          </a:xfrm>
        </p:grpSpPr>
        <p:sp>
          <p:nvSpPr>
            <p:cNvPr id="320514" name="Freeform 2"/>
            <p:cNvSpPr>
              <a:spLocks/>
            </p:cNvSpPr>
            <p:nvPr/>
          </p:nvSpPr>
          <p:spPr bwMode="auto">
            <a:xfrm>
              <a:off x="5157788" y="2108200"/>
              <a:ext cx="2687637" cy="3640138"/>
            </a:xfrm>
            <a:custGeom>
              <a:avLst/>
              <a:gdLst>
                <a:gd name="T0" fmla="*/ 0 w 1693"/>
                <a:gd name="T1" fmla="*/ 0 h 2301"/>
                <a:gd name="T2" fmla="*/ 0 w 1693"/>
                <a:gd name="T3" fmla="*/ 1699 h 2301"/>
                <a:gd name="T4" fmla="*/ 1131 w 1693"/>
                <a:gd name="T5" fmla="*/ 2301 h 2301"/>
                <a:gd name="T6" fmla="*/ 1692 w 1693"/>
                <a:gd name="T7" fmla="*/ 2301 h 2301"/>
                <a:gd name="T8" fmla="*/ 1693 w 1693"/>
                <a:gd name="T9" fmla="*/ 0 h 2301"/>
                <a:gd name="T10" fmla="*/ 0 w 1693"/>
                <a:gd name="T11" fmla="*/ 0 h 2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93" h="2301">
                  <a:moveTo>
                    <a:pt x="0" y="0"/>
                  </a:moveTo>
                  <a:lnTo>
                    <a:pt x="0" y="1699"/>
                  </a:lnTo>
                  <a:lnTo>
                    <a:pt x="1131" y="2301"/>
                  </a:lnTo>
                  <a:lnTo>
                    <a:pt x="1692" y="2301"/>
                  </a:lnTo>
                  <a:lnTo>
                    <a:pt x="16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9525">
              <a:solidFill>
                <a:srgbClr val="0000E4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320544" name="Text Box 32"/>
            <p:cNvSpPr txBox="1">
              <a:spLocks noChangeArrowheads="1"/>
            </p:cNvSpPr>
            <p:nvPr/>
          </p:nvSpPr>
          <p:spPr bwMode="auto">
            <a:xfrm>
              <a:off x="5767388" y="3178175"/>
              <a:ext cx="1516062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Feasible Region</a:t>
              </a:r>
            </a:p>
          </p:txBody>
        </p:sp>
      </p:grpSp>
      <p:sp>
        <p:nvSpPr>
          <p:cNvPr id="320546" name="Rectangle 34"/>
          <p:cNvSpPr>
            <a:spLocks noChangeArrowheads="1"/>
          </p:cNvSpPr>
          <p:nvPr/>
        </p:nvSpPr>
        <p:spPr bwMode="auto">
          <a:xfrm>
            <a:off x="2362200" y="4267200"/>
            <a:ext cx="16737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x + 2 y </a:t>
            </a:r>
            <a:r>
              <a:rPr lang="en-US" sz="2800" dirty="0" smtClean="0">
                <a:solidFill>
                  <a:srgbClr val="000000"/>
                </a:solidFill>
                <a:latin typeface="Symbol" charset="0"/>
                <a:cs typeface="+mn-cs"/>
              </a:rPr>
              <a:t>≥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2</a:t>
            </a:r>
          </a:p>
        </p:txBody>
      </p:sp>
      <p:sp>
        <p:nvSpPr>
          <p:cNvPr id="320547" name="Rectangle 35"/>
          <p:cNvSpPr>
            <a:spLocks noChangeArrowheads="1"/>
          </p:cNvSpPr>
          <p:nvPr/>
        </p:nvSpPr>
        <p:spPr bwMode="auto">
          <a:xfrm>
            <a:off x="2299404" y="3759200"/>
            <a:ext cx="8797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y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≤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4</a:t>
            </a:r>
          </a:p>
        </p:txBody>
      </p:sp>
      <p:sp>
        <p:nvSpPr>
          <p:cNvPr id="320548" name="Rectangle 36"/>
          <p:cNvSpPr>
            <a:spLocks noChangeArrowheads="1"/>
          </p:cNvSpPr>
          <p:nvPr/>
        </p:nvSpPr>
        <p:spPr bwMode="auto">
          <a:xfrm>
            <a:off x="2299404" y="3155950"/>
            <a:ext cx="877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x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Symbol" charset="0"/>
                <a:cs typeface="+mn-cs"/>
              </a:rPr>
              <a:t>≤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84892" y="2590800"/>
            <a:ext cx="3629908" cy="523220"/>
            <a:chOff x="484892" y="2590800"/>
            <a:chExt cx="3629908" cy="523220"/>
          </a:xfrm>
        </p:grpSpPr>
        <p:sp>
          <p:nvSpPr>
            <p:cNvPr id="320545" name="Rectangle 33"/>
            <p:cNvSpPr>
              <a:spLocks noChangeArrowheads="1"/>
            </p:cNvSpPr>
            <p:nvPr/>
          </p:nvSpPr>
          <p:spPr bwMode="auto">
            <a:xfrm>
              <a:off x="2299404" y="2590800"/>
              <a:ext cx="181539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x</a:t>
              </a: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 </a:t>
              </a:r>
              <a:r>
                <a:rPr lang="en-US" sz="2800" dirty="0" smtClean="0">
                  <a:solidFill>
                    <a:srgbClr val="000000"/>
                  </a:solidFill>
                  <a:latin typeface="Symbol" charset="0"/>
                  <a:cs typeface="+mn-cs"/>
                </a:rPr>
                <a:t>≥</a:t>
              </a:r>
              <a:r>
                <a:rPr lang="en-US" sz="2800" dirty="0" smtClean="0">
                  <a:solidFill>
                    <a:srgbClr val="000000"/>
                  </a:solidFill>
                  <a:cs typeface="+mn-cs"/>
                </a:rPr>
                <a:t> </a:t>
              </a: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0;</a:t>
              </a:r>
              <a:r>
                <a:rPr lang="en-US" sz="2800" dirty="0">
                  <a:solidFill>
                    <a:srgbClr val="000000"/>
                  </a:solidFill>
                  <a:cs typeface="+mn-cs"/>
                </a:rPr>
                <a:t>	</a:t>
              </a: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y </a:t>
              </a:r>
              <a:r>
                <a:rPr lang="en-US" sz="2800" dirty="0" smtClean="0">
                  <a:solidFill>
                    <a:srgbClr val="000000"/>
                  </a:solidFill>
                  <a:latin typeface="Symbol" charset="0"/>
                  <a:cs typeface="+mn-cs"/>
                </a:rPr>
                <a:t>≥</a:t>
              </a:r>
              <a:r>
                <a:rPr lang="en-US" sz="2800" dirty="0" smtClean="0">
                  <a:solidFill>
                    <a:srgbClr val="000000"/>
                  </a:solidFill>
                  <a:cs typeface="+mn-cs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0</a:t>
              </a:r>
            </a:p>
          </p:txBody>
        </p:sp>
        <p:sp>
          <p:nvSpPr>
            <p:cNvPr id="320549" name="Rectangle 37"/>
            <p:cNvSpPr>
              <a:spLocks noChangeArrowheads="1"/>
            </p:cNvSpPr>
            <p:nvPr/>
          </p:nvSpPr>
          <p:spPr bwMode="auto">
            <a:xfrm>
              <a:off x="484892" y="2622550"/>
              <a:ext cx="2012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Subject to:	</a:t>
              </a:r>
            </a:p>
          </p:txBody>
        </p:sp>
      </p:grpSp>
      <p:sp>
        <p:nvSpPr>
          <p:cNvPr id="320550" name="Rectangle 38"/>
          <p:cNvSpPr>
            <a:spLocks noChangeArrowheads="1"/>
          </p:cNvSpPr>
          <p:nvPr/>
        </p:nvSpPr>
        <p:spPr bwMode="auto">
          <a:xfrm>
            <a:off x="484892" y="1905000"/>
            <a:ext cx="23138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Maximize  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x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+ 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391400" y="1901825"/>
            <a:ext cx="457200" cy="3848100"/>
            <a:chOff x="7391400" y="1901825"/>
            <a:chExt cx="457200" cy="3848100"/>
          </a:xfrm>
        </p:grpSpPr>
        <p:sp>
          <p:nvSpPr>
            <p:cNvPr id="320551" name="Line 39"/>
            <p:cNvSpPr>
              <a:spLocks noChangeShapeType="1"/>
            </p:cNvSpPr>
            <p:nvPr/>
          </p:nvSpPr>
          <p:spPr bwMode="auto">
            <a:xfrm>
              <a:off x="7848600" y="1901825"/>
              <a:ext cx="0" cy="3848100"/>
            </a:xfrm>
            <a:prstGeom prst="line">
              <a:avLst/>
            </a:prstGeom>
            <a:noFill/>
            <a:ln w="38100">
              <a:solidFill>
                <a:srgbClr val="0000E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cs typeface="+mn-cs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7391400" y="4191000"/>
              <a:ext cx="457200" cy="0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181600" y="2111375"/>
            <a:ext cx="3079750" cy="479425"/>
            <a:chOff x="5181600" y="2111375"/>
            <a:chExt cx="3079750" cy="479425"/>
          </a:xfrm>
        </p:grpSpPr>
        <p:sp>
          <p:nvSpPr>
            <p:cNvPr id="320539" name="Line 27"/>
            <p:cNvSpPr>
              <a:spLocks noChangeShapeType="1"/>
            </p:cNvSpPr>
            <p:nvPr/>
          </p:nvSpPr>
          <p:spPr bwMode="auto">
            <a:xfrm flipV="1">
              <a:off x="5181600" y="2111375"/>
              <a:ext cx="3079750" cy="12700"/>
            </a:xfrm>
            <a:prstGeom prst="line">
              <a:avLst/>
            </a:prstGeom>
            <a:noFill/>
            <a:ln w="38100">
              <a:solidFill>
                <a:srgbClr val="0000E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cs typeface="+mn-cs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6553200" y="2133600"/>
              <a:ext cx="0" cy="457200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4606925" y="4524375"/>
            <a:ext cx="2884488" cy="1538288"/>
            <a:chOff x="4606925" y="4524375"/>
            <a:chExt cx="2884488" cy="1538288"/>
          </a:xfrm>
        </p:grpSpPr>
        <p:sp>
          <p:nvSpPr>
            <p:cNvPr id="320540" name="Line 28"/>
            <p:cNvSpPr>
              <a:spLocks noChangeShapeType="1"/>
            </p:cNvSpPr>
            <p:nvPr/>
          </p:nvSpPr>
          <p:spPr bwMode="auto">
            <a:xfrm>
              <a:off x="4606925" y="4524375"/>
              <a:ext cx="2884488" cy="1538288"/>
            </a:xfrm>
            <a:prstGeom prst="line">
              <a:avLst/>
            </a:prstGeom>
            <a:noFill/>
            <a:ln w="38100">
              <a:solidFill>
                <a:srgbClr val="0000E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cs typeface="+mn-cs"/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5867400" y="4724400"/>
              <a:ext cx="304800" cy="457200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2011 Daniel Kirschen and University of Washington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0640FE3B-7766-0A41-91A3-9CD7460DF3A3}" type="slidenum">
              <a:rPr lang="en-GB" smtClean="0"/>
              <a:pPr/>
              <a:t>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742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5020"/>
    </mc:Choice>
    <mc:Fallback xmlns="">
      <p:transition xmlns:p14="http://schemas.microsoft.com/office/powerpoint/2010/main" advTm="15502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46" grpId="0"/>
      <p:bldP spid="320547" grpId="0"/>
      <p:bldP spid="3205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28" name="Line 16"/>
          <p:cNvSpPr>
            <a:spLocks noChangeShapeType="1"/>
          </p:cNvSpPr>
          <p:nvPr/>
        </p:nvSpPr>
        <p:spPr bwMode="auto">
          <a:xfrm>
            <a:off x="5149850" y="5751513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92638" y="1397000"/>
            <a:ext cx="4070766" cy="4938712"/>
            <a:chOff x="4592638" y="1371600"/>
            <a:chExt cx="4070766" cy="4938712"/>
          </a:xfrm>
        </p:grpSpPr>
        <p:sp>
          <p:nvSpPr>
            <p:cNvPr id="320517" name="Line 5"/>
            <p:cNvSpPr>
              <a:spLocks noChangeShapeType="1"/>
            </p:cNvSpPr>
            <p:nvPr/>
          </p:nvSpPr>
          <p:spPr bwMode="auto">
            <a:xfrm>
              <a:off x="5149850" y="5726113"/>
              <a:ext cx="30432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592638" y="1371600"/>
              <a:ext cx="4070766" cy="4938712"/>
              <a:chOff x="4592638" y="1392238"/>
              <a:chExt cx="4070766" cy="4938712"/>
            </a:xfrm>
          </p:grpSpPr>
          <p:sp>
            <p:nvSpPr>
              <p:cNvPr id="320518" name="Text Box 6"/>
              <p:cNvSpPr txBox="1">
                <a:spLocks noChangeArrowheads="1"/>
              </p:cNvSpPr>
              <p:nvPr/>
            </p:nvSpPr>
            <p:spPr bwMode="auto">
              <a:xfrm>
                <a:off x="8324850" y="5605463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solidFill>
                      <a:srgbClr val="000000"/>
                    </a:solidFill>
                    <a:cs typeface="+mn-cs"/>
                  </a:rPr>
                  <a:t>x</a:t>
                </a:r>
              </a:p>
            </p:txBody>
          </p:sp>
          <p:sp>
            <p:nvSpPr>
              <p:cNvPr id="320519" name="Line 7"/>
              <p:cNvSpPr>
                <a:spLocks noChangeShapeType="1"/>
              </p:cNvSpPr>
              <p:nvPr/>
            </p:nvSpPr>
            <p:spPr bwMode="auto">
              <a:xfrm>
                <a:off x="6057900" y="57515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0" name="Line 8"/>
              <p:cNvSpPr>
                <a:spLocks noChangeShapeType="1"/>
              </p:cNvSpPr>
              <p:nvPr/>
            </p:nvSpPr>
            <p:spPr bwMode="auto">
              <a:xfrm>
                <a:off x="6965950" y="57515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1" name="Line 9"/>
              <p:cNvSpPr>
                <a:spLocks noChangeShapeType="1"/>
              </p:cNvSpPr>
              <p:nvPr/>
            </p:nvSpPr>
            <p:spPr bwMode="auto">
              <a:xfrm>
                <a:off x="7874000" y="57515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2" name="Text Box 10"/>
              <p:cNvSpPr txBox="1">
                <a:spLocks noChangeArrowheads="1"/>
              </p:cNvSpPr>
              <p:nvPr/>
            </p:nvSpPr>
            <p:spPr bwMode="auto">
              <a:xfrm>
                <a:off x="7724775" y="5964238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3</a:t>
                </a:r>
              </a:p>
            </p:txBody>
          </p:sp>
          <p:sp>
            <p:nvSpPr>
              <p:cNvPr id="320523" name="Text Box 11"/>
              <p:cNvSpPr txBox="1">
                <a:spLocks noChangeArrowheads="1"/>
              </p:cNvSpPr>
              <p:nvPr/>
            </p:nvSpPr>
            <p:spPr bwMode="auto">
              <a:xfrm>
                <a:off x="4994275" y="59626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0</a:t>
                </a:r>
              </a:p>
            </p:txBody>
          </p:sp>
          <p:sp>
            <p:nvSpPr>
              <p:cNvPr id="320524" name="Text Box 12"/>
              <p:cNvSpPr txBox="1">
                <a:spLocks noChangeArrowheads="1"/>
              </p:cNvSpPr>
              <p:nvPr/>
            </p:nvSpPr>
            <p:spPr bwMode="auto">
              <a:xfrm>
                <a:off x="5903913" y="59626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1</a:t>
                </a:r>
              </a:p>
            </p:txBody>
          </p:sp>
          <p:sp>
            <p:nvSpPr>
              <p:cNvPr id="320525" name="Text Box 13"/>
              <p:cNvSpPr txBox="1">
                <a:spLocks noChangeArrowheads="1"/>
              </p:cNvSpPr>
              <p:nvPr/>
            </p:nvSpPr>
            <p:spPr bwMode="auto">
              <a:xfrm>
                <a:off x="6815138" y="59626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2</a:t>
                </a:r>
              </a:p>
            </p:txBody>
          </p:sp>
          <p:sp>
            <p:nvSpPr>
              <p:cNvPr id="320526" name="Text Box 14"/>
              <p:cNvSpPr txBox="1">
                <a:spLocks noChangeArrowheads="1"/>
              </p:cNvSpPr>
              <p:nvPr/>
            </p:nvSpPr>
            <p:spPr bwMode="auto">
              <a:xfrm>
                <a:off x="4921250" y="1392238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solidFill>
                      <a:srgbClr val="000000"/>
                    </a:solidFill>
                    <a:cs typeface="+mn-cs"/>
                  </a:rPr>
                  <a:t>y</a:t>
                </a:r>
              </a:p>
            </p:txBody>
          </p:sp>
          <p:sp>
            <p:nvSpPr>
              <p:cNvPr id="320527" name="Line 15"/>
              <p:cNvSpPr>
                <a:spLocks noChangeShapeType="1"/>
              </p:cNvSpPr>
              <p:nvPr/>
            </p:nvSpPr>
            <p:spPr bwMode="auto">
              <a:xfrm>
                <a:off x="5149850" y="1925638"/>
                <a:ext cx="0" cy="382587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9" name="Line 17"/>
              <p:cNvSpPr>
                <a:spLocks noChangeShapeType="1"/>
              </p:cNvSpPr>
              <p:nvPr/>
            </p:nvSpPr>
            <p:spPr bwMode="auto">
              <a:xfrm rot="16200000">
                <a:off x="5057775" y="56626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0" name="Line 18"/>
              <p:cNvSpPr>
                <a:spLocks noChangeShapeType="1"/>
              </p:cNvSpPr>
              <p:nvPr/>
            </p:nvSpPr>
            <p:spPr bwMode="auto">
              <a:xfrm rot="16200000">
                <a:off x="5057775" y="4757738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1" name="Line 19"/>
              <p:cNvSpPr>
                <a:spLocks noChangeShapeType="1"/>
              </p:cNvSpPr>
              <p:nvPr/>
            </p:nvSpPr>
            <p:spPr bwMode="auto">
              <a:xfrm rot="16200000">
                <a:off x="5057775" y="2947988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2" name="Line 20"/>
              <p:cNvSpPr>
                <a:spLocks noChangeShapeType="1"/>
              </p:cNvSpPr>
              <p:nvPr/>
            </p:nvSpPr>
            <p:spPr bwMode="auto">
              <a:xfrm rot="16200000">
                <a:off x="5057775" y="385286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3" name="Line 21"/>
              <p:cNvSpPr>
                <a:spLocks noChangeShapeType="1"/>
              </p:cNvSpPr>
              <p:nvPr/>
            </p:nvSpPr>
            <p:spPr bwMode="auto">
              <a:xfrm rot="16200000">
                <a:off x="5057775" y="2044700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4" name="Text Box 22"/>
              <p:cNvSpPr txBox="1">
                <a:spLocks noChangeArrowheads="1"/>
              </p:cNvSpPr>
              <p:nvPr/>
            </p:nvSpPr>
            <p:spPr bwMode="auto">
              <a:xfrm>
                <a:off x="4621213" y="5573713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0</a:t>
                </a:r>
              </a:p>
            </p:txBody>
          </p:sp>
          <p:sp>
            <p:nvSpPr>
              <p:cNvPr id="320535" name="Text Box 23"/>
              <p:cNvSpPr txBox="1">
                <a:spLocks noChangeArrowheads="1"/>
              </p:cNvSpPr>
              <p:nvPr/>
            </p:nvSpPr>
            <p:spPr bwMode="auto">
              <a:xfrm>
                <a:off x="4619625" y="46672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1</a:t>
                </a:r>
              </a:p>
            </p:txBody>
          </p:sp>
          <p:sp>
            <p:nvSpPr>
              <p:cNvPr id="320536" name="Text Box 24"/>
              <p:cNvSpPr txBox="1">
                <a:spLocks noChangeArrowheads="1"/>
              </p:cNvSpPr>
              <p:nvPr/>
            </p:nvSpPr>
            <p:spPr bwMode="auto">
              <a:xfrm>
                <a:off x="4632325" y="3760788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2</a:t>
                </a:r>
              </a:p>
            </p:txBody>
          </p:sp>
          <p:sp>
            <p:nvSpPr>
              <p:cNvPr id="320537" name="Text Box 25"/>
              <p:cNvSpPr txBox="1">
                <a:spLocks noChangeArrowheads="1"/>
              </p:cNvSpPr>
              <p:nvPr/>
            </p:nvSpPr>
            <p:spPr bwMode="auto">
              <a:xfrm>
                <a:off x="4592638" y="1947863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4</a:t>
                </a:r>
              </a:p>
            </p:txBody>
          </p:sp>
          <p:sp>
            <p:nvSpPr>
              <p:cNvPr id="320538" name="Text Box 26"/>
              <p:cNvSpPr txBox="1">
                <a:spLocks noChangeArrowheads="1"/>
              </p:cNvSpPr>
              <p:nvPr/>
            </p:nvSpPr>
            <p:spPr bwMode="auto">
              <a:xfrm>
                <a:off x="4629150" y="2854325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3</a:t>
                </a:r>
              </a:p>
            </p:txBody>
          </p:sp>
        </p:grpSp>
      </p:grpSp>
      <p:sp>
        <p:nvSpPr>
          <p:cNvPr id="320514" name="Freeform 2"/>
          <p:cNvSpPr>
            <a:spLocks/>
          </p:cNvSpPr>
          <p:nvPr/>
        </p:nvSpPr>
        <p:spPr bwMode="auto">
          <a:xfrm>
            <a:off x="5157788" y="2108200"/>
            <a:ext cx="2687637" cy="3640138"/>
          </a:xfrm>
          <a:custGeom>
            <a:avLst/>
            <a:gdLst>
              <a:gd name="T0" fmla="*/ 0 w 1693"/>
              <a:gd name="T1" fmla="*/ 0 h 2301"/>
              <a:gd name="T2" fmla="*/ 0 w 1693"/>
              <a:gd name="T3" fmla="*/ 1699 h 2301"/>
              <a:gd name="T4" fmla="*/ 1131 w 1693"/>
              <a:gd name="T5" fmla="*/ 2301 h 2301"/>
              <a:gd name="T6" fmla="*/ 1692 w 1693"/>
              <a:gd name="T7" fmla="*/ 2301 h 2301"/>
              <a:gd name="T8" fmla="*/ 1693 w 1693"/>
              <a:gd name="T9" fmla="*/ 0 h 2301"/>
              <a:gd name="T10" fmla="*/ 0 w 1693"/>
              <a:gd name="T11" fmla="*/ 0 h 2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93" h="2301">
                <a:moveTo>
                  <a:pt x="0" y="0"/>
                </a:moveTo>
                <a:lnTo>
                  <a:pt x="0" y="1699"/>
                </a:lnTo>
                <a:lnTo>
                  <a:pt x="1131" y="2301"/>
                </a:lnTo>
                <a:lnTo>
                  <a:pt x="1692" y="2301"/>
                </a:lnTo>
                <a:lnTo>
                  <a:pt x="16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6"/>
          </a:solidFill>
          <a:ln w="9525">
            <a:solidFill>
              <a:srgbClr val="0000E4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20546" name="Rectangle 34"/>
          <p:cNvSpPr>
            <a:spLocks noChangeArrowheads="1"/>
          </p:cNvSpPr>
          <p:nvPr/>
        </p:nvSpPr>
        <p:spPr bwMode="auto">
          <a:xfrm>
            <a:off x="1953508" y="3581400"/>
            <a:ext cx="16737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x + 2 y </a:t>
            </a:r>
            <a:r>
              <a:rPr lang="en-US" sz="2800" dirty="0" smtClean="0">
                <a:solidFill>
                  <a:srgbClr val="000000"/>
                </a:solidFill>
                <a:latin typeface="Symbol" charset="0"/>
                <a:cs typeface="+mn-cs"/>
              </a:rPr>
              <a:t>≥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2</a:t>
            </a:r>
          </a:p>
        </p:txBody>
      </p:sp>
      <p:sp>
        <p:nvSpPr>
          <p:cNvPr id="320547" name="Rectangle 35"/>
          <p:cNvSpPr>
            <a:spLocks noChangeArrowheads="1"/>
          </p:cNvSpPr>
          <p:nvPr/>
        </p:nvSpPr>
        <p:spPr bwMode="auto">
          <a:xfrm>
            <a:off x="1890712" y="3073400"/>
            <a:ext cx="8797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y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≤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4</a:t>
            </a:r>
          </a:p>
        </p:txBody>
      </p:sp>
      <p:sp>
        <p:nvSpPr>
          <p:cNvPr id="320548" name="Rectangle 36"/>
          <p:cNvSpPr>
            <a:spLocks noChangeArrowheads="1"/>
          </p:cNvSpPr>
          <p:nvPr/>
        </p:nvSpPr>
        <p:spPr bwMode="auto">
          <a:xfrm>
            <a:off x="1890712" y="2470150"/>
            <a:ext cx="877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x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Symbol" charset="0"/>
                <a:cs typeface="+mn-cs"/>
              </a:rPr>
              <a:t>≤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6200" y="1905000"/>
            <a:ext cx="3629908" cy="523220"/>
            <a:chOff x="484892" y="2590800"/>
            <a:chExt cx="3629908" cy="523220"/>
          </a:xfrm>
        </p:grpSpPr>
        <p:sp>
          <p:nvSpPr>
            <p:cNvPr id="320545" name="Rectangle 33"/>
            <p:cNvSpPr>
              <a:spLocks noChangeArrowheads="1"/>
            </p:cNvSpPr>
            <p:nvPr/>
          </p:nvSpPr>
          <p:spPr bwMode="auto">
            <a:xfrm>
              <a:off x="2299404" y="2590800"/>
              <a:ext cx="181539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x</a:t>
              </a: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 </a:t>
              </a:r>
              <a:r>
                <a:rPr lang="en-US" sz="2800" dirty="0" smtClean="0">
                  <a:solidFill>
                    <a:srgbClr val="000000"/>
                  </a:solidFill>
                  <a:latin typeface="Symbol" charset="0"/>
                  <a:cs typeface="+mn-cs"/>
                </a:rPr>
                <a:t>≥</a:t>
              </a:r>
              <a:r>
                <a:rPr lang="en-US" sz="2800" dirty="0" smtClean="0">
                  <a:solidFill>
                    <a:srgbClr val="000000"/>
                  </a:solidFill>
                  <a:cs typeface="+mn-cs"/>
                </a:rPr>
                <a:t> </a:t>
              </a: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0;</a:t>
              </a:r>
              <a:r>
                <a:rPr lang="en-US" sz="2800" dirty="0">
                  <a:solidFill>
                    <a:srgbClr val="000000"/>
                  </a:solidFill>
                  <a:cs typeface="+mn-cs"/>
                </a:rPr>
                <a:t>	</a:t>
              </a: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y </a:t>
              </a:r>
              <a:r>
                <a:rPr lang="en-US" sz="2800" dirty="0" smtClean="0">
                  <a:solidFill>
                    <a:srgbClr val="000000"/>
                  </a:solidFill>
                  <a:latin typeface="Symbol" charset="0"/>
                  <a:cs typeface="+mn-cs"/>
                </a:rPr>
                <a:t>≥</a:t>
              </a:r>
              <a:r>
                <a:rPr lang="en-US" sz="2800" dirty="0" smtClean="0">
                  <a:solidFill>
                    <a:srgbClr val="000000"/>
                  </a:solidFill>
                  <a:cs typeface="+mn-cs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0</a:t>
              </a:r>
            </a:p>
          </p:txBody>
        </p:sp>
        <p:sp>
          <p:nvSpPr>
            <p:cNvPr id="320549" name="Rectangle 37"/>
            <p:cNvSpPr>
              <a:spLocks noChangeArrowheads="1"/>
            </p:cNvSpPr>
            <p:nvPr/>
          </p:nvSpPr>
          <p:spPr bwMode="auto">
            <a:xfrm>
              <a:off x="484892" y="2622550"/>
              <a:ext cx="2012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Subject to:	</a:t>
              </a:r>
            </a:p>
          </p:txBody>
        </p:sp>
      </p:grpSp>
      <p:sp>
        <p:nvSpPr>
          <p:cNvPr id="320550" name="Rectangle 38"/>
          <p:cNvSpPr>
            <a:spLocks noChangeArrowheads="1"/>
          </p:cNvSpPr>
          <p:nvPr/>
        </p:nvSpPr>
        <p:spPr bwMode="auto">
          <a:xfrm>
            <a:off x="76200" y="1219200"/>
            <a:ext cx="23138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Maximize  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x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+ 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20551" name="Line 39"/>
          <p:cNvSpPr>
            <a:spLocks noChangeShapeType="1"/>
          </p:cNvSpPr>
          <p:nvPr/>
        </p:nvSpPr>
        <p:spPr bwMode="auto">
          <a:xfrm>
            <a:off x="7848600" y="1901825"/>
            <a:ext cx="0" cy="3848100"/>
          </a:xfrm>
          <a:prstGeom prst="line">
            <a:avLst/>
          </a:prstGeom>
          <a:noFill/>
          <a:ln w="38100">
            <a:solidFill>
              <a:srgbClr val="0000E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20539" name="Line 27"/>
          <p:cNvSpPr>
            <a:spLocks noChangeShapeType="1"/>
          </p:cNvSpPr>
          <p:nvPr/>
        </p:nvSpPr>
        <p:spPr bwMode="auto">
          <a:xfrm flipV="1">
            <a:off x="5181600" y="2111375"/>
            <a:ext cx="3079750" cy="12700"/>
          </a:xfrm>
          <a:prstGeom prst="line">
            <a:avLst/>
          </a:prstGeom>
          <a:noFill/>
          <a:ln w="38100">
            <a:solidFill>
              <a:srgbClr val="0000E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20540" name="Line 28"/>
          <p:cNvSpPr>
            <a:spLocks noChangeShapeType="1"/>
          </p:cNvSpPr>
          <p:nvPr/>
        </p:nvSpPr>
        <p:spPr bwMode="auto">
          <a:xfrm>
            <a:off x="4606925" y="4524375"/>
            <a:ext cx="2884488" cy="1538288"/>
          </a:xfrm>
          <a:prstGeom prst="line">
            <a:avLst/>
          </a:prstGeom>
          <a:noFill/>
          <a:ln w="38100">
            <a:solidFill>
              <a:srgbClr val="0000E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502150" y="5105401"/>
            <a:ext cx="1974850" cy="1604664"/>
            <a:chOff x="4502150" y="5105401"/>
            <a:chExt cx="1974850" cy="1604664"/>
          </a:xfrm>
        </p:grpSpPr>
        <p:sp>
          <p:nvSpPr>
            <p:cNvPr id="67" name="Line 40"/>
            <p:cNvSpPr>
              <a:spLocks noChangeShapeType="1"/>
            </p:cNvSpPr>
            <p:nvPr/>
          </p:nvSpPr>
          <p:spPr bwMode="auto">
            <a:xfrm>
              <a:off x="4502150" y="5105401"/>
              <a:ext cx="1289050" cy="1295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68" name="Rectangle 38"/>
            <p:cNvSpPr>
              <a:spLocks noChangeArrowheads="1"/>
            </p:cNvSpPr>
            <p:nvPr/>
          </p:nvSpPr>
          <p:spPr bwMode="auto">
            <a:xfrm>
              <a:off x="5111873" y="6248400"/>
              <a:ext cx="136512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x </a:t>
              </a: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+ </a:t>
              </a: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y = 0</a:t>
              </a:r>
              <a:endParaRPr lang="en-US" sz="2400" dirty="0">
                <a:solidFill>
                  <a:srgbClr val="000000"/>
                </a:solidFill>
                <a:cs typeface="+mn-cs"/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2011 Daniel Kirschen and University of Washington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0640FE3B-7766-0A41-91A3-9CD7460DF3A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5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2615"/>
    </mc:Choice>
    <mc:Fallback xmlns="">
      <p:transition xmlns:p14="http://schemas.microsoft.com/office/powerpoint/2010/main" advTm="7261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28" name="Line 16"/>
          <p:cNvSpPr>
            <a:spLocks noChangeShapeType="1"/>
          </p:cNvSpPr>
          <p:nvPr/>
        </p:nvSpPr>
        <p:spPr bwMode="auto">
          <a:xfrm>
            <a:off x="5149850" y="5751513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92638" y="1397000"/>
            <a:ext cx="4070766" cy="4938712"/>
            <a:chOff x="4592638" y="1371600"/>
            <a:chExt cx="4070766" cy="4938712"/>
          </a:xfrm>
        </p:grpSpPr>
        <p:sp>
          <p:nvSpPr>
            <p:cNvPr id="320517" name="Line 5"/>
            <p:cNvSpPr>
              <a:spLocks noChangeShapeType="1"/>
            </p:cNvSpPr>
            <p:nvPr/>
          </p:nvSpPr>
          <p:spPr bwMode="auto">
            <a:xfrm>
              <a:off x="5149850" y="5726113"/>
              <a:ext cx="30432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592638" y="1371600"/>
              <a:ext cx="4070766" cy="4938712"/>
              <a:chOff x="4592638" y="1392238"/>
              <a:chExt cx="4070766" cy="4938712"/>
            </a:xfrm>
          </p:grpSpPr>
          <p:sp>
            <p:nvSpPr>
              <p:cNvPr id="320518" name="Text Box 6"/>
              <p:cNvSpPr txBox="1">
                <a:spLocks noChangeArrowheads="1"/>
              </p:cNvSpPr>
              <p:nvPr/>
            </p:nvSpPr>
            <p:spPr bwMode="auto">
              <a:xfrm>
                <a:off x="8324850" y="5605463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solidFill>
                      <a:srgbClr val="000000"/>
                    </a:solidFill>
                    <a:cs typeface="+mn-cs"/>
                  </a:rPr>
                  <a:t>x</a:t>
                </a:r>
              </a:p>
            </p:txBody>
          </p:sp>
          <p:sp>
            <p:nvSpPr>
              <p:cNvPr id="320519" name="Line 7"/>
              <p:cNvSpPr>
                <a:spLocks noChangeShapeType="1"/>
              </p:cNvSpPr>
              <p:nvPr/>
            </p:nvSpPr>
            <p:spPr bwMode="auto">
              <a:xfrm>
                <a:off x="6057900" y="57515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0" name="Line 8"/>
              <p:cNvSpPr>
                <a:spLocks noChangeShapeType="1"/>
              </p:cNvSpPr>
              <p:nvPr/>
            </p:nvSpPr>
            <p:spPr bwMode="auto">
              <a:xfrm>
                <a:off x="6965950" y="57515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1" name="Line 9"/>
              <p:cNvSpPr>
                <a:spLocks noChangeShapeType="1"/>
              </p:cNvSpPr>
              <p:nvPr/>
            </p:nvSpPr>
            <p:spPr bwMode="auto">
              <a:xfrm>
                <a:off x="7874000" y="57515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2" name="Text Box 10"/>
              <p:cNvSpPr txBox="1">
                <a:spLocks noChangeArrowheads="1"/>
              </p:cNvSpPr>
              <p:nvPr/>
            </p:nvSpPr>
            <p:spPr bwMode="auto">
              <a:xfrm>
                <a:off x="7724775" y="5964238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3</a:t>
                </a:r>
              </a:p>
            </p:txBody>
          </p:sp>
          <p:sp>
            <p:nvSpPr>
              <p:cNvPr id="320523" name="Text Box 11"/>
              <p:cNvSpPr txBox="1">
                <a:spLocks noChangeArrowheads="1"/>
              </p:cNvSpPr>
              <p:nvPr/>
            </p:nvSpPr>
            <p:spPr bwMode="auto">
              <a:xfrm>
                <a:off x="4994275" y="59626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0</a:t>
                </a:r>
              </a:p>
            </p:txBody>
          </p:sp>
          <p:sp>
            <p:nvSpPr>
              <p:cNvPr id="320524" name="Text Box 12"/>
              <p:cNvSpPr txBox="1">
                <a:spLocks noChangeArrowheads="1"/>
              </p:cNvSpPr>
              <p:nvPr/>
            </p:nvSpPr>
            <p:spPr bwMode="auto">
              <a:xfrm>
                <a:off x="5903913" y="59626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1</a:t>
                </a:r>
              </a:p>
            </p:txBody>
          </p:sp>
          <p:sp>
            <p:nvSpPr>
              <p:cNvPr id="320525" name="Text Box 13"/>
              <p:cNvSpPr txBox="1">
                <a:spLocks noChangeArrowheads="1"/>
              </p:cNvSpPr>
              <p:nvPr/>
            </p:nvSpPr>
            <p:spPr bwMode="auto">
              <a:xfrm>
                <a:off x="6815138" y="59626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2</a:t>
                </a:r>
              </a:p>
            </p:txBody>
          </p:sp>
          <p:sp>
            <p:nvSpPr>
              <p:cNvPr id="320526" name="Text Box 14"/>
              <p:cNvSpPr txBox="1">
                <a:spLocks noChangeArrowheads="1"/>
              </p:cNvSpPr>
              <p:nvPr/>
            </p:nvSpPr>
            <p:spPr bwMode="auto">
              <a:xfrm>
                <a:off x="4921250" y="1392238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solidFill>
                      <a:srgbClr val="000000"/>
                    </a:solidFill>
                    <a:cs typeface="+mn-cs"/>
                  </a:rPr>
                  <a:t>y</a:t>
                </a:r>
              </a:p>
            </p:txBody>
          </p:sp>
          <p:sp>
            <p:nvSpPr>
              <p:cNvPr id="320527" name="Line 15"/>
              <p:cNvSpPr>
                <a:spLocks noChangeShapeType="1"/>
              </p:cNvSpPr>
              <p:nvPr/>
            </p:nvSpPr>
            <p:spPr bwMode="auto">
              <a:xfrm>
                <a:off x="5149850" y="1925638"/>
                <a:ext cx="0" cy="382587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9" name="Line 17"/>
              <p:cNvSpPr>
                <a:spLocks noChangeShapeType="1"/>
              </p:cNvSpPr>
              <p:nvPr/>
            </p:nvSpPr>
            <p:spPr bwMode="auto">
              <a:xfrm rot="16200000">
                <a:off x="5057775" y="56626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0" name="Line 18"/>
              <p:cNvSpPr>
                <a:spLocks noChangeShapeType="1"/>
              </p:cNvSpPr>
              <p:nvPr/>
            </p:nvSpPr>
            <p:spPr bwMode="auto">
              <a:xfrm rot="16200000">
                <a:off x="5057775" y="4757738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1" name="Line 19"/>
              <p:cNvSpPr>
                <a:spLocks noChangeShapeType="1"/>
              </p:cNvSpPr>
              <p:nvPr/>
            </p:nvSpPr>
            <p:spPr bwMode="auto">
              <a:xfrm rot="16200000">
                <a:off x="5057775" y="2947988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2" name="Line 20"/>
              <p:cNvSpPr>
                <a:spLocks noChangeShapeType="1"/>
              </p:cNvSpPr>
              <p:nvPr/>
            </p:nvSpPr>
            <p:spPr bwMode="auto">
              <a:xfrm rot="16200000">
                <a:off x="5057775" y="385286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3" name="Line 21"/>
              <p:cNvSpPr>
                <a:spLocks noChangeShapeType="1"/>
              </p:cNvSpPr>
              <p:nvPr/>
            </p:nvSpPr>
            <p:spPr bwMode="auto">
              <a:xfrm rot="16200000">
                <a:off x="5057775" y="2044700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4" name="Text Box 22"/>
              <p:cNvSpPr txBox="1">
                <a:spLocks noChangeArrowheads="1"/>
              </p:cNvSpPr>
              <p:nvPr/>
            </p:nvSpPr>
            <p:spPr bwMode="auto">
              <a:xfrm>
                <a:off x="4621213" y="5573713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0</a:t>
                </a:r>
              </a:p>
            </p:txBody>
          </p:sp>
          <p:sp>
            <p:nvSpPr>
              <p:cNvPr id="320535" name="Text Box 23"/>
              <p:cNvSpPr txBox="1">
                <a:spLocks noChangeArrowheads="1"/>
              </p:cNvSpPr>
              <p:nvPr/>
            </p:nvSpPr>
            <p:spPr bwMode="auto">
              <a:xfrm>
                <a:off x="4619625" y="46672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1</a:t>
                </a:r>
              </a:p>
            </p:txBody>
          </p:sp>
          <p:sp>
            <p:nvSpPr>
              <p:cNvPr id="320536" name="Text Box 24"/>
              <p:cNvSpPr txBox="1">
                <a:spLocks noChangeArrowheads="1"/>
              </p:cNvSpPr>
              <p:nvPr/>
            </p:nvSpPr>
            <p:spPr bwMode="auto">
              <a:xfrm>
                <a:off x="4632325" y="3760788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2</a:t>
                </a:r>
              </a:p>
            </p:txBody>
          </p:sp>
          <p:sp>
            <p:nvSpPr>
              <p:cNvPr id="320537" name="Text Box 25"/>
              <p:cNvSpPr txBox="1">
                <a:spLocks noChangeArrowheads="1"/>
              </p:cNvSpPr>
              <p:nvPr/>
            </p:nvSpPr>
            <p:spPr bwMode="auto">
              <a:xfrm>
                <a:off x="4592638" y="1947863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4</a:t>
                </a:r>
              </a:p>
            </p:txBody>
          </p:sp>
          <p:sp>
            <p:nvSpPr>
              <p:cNvPr id="320538" name="Text Box 26"/>
              <p:cNvSpPr txBox="1">
                <a:spLocks noChangeArrowheads="1"/>
              </p:cNvSpPr>
              <p:nvPr/>
            </p:nvSpPr>
            <p:spPr bwMode="auto">
              <a:xfrm>
                <a:off x="4629150" y="2854325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3</a:t>
                </a:r>
              </a:p>
            </p:txBody>
          </p:sp>
        </p:grpSp>
      </p:grpSp>
      <p:sp>
        <p:nvSpPr>
          <p:cNvPr id="320514" name="Freeform 2"/>
          <p:cNvSpPr>
            <a:spLocks/>
          </p:cNvSpPr>
          <p:nvPr/>
        </p:nvSpPr>
        <p:spPr bwMode="auto">
          <a:xfrm>
            <a:off x="5157788" y="2108200"/>
            <a:ext cx="2687637" cy="3640138"/>
          </a:xfrm>
          <a:custGeom>
            <a:avLst/>
            <a:gdLst>
              <a:gd name="T0" fmla="*/ 0 w 1693"/>
              <a:gd name="T1" fmla="*/ 0 h 2301"/>
              <a:gd name="T2" fmla="*/ 0 w 1693"/>
              <a:gd name="T3" fmla="*/ 1699 h 2301"/>
              <a:gd name="T4" fmla="*/ 1131 w 1693"/>
              <a:gd name="T5" fmla="*/ 2301 h 2301"/>
              <a:gd name="T6" fmla="*/ 1692 w 1693"/>
              <a:gd name="T7" fmla="*/ 2301 h 2301"/>
              <a:gd name="T8" fmla="*/ 1693 w 1693"/>
              <a:gd name="T9" fmla="*/ 0 h 2301"/>
              <a:gd name="T10" fmla="*/ 0 w 1693"/>
              <a:gd name="T11" fmla="*/ 0 h 2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93" h="2301">
                <a:moveTo>
                  <a:pt x="0" y="0"/>
                </a:moveTo>
                <a:lnTo>
                  <a:pt x="0" y="1699"/>
                </a:lnTo>
                <a:lnTo>
                  <a:pt x="1131" y="2301"/>
                </a:lnTo>
                <a:lnTo>
                  <a:pt x="1692" y="2301"/>
                </a:lnTo>
                <a:lnTo>
                  <a:pt x="16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6"/>
          </a:solidFill>
          <a:ln w="9525">
            <a:solidFill>
              <a:srgbClr val="0000E4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20546" name="Rectangle 34"/>
          <p:cNvSpPr>
            <a:spLocks noChangeArrowheads="1"/>
          </p:cNvSpPr>
          <p:nvPr/>
        </p:nvSpPr>
        <p:spPr bwMode="auto">
          <a:xfrm>
            <a:off x="1953508" y="3581400"/>
            <a:ext cx="16737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x + 2 y </a:t>
            </a:r>
            <a:r>
              <a:rPr lang="en-US" sz="2800" dirty="0" smtClean="0">
                <a:solidFill>
                  <a:srgbClr val="000000"/>
                </a:solidFill>
                <a:latin typeface="Symbol" charset="0"/>
                <a:cs typeface="+mn-cs"/>
              </a:rPr>
              <a:t>≥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2</a:t>
            </a:r>
          </a:p>
        </p:txBody>
      </p:sp>
      <p:sp>
        <p:nvSpPr>
          <p:cNvPr id="320547" name="Rectangle 35"/>
          <p:cNvSpPr>
            <a:spLocks noChangeArrowheads="1"/>
          </p:cNvSpPr>
          <p:nvPr/>
        </p:nvSpPr>
        <p:spPr bwMode="auto">
          <a:xfrm>
            <a:off x="1890712" y="3073400"/>
            <a:ext cx="8797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y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≤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4</a:t>
            </a:r>
          </a:p>
        </p:txBody>
      </p:sp>
      <p:sp>
        <p:nvSpPr>
          <p:cNvPr id="320548" name="Rectangle 36"/>
          <p:cNvSpPr>
            <a:spLocks noChangeArrowheads="1"/>
          </p:cNvSpPr>
          <p:nvPr/>
        </p:nvSpPr>
        <p:spPr bwMode="auto">
          <a:xfrm>
            <a:off x="1890712" y="2470150"/>
            <a:ext cx="877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x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Symbol" charset="0"/>
                <a:cs typeface="+mn-cs"/>
              </a:rPr>
              <a:t>≤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6200" y="1905000"/>
            <a:ext cx="3629908" cy="523220"/>
            <a:chOff x="484892" y="2590800"/>
            <a:chExt cx="3629908" cy="523220"/>
          </a:xfrm>
        </p:grpSpPr>
        <p:sp>
          <p:nvSpPr>
            <p:cNvPr id="320545" name="Rectangle 33"/>
            <p:cNvSpPr>
              <a:spLocks noChangeArrowheads="1"/>
            </p:cNvSpPr>
            <p:nvPr/>
          </p:nvSpPr>
          <p:spPr bwMode="auto">
            <a:xfrm>
              <a:off x="2299404" y="2590800"/>
              <a:ext cx="181539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x</a:t>
              </a: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 </a:t>
              </a:r>
              <a:r>
                <a:rPr lang="en-US" sz="2800" dirty="0" smtClean="0">
                  <a:solidFill>
                    <a:srgbClr val="000000"/>
                  </a:solidFill>
                  <a:latin typeface="Symbol" charset="0"/>
                  <a:cs typeface="+mn-cs"/>
                </a:rPr>
                <a:t>≥</a:t>
              </a:r>
              <a:r>
                <a:rPr lang="en-US" sz="2800" dirty="0" smtClean="0">
                  <a:solidFill>
                    <a:srgbClr val="000000"/>
                  </a:solidFill>
                  <a:cs typeface="+mn-cs"/>
                </a:rPr>
                <a:t> </a:t>
              </a: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0;</a:t>
              </a:r>
              <a:r>
                <a:rPr lang="en-US" sz="2800" dirty="0">
                  <a:solidFill>
                    <a:srgbClr val="000000"/>
                  </a:solidFill>
                  <a:cs typeface="+mn-cs"/>
                </a:rPr>
                <a:t>	</a:t>
              </a: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y </a:t>
              </a:r>
              <a:r>
                <a:rPr lang="en-US" sz="2800" dirty="0" smtClean="0">
                  <a:solidFill>
                    <a:srgbClr val="000000"/>
                  </a:solidFill>
                  <a:latin typeface="Symbol" charset="0"/>
                  <a:cs typeface="+mn-cs"/>
                </a:rPr>
                <a:t>≥</a:t>
              </a:r>
              <a:r>
                <a:rPr lang="en-US" sz="2800" dirty="0" smtClean="0">
                  <a:solidFill>
                    <a:srgbClr val="000000"/>
                  </a:solidFill>
                  <a:cs typeface="+mn-cs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0</a:t>
              </a:r>
            </a:p>
          </p:txBody>
        </p:sp>
        <p:sp>
          <p:nvSpPr>
            <p:cNvPr id="320549" name="Rectangle 37"/>
            <p:cNvSpPr>
              <a:spLocks noChangeArrowheads="1"/>
            </p:cNvSpPr>
            <p:nvPr/>
          </p:nvSpPr>
          <p:spPr bwMode="auto">
            <a:xfrm>
              <a:off x="484892" y="2622550"/>
              <a:ext cx="2012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Subject to:	</a:t>
              </a:r>
            </a:p>
          </p:txBody>
        </p:sp>
      </p:grpSp>
      <p:sp>
        <p:nvSpPr>
          <p:cNvPr id="320550" name="Rectangle 38"/>
          <p:cNvSpPr>
            <a:spLocks noChangeArrowheads="1"/>
          </p:cNvSpPr>
          <p:nvPr/>
        </p:nvSpPr>
        <p:spPr bwMode="auto">
          <a:xfrm>
            <a:off x="76200" y="1219200"/>
            <a:ext cx="23138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Maximize  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x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+ 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20551" name="Line 39"/>
          <p:cNvSpPr>
            <a:spLocks noChangeShapeType="1"/>
          </p:cNvSpPr>
          <p:nvPr/>
        </p:nvSpPr>
        <p:spPr bwMode="auto">
          <a:xfrm>
            <a:off x="7848600" y="1901825"/>
            <a:ext cx="0" cy="3848100"/>
          </a:xfrm>
          <a:prstGeom prst="line">
            <a:avLst/>
          </a:prstGeom>
          <a:noFill/>
          <a:ln w="38100">
            <a:solidFill>
              <a:srgbClr val="0000E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20539" name="Line 27"/>
          <p:cNvSpPr>
            <a:spLocks noChangeShapeType="1"/>
          </p:cNvSpPr>
          <p:nvPr/>
        </p:nvSpPr>
        <p:spPr bwMode="auto">
          <a:xfrm flipV="1">
            <a:off x="5181600" y="2111375"/>
            <a:ext cx="3079750" cy="12700"/>
          </a:xfrm>
          <a:prstGeom prst="line">
            <a:avLst/>
          </a:prstGeom>
          <a:noFill/>
          <a:ln w="38100">
            <a:solidFill>
              <a:srgbClr val="0000E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20540" name="Line 28"/>
          <p:cNvSpPr>
            <a:spLocks noChangeShapeType="1"/>
          </p:cNvSpPr>
          <p:nvPr/>
        </p:nvSpPr>
        <p:spPr bwMode="auto">
          <a:xfrm>
            <a:off x="4606925" y="4524375"/>
            <a:ext cx="2884488" cy="1538288"/>
          </a:xfrm>
          <a:prstGeom prst="line">
            <a:avLst/>
          </a:prstGeom>
          <a:noFill/>
          <a:ln w="38100">
            <a:solidFill>
              <a:srgbClr val="0000E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608513" y="4311650"/>
            <a:ext cx="2859087" cy="2470150"/>
            <a:chOff x="4608513" y="4311650"/>
            <a:chExt cx="2859087" cy="2470150"/>
          </a:xfrm>
        </p:grpSpPr>
        <p:sp>
          <p:nvSpPr>
            <p:cNvPr id="320552" name="Line 40"/>
            <p:cNvSpPr>
              <a:spLocks noChangeShapeType="1"/>
            </p:cNvSpPr>
            <p:nvPr/>
          </p:nvSpPr>
          <p:spPr bwMode="auto">
            <a:xfrm>
              <a:off x="4608513" y="4311650"/>
              <a:ext cx="2127250" cy="206057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68" name="Rectangle 38"/>
            <p:cNvSpPr>
              <a:spLocks noChangeArrowheads="1"/>
            </p:cNvSpPr>
            <p:nvPr/>
          </p:nvSpPr>
          <p:spPr bwMode="auto">
            <a:xfrm>
              <a:off x="6102473" y="6320135"/>
              <a:ext cx="136512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x </a:t>
              </a: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+ </a:t>
              </a: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y = 1</a:t>
              </a:r>
              <a:endParaRPr lang="en-US" sz="2400" dirty="0">
                <a:solidFill>
                  <a:srgbClr val="000000"/>
                </a:solidFill>
                <a:cs typeface="+mn-cs"/>
              </a:endParaRPr>
            </a:p>
          </p:txBody>
        </p:sp>
      </p:grpSp>
      <p:sp>
        <p:nvSpPr>
          <p:cNvPr id="59" name="Oval 47"/>
          <p:cNvSpPr>
            <a:spLocks noChangeArrowheads="1"/>
          </p:cNvSpPr>
          <p:nvPr/>
        </p:nvSpPr>
        <p:spPr bwMode="auto">
          <a:xfrm>
            <a:off x="5067300" y="47577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60" name="Line 49"/>
          <p:cNvSpPr>
            <a:spLocks noChangeShapeType="1"/>
          </p:cNvSpPr>
          <p:nvPr/>
        </p:nvSpPr>
        <p:spPr bwMode="auto">
          <a:xfrm flipH="1">
            <a:off x="5265737" y="4403725"/>
            <a:ext cx="431800" cy="3651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2" name="Text Box 48"/>
          <p:cNvSpPr txBox="1">
            <a:spLocks noChangeArrowheads="1"/>
          </p:cNvSpPr>
          <p:nvPr/>
        </p:nvSpPr>
        <p:spPr bwMode="auto">
          <a:xfrm>
            <a:off x="5167312" y="3930650"/>
            <a:ext cx="1368425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cs typeface="+mn-cs"/>
              </a:rPr>
              <a:t>F</a:t>
            </a:r>
            <a:r>
              <a:rPr lang="en-US" sz="2000" dirty="0" smtClean="0">
                <a:solidFill>
                  <a:srgbClr val="000000"/>
                </a:solidFill>
                <a:cs typeface="+mn-cs"/>
              </a:rPr>
              <a:t>easible </a:t>
            </a:r>
            <a:r>
              <a:rPr lang="en-US" sz="2000" dirty="0">
                <a:solidFill>
                  <a:srgbClr val="000000"/>
                </a:solidFill>
                <a:cs typeface="+mn-cs"/>
              </a:rPr>
              <a:t>Solution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2011 Daniel Kirschen and University of Washington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0640FE3B-7766-0A41-91A3-9CD7460DF3A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08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6331"/>
    </mc:Choice>
    <mc:Fallback xmlns="">
      <p:transition xmlns:p14="http://schemas.microsoft.com/office/powerpoint/2010/main" advTm="2633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28" name="Line 16"/>
          <p:cNvSpPr>
            <a:spLocks noChangeShapeType="1"/>
          </p:cNvSpPr>
          <p:nvPr/>
        </p:nvSpPr>
        <p:spPr bwMode="auto">
          <a:xfrm>
            <a:off x="5149850" y="5751513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92638" y="1397000"/>
            <a:ext cx="4070766" cy="4938712"/>
            <a:chOff x="4592638" y="1371600"/>
            <a:chExt cx="4070766" cy="4938712"/>
          </a:xfrm>
        </p:grpSpPr>
        <p:sp>
          <p:nvSpPr>
            <p:cNvPr id="320517" name="Line 5"/>
            <p:cNvSpPr>
              <a:spLocks noChangeShapeType="1"/>
            </p:cNvSpPr>
            <p:nvPr/>
          </p:nvSpPr>
          <p:spPr bwMode="auto">
            <a:xfrm>
              <a:off x="5149850" y="5726113"/>
              <a:ext cx="30432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592638" y="1371600"/>
              <a:ext cx="4070766" cy="4938712"/>
              <a:chOff x="4592638" y="1392238"/>
              <a:chExt cx="4070766" cy="4938712"/>
            </a:xfrm>
          </p:grpSpPr>
          <p:sp>
            <p:nvSpPr>
              <p:cNvPr id="320518" name="Text Box 6"/>
              <p:cNvSpPr txBox="1">
                <a:spLocks noChangeArrowheads="1"/>
              </p:cNvSpPr>
              <p:nvPr/>
            </p:nvSpPr>
            <p:spPr bwMode="auto">
              <a:xfrm>
                <a:off x="8324850" y="5605463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solidFill>
                      <a:srgbClr val="000000"/>
                    </a:solidFill>
                    <a:cs typeface="+mn-cs"/>
                  </a:rPr>
                  <a:t>x</a:t>
                </a:r>
              </a:p>
            </p:txBody>
          </p:sp>
          <p:sp>
            <p:nvSpPr>
              <p:cNvPr id="320519" name="Line 7"/>
              <p:cNvSpPr>
                <a:spLocks noChangeShapeType="1"/>
              </p:cNvSpPr>
              <p:nvPr/>
            </p:nvSpPr>
            <p:spPr bwMode="auto">
              <a:xfrm>
                <a:off x="6057900" y="57515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0" name="Line 8"/>
              <p:cNvSpPr>
                <a:spLocks noChangeShapeType="1"/>
              </p:cNvSpPr>
              <p:nvPr/>
            </p:nvSpPr>
            <p:spPr bwMode="auto">
              <a:xfrm>
                <a:off x="6965950" y="57515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1" name="Line 9"/>
              <p:cNvSpPr>
                <a:spLocks noChangeShapeType="1"/>
              </p:cNvSpPr>
              <p:nvPr/>
            </p:nvSpPr>
            <p:spPr bwMode="auto">
              <a:xfrm>
                <a:off x="7874000" y="57515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2" name="Text Box 10"/>
              <p:cNvSpPr txBox="1">
                <a:spLocks noChangeArrowheads="1"/>
              </p:cNvSpPr>
              <p:nvPr/>
            </p:nvSpPr>
            <p:spPr bwMode="auto">
              <a:xfrm>
                <a:off x="7724775" y="5964238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3</a:t>
                </a:r>
              </a:p>
            </p:txBody>
          </p:sp>
          <p:sp>
            <p:nvSpPr>
              <p:cNvPr id="320523" name="Text Box 11"/>
              <p:cNvSpPr txBox="1">
                <a:spLocks noChangeArrowheads="1"/>
              </p:cNvSpPr>
              <p:nvPr/>
            </p:nvSpPr>
            <p:spPr bwMode="auto">
              <a:xfrm>
                <a:off x="4994275" y="59626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0</a:t>
                </a:r>
              </a:p>
            </p:txBody>
          </p:sp>
          <p:sp>
            <p:nvSpPr>
              <p:cNvPr id="320524" name="Text Box 12"/>
              <p:cNvSpPr txBox="1">
                <a:spLocks noChangeArrowheads="1"/>
              </p:cNvSpPr>
              <p:nvPr/>
            </p:nvSpPr>
            <p:spPr bwMode="auto">
              <a:xfrm>
                <a:off x="5903913" y="59626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1</a:t>
                </a:r>
              </a:p>
            </p:txBody>
          </p:sp>
          <p:sp>
            <p:nvSpPr>
              <p:cNvPr id="320525" name="Text Box 13"/>
              <p:cNvSpPr txBox="1">
                <a:spLocks noChangeArrowheads="1"/>
              </p:cNvSpPr>
              <p:nvPr/>
            </p:nvSpPr>
            <p:spPr bwMode="auto">
              <a:xfrm>
                <a:off x="6815138" y="59626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2</a:t>
                </a:r>
              </a:p>
            </p:txBody>
          </p:sp>
          <p:sp>
            <p:nvSpPr>
              <p:cNvPr id="320526" name="Text Box 14"/>
              <p:cNvSpPr txBox="1">
                <a:spLocks noChangeArrowheads="1"/>
              </p:cNvSpPr>
              <p:nvPr/>
            </p:nvSpPr>
            <p:spPr bwMode="auto">
              <a:xfrm>
                <a:off x="4921250" y="1392238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solidFill>
                      <a:srgbClr val="000000"/>
                    </a:solidFill>
                    <a:cs typeface="+mn-cs"/>
                  </a:rPr>
                  <a:t>y</a:t>
                </a:r>
              </a:p>
            </p:txBody>
          </p:sp>
          <p:sp>
            <p:nvSpPr>
              <p:cNvPr id="320527" name="Line 15"/>
              <p:cNvSpPr>
                <a:spLocks noChangeShapeType="1"/>
              </p:cNvSpPr>
              <p:nvPr/>
            </p:nvSpPr>
            <p:spPr bwMode="auto">
              <a:xfrm>
                <a:off x="5149850" y="1925638"/>
                <a:ext cx="0" cy="382587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9" name="Line 17"/>
              <p:cNvSpPr>
                <a:spLocks noChangeShapeType="1"/>
              </p:cNvSpPr>
              <p:nvPr/>
            </p:nvSpPr>
            <p:spPr bwMode="auto">
              <a:xfrm rot="16200000">
                <a:off x="5057775" y="56626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0" name="Line 18"/>
              <p:cNvSpPr>
                <a:spLocks noChangeShapeType="1"/>
              </p:cNvSpPr>
              <p:nvPr/>
            </p:nvSpPr>
            <p:spPr bwMode="auto">
              <a:xfrm rot="16200000">
                <a:off x="5057775" y="4757738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1" name="Line 19"/>
              <p:cNvSpPr>
                <a:spLocks noChangeShapeType="1"/>
              </p:cNvSpPr>
              <p:nvPr/>
            </p:nvSpPr>
            <p:spPr bwMode="auto">
              <a:xfrm rot="16200000">
                <a:off x="5057775" y="2947988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2" name="Line 20"/>
              <p:cNvSpPr>
                <a:spLocks noChangeShapeType="1"/>
              </p:cNvSpPr>
              <p:nvPr/>
            </p:nvSpPr>
            <p:spPr bwMode="auto">
              <a:xfrm rot="16200000">
                <a:off x="5057775" y="385286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3" name="Line 21"/>
              <p:cNvSpPr>
                <a:spLocks noChangeShapeType="1"/>
              </p:cNvSpPr>
              <p:nvPr/>
            </p:nvSpPr>
            <p:spPr bwMode="auto">
              <a:xfrm rot="16200000">
                <a:off x="5057775" y="2044700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4" name="Text Box 22"/>
              <p:cNvSpPr txBox="1">
                <a:spLocks noChangeArrowheads="1"/>
              </p:cNvSpPr>
              <p:nvPr/>
            </p:nvSpPr>
            <p:spPr bwMode="auto">
              <a:xfrm>
                <a:off x="4621213" y="5573713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0</a:t>
                </a:r>
              </a:p>
            </p:txBody>
          </p:sp>
          <p:sp>
            <p:nvSpPr>
              <p:cNvPr id="320535" name="Text Box 23"/>
              <p:cNvSpPr txBox="1">
                <a:spLocks noChangeArrowheads="1"/>
              </p:cNvSpPr>
              <p:nvPr/>
            </p:nvSpPr>
            <p:spPr bwMode="auto">
              <a:xfrm>
                <a:off x="4619625" y="46672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1</a:t>
                </a:r>
              </a:p>
            </p:txBody>
          </p:sp>
          <p:sp>
            <p:nvSpPr>
              <p:cNvPr id="320536" name="Text Box 24"/>
              <p:cNvSpPr txBox="1">
                <a:spLocks noChangeArrowheads="1"/>
              </p:cNvSpPr>
              <p:nvPr/>
            </p:nvSpPr>
            <p:spPr bwMode="auto">
              <a:xfrm>
                <a:off x="4632325" y="3760788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2</a:t>
                </a:r>
              </a:p>
            </p:txBody>
          </p:sp>
          <p:sp>
            <p:nvSpPr>
              <p:cNvPr id="320537" name="Text Box 25"/>
              <p:cNvSpPr txBox="1">
                <a:spLocks noChangeArrowheads="1"/>
              </p:cNvSpPr>
              <p:nvPr/>
            </p:nvSpPr>
            <p:spPr bwMode="auto">
              <a:xfrm>
                <a:off x="4592638" y="1947863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4</a:t>
                </a:r>
              </a:p>
            </p:txBody>
          </p:sp>
          <p:sp>
            <p:nvSpPr>
              <p:cNvPr id="320538" name="Text Box 26"/>
              <p:cNvSpPr txBox="1">
                <a:spLocks noChangeArrowheads="1"/>
              </p:cNvSpPr>
              <p:nvPr/>
            </p:nvSpPr>
            <p:spPr bwMode="auto">
              <a:xfrm>
                <a:off x="4629150" y="2854325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3</a:t>
                </a:r>
              </a:p>
            </p:txBody>
          </p:sp>
        </p:grpSp>
      </p:grpSp>
      <p:sp>
        <p:nvSpPr>
          <p:cNvPr id="320514" name="Freeform 2"/>
          <p:cNvSpPr>
            <a:spLocks/>
          </p:cNvSpPr>
          <p:nvPr/>
        </p:nvSpPr>
        <p:spPr bwMode="auto">
          <a:xfrm>
            <a:off x="5157788" y="2108200"/>
            <a:ext cx="2687637" cy="3640138"/>
          </a:xfrm>
          <a:custGeom>
            <a:avLst/>
            <a:gdLst>
              <a:gd name="T0" fmla="*/ 0 w 1693"/>
              <a:gd name="T1" fmla="*/ 0 h 2301"/>
              <a:gd name="T2" fmla="*/ 0 w 1693"/>
              <a:gd name="T3" fmla="*/ 1699 h 2301"/>
              <a:gd name="T4" fmla="*/ 1131 w 1693"/>
              <a:gd name="T5" fmla="*/ 2301 h 2301"/>
              <a:gd name="T6" fmla="*/ 1692 w 1693"/>
              <a:gd name="T7" fmla="*/ 2301 h 2301"/>
              <a:gd name="T8" fmla="*/ 1693 w 1693"/>
              <a:gd name="T9" fmla="*/ 0 h 2301"/>
              <a:gd name="T10" fmla="*/ 0 w 1693"/>
              <a:gd name="T11" fmla="*/ 0 h 2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93" h="2301">
                <a:moveTo>
                  <a:pt x="0" y="0"/>
                </a:moveTo>
                <a:lnTo>
                  <a:pt x="0" y="1699"/>
                </a:lnTo>
                <a:lnTo>
                  <a:pt x="1131" y="2301"/>
                </a:lnTo>
                <a:lnTo>
                  <a:pt x="1692" y="2301"/>
                </a:lnTo>
                <a:lnTo>
                  <a:pt x="16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6"/>
          </a:solidFill>
          <a:ln w="9525">
            <a:solidFill>
              <a:srgbClr val="0000E4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20546" name="Rectangle 34"/>
          <p:cNvSpPr>
            <a:spLocks noChangeArrowheads="1"/>
          </p:cNvSpPr>
          <p:nvPr/>
        </p:nvSpPr>
        <p:spPr bwMode="auto">
          <a:xfrm>
            <a:off x="1953508" y="3581400"/>
            <a:ext cx="16737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x + 2 y </a:t>
            </a:r>
            <a:r>
              <a:rPr lang="en-US" sz="2800" dirty="0" smtClean="0">
                <a:solidFill>
                  <a:srgbClr val="000000"/>
                </a:solidFill>
                <a:latin typeface="Symbol" charset="0"/>
                <a:cs typeface="+mn-cs"/>
              </a:rPr>
              <a:t>≥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2</a:t>
            </a:r>
          </a:p>
        </p:txBody>
      </p:sp>
      <p:sp>
        <p:nvSpPr>
          <p:cNvPr id="320547" name="Rectangle 35"/>
          <p:cNvSpPr>
            <a:spLocks noChangeArrowheads="1"/>
          </p:cNvSpPr>
          <p:nvPr/>
        </p:nvSpPr>
        <p:spPr bwMode="auto">
          <a:xfrm>
            <a:off x="1890712" y="3073400"/>
            <a:ext cx="8797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y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≤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4</a:t>
            </a:r>
          </a:p>
        </p:txBody>
      </p:sp>
      <p:sp>
        <p:nvSpPr>
          <p:cNvPr id="320548" name="Rectangle 36"/>
          <p:cNvSpPr>
            <a:spLocks noChangeArrowheads="1"/>
          </p:cNvSpPr>
          <p:nvPr/>
        </p:nvSpPr>
        <p:spPr bwMode="auto">
          <a:xfrm>
            <a:off x="1890712" y="2470150"/>
            <a:ext cx="877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x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Symbol" charset="0"/>
                <a:cs typeface="+mn-cs"/>
              </a:rPr>
              <a:t>≤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6200" y="1905000"/>
            <a:ext cx="3629908" cy="523220"/>
            <a:chOff x="484892" y="2590800"/>
            <a:chExt cx="3629908" cy="523220"/>
          </a:xfrm>
        </p:grpSpPr>
        <p:sp>
          <p:nvSpPr>
            <p:cNvPr id="320545" name="Rectangle 33"/>
            <p:cNvSpPr>
              <a:spLocks noChangeArrowheads="1"/>
            </p:cNvSpPr>
            <p:nvPr/>
          </p:nvSpPr>
          <p:spPr bwMode="auto">
            <a:xfrm>
              <a:off x="2299404" y="2590800"/>
              <a:ext cx="181539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x</a:t>
              </a: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 </a:t>
              </a:r>
              <a:r>
                <a:rPr lang="en-US" sz="2800" dirty="0" smtClean="0">
                  <a:solidFill>
                    <a:srgbClr val="000000"/>
                  </a:solidFill>
                  <a:latin typeface="Symbol" charset="0"/>
                  <a:cs typeface="+mn-cs"/>
                </a:rPr>
                <a:t>≥</a:t>
              </a:r>
              <a:r>
                <a:rPr lang="en-US" sz="2800" dirty="0" smtClean="0">
                  <a:solidFill>
                    <a:srgbClr val="000000"/>
                  </a:solidFill>
                  <a:cs typeface="+mn-cs"/>
                </a:rPr>
                <a:t> </a:t>
              </a: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0;</a:t>
              </a:r>
              <a:r>
                <a:rPr lang="en-US" sz="2800" dirty="0">
                  <a:solidFill>
                    <a:srgbClr val="000000"/>
                  </a:solidFill>
                  <a:cs typeface="+mn-cs"/>
                </a:rPr>
                <a:t>	</a:t>
              </a: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y </a:t>
              </a:r>
              <a:r>
                <a:rPr lang="en-US" sz="2800" dirty="0" smtClean="0">
                  <a:solidFill>
                    <a:srgbClr val="000000"/>
                  </a:solidFill>
                  <a:latin typeface="Symbol" charset="0"/>
                  <a:cs typeface="+mn-cs"/>
                </a:rPr>
                <a:t>≥</a:t>
              </a:r>
              <a:r>
                <a:rPr lang="en-US" sz="2800" dirty="0" smtClean="0">
                  <a:solidFill>
                    <a:srgbClr val="000000"/>
                  </a:solidFill>
                  <a:cs typeface="+mn-cs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0</a:t>
              </a:r>
            </a:p>
          </p:txBody>
        </p:sp>
        <p:sp>
          <p:nvSpPr>
            <p:cNvPr id="320549" name="Rectangle 37"/>
            <p:cNvSpPr>
              <a:spLocks noChangeArrowheads="1"/>
            </p:cNvSpPr>
            <p:nvPr/>
          </p:nvSpPr>
          <p:spPr bwMode="auto">
            <a:xfrm>
              <a:off x="484892" y="2622550"/>
              <a:ext cx="2012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Subject to:	</a:t>
              </a:r>
            </a:p>
          </p:txBody>
        </p:sp>
      </p:grpSp>
      <p:sp>
        <p:nvSpPr>
          <p:cNvPr id="320550" name="Rectangle 38"/>
          <p:cNvSpPr>
            <a:spLocks noChangeArrowheads="1"/>
          </p:cNvSpPr>
          <p:nvPr/>
        </p:nvSpPr>
        <p:spPr bwMode="auto">
          <a:xfrm>
            <a:off x="76200" y="1219200"/>
            <a:ext cx="23138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Maximize  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x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+ 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20551" name="Line 39"/>
          <p:cNvSpPr>
            <a:spLocks noChangeShapeType="1"/>
          </p:cNvSpPr>
          <p:nvPr/>
        </p:nvSpPr>
        <p:spPr bwMode="auto">
          <a:xfrm>
            <a:off x="7848600" y="1901825"/>
            <a:ext cx="0" cy="3848100"/>
          </a:xfrm>
          <a:prstGeom prst="line">
            <a:avLst/>
          </a:prstGeom>
          <a:noFill/>
          <a:ln w="38100">
            <a:solidFill>
              <a:srgbClr val="0000E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20539" name="Line 27"/>
          <p:cNvSpPr>
            <a:spLocks noChangeShapeType="1"/>
          </p:cNvSpPr>
          <p:nvPr/>
        </p:nvSpPr>
        <p:spPr bwMode="auto">
          <a:xfrm flipV="1">
            <a:off x="5181600" y="2111375"/>
            <a:ext cx="3079750" cy="12700"/>
          </a:xfrm>
          <a:prstGeom prst="line">
            <a:avLst/>
          </a:prstGeom>
          <a:noFill/>
          <a:ln w="38100">
            <a:solidFill>
              <a:srgbClr val="0000E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20540" name="Line 28"/>
          <p:cNvSpPr>
            <a:spLocks noChangeShapeType="1"/>
          </p:cNvSpPr>
          <p:nvPr/>
        </p:nvSpPr>
        <p:spPr bwMode="auto">
          <a:xfrm>
            <a:off x="4606925" y="4524375"/>
            <a:ext cx="2884488" cy="1538288"/>
          </a:xfrm>
          <a:prstGeom prst="line">
            <a:avLst/>
          </a:prstGeom>
          <a:noFill/>
          <a:ln w="38100">
            <a:solidFill>
              <a:srgbClr val="0000E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446713" y="4311650"/>
            <a:ext cx="2859087" cy="2470150"/>
            <a:chOff x="4608513" y="4311650"/>
            <a:chExt cx="2859087" cy="2470150"/>
          </a:xfrm>
        </p:grpSpPr>
        <p:sp>
          <p:nvSpPr>
            <p:cNvPr id="320552" name="Line 40"/>
            <p:cNvSpPr>
              <a:spLocks noChangeShapeType="1"/>
            </p:cNvSpPr>
            <p:nvPr/>
          </p:nvSpPr>
          <p:spPr bwMode="auto">
            <a:xfrm>
              <a:off x="4608513" y="4311650"/>
              <a:ext cx="2127250" cy="206057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68" name="Rectangle 38"/>
            <p:cNvSpPr>
              <a:spLocks noChangeArrowheads="1"/>
            </p:cNvSpPr>
            <p:nvPr/>
          </p:nvSpPr>
          <p:spPr bwMode="auto">
            <a:xfrm>
              <a:off x="6102473" y="6320135"/>
              <a:ext cx="136512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x </a:t>
              </a: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+ </a:t>
              </a: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y = 2</a:t>
              </a:r>
              <a:endParaRPr lang="en-US" sz="2400" dirty="0">
                <a:solidFill>
                  <a:srgbClr val="000000"/>
                </a:solidFill>
                <a:cs typeface="+mn-cs"/>
              </a:endParaRPr>
            </a:p>
          </p:txBody>
        </p:sp>
      </p:grpSp>
      <p:sp>
        <p:nvSpPr>
          <p:cNvPr id="59" name="Oval 47"/>
          <p:cNvSpPr>
            <a:spLocks noChangeArrowheads="1"/>
          </p:cNvSpPr>
          <p:nvPr/>
        </p:nvSpPr>
        <p:spPr bwMode="auto">
          <a:xfrm>
            <a:off x="5067300" y="47577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60" name="Line 49"/>
          <p:cNvSpPr>
            <a:spLocks noChangeShapeType="1"/>
          </p:cNvSpPr>
          <p:nvPr/>
        </p:nvSpPr>
        <p:spPr bwMode="auto">
          <a:xfrm flipH="1">
            <a:off x="6959600" y="5375275"/>
            <a:ext cx="431800" cy="3651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2" name="Text Box 48"/>
          <p:cNvSpPr txBox="1">
            <a:spLocks noChangeArrowheads="1"/>
          </p:cNvSpPr>
          <p:nvPr/>
        </p:nvSpPr>
        <p:spPr bwMode="auto">
          <a:xfrm>
            <a:off x="6861175" y="4902200"/>
            <a:ext cx="1368425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cs typeface="+mn-cs"/>
              </a:rPr>
              <a:t>F</a:t>
            </a:r>
            <a:r>
              <a:rPr lang="en-US" sz="2000" dirty="0" smtClean="0">
                <a:solidFill>
                  <a:srgbClr val="000000"/>
                </a:solidFill>
                <a:cs typeface="+mn-cs"/>
              </a:rPr>
              <a:t>easible </a:t>
            </a:r>
            <a:r>
              <a:rPr lang="en-US" sz="2000" dirty="0">
                <a:solidFill>
                  <a:srgbClr val="000000"/>
                </a:solidFill>
                <a:cs typeface="+mn-cs"/>
              </a:rPr>
              <a:t>Solution</a:t>
            </a:r>
          </a:p>
        </p:txBody>
      </p:sp>
      <p:sp>
        <p:nvSpPr>
          <p:cNvPr id="44" name="Oval 47"/>
          <p:cNvSpPr>
            <a:spLocks noChangeArrowheads="1"/>
          </p:cNvSpPr>
          <p:nvPr/>
        </p:nvSpPr>
        <p:spPr bwMode="auto">
          <a:xfrm>
            <a:off x="6865938" y="56467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2011 Daniel Kirschen and University of Washington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0640FE3B-7766-0A41-91A3-9CD7460DF3A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57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2428"/>
    </mc:Choice>
    <mc:Fallback xmlns="">
      <p:transition xmlns:p14="http://schemas.microsoft.com/office/powerpoint/2010/main" advTm="2242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28" name="Line 16"/>
          <p:cNvSpPr>
            <a:spLocks noChangeShapeType="1"/>
          </p:cNvSpPr>
          <p:nvPr/>
        </p:nvSpPr>
        <p:spPr bwMode="auto">
          <a:xfrm>
            <a:off x="5149850" y="5751513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92638" y="1397000"/>
            <a:ext cx="4070766" cy="4938712"/>
            <a:chOff x="4592638" y="1371600"/>
            <a:chExt cx="4070766" cy="4938712"/>
          </a:xfrm>
        </p:grpSpPr>
        <p:sp>
          <p:nvSpPr>
            <p:cNvPr id="320517" name="Line 5"/>
            <p:cNvSpPr>
              <a:spLocks noChangeShapeType="1"/>
            </p:cNvSpPr>
            <p:nvPr/>
          </p:nvSpPr>
          <p:spPr bwMode="auto">
            <a:xfrm>
              <a:off x="5149850" y="5726113"/>
              <a:ext cx="30432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592638" y="1371600"/>
              <a:ext cx="4070766" cy="4938712"/>
              <a:chOff x="4592638" y="1392238"/>
              <a:chExt cx="4070766" cy="4938712"/>
            </a:xfrm>
          </p:grpSpPr>
          <p:sp>
            <p:nvSpPr>
              <p:cNvPr id="320518" name="Text Box 6"/>
              <p:cNvSpPr txBox="1">
                <a:spLocks noChangeArrowheads="1"/>
              </p:cNvSpPr>
              <p:nvPr/>
            </p:nvSpPr>
            <p:spPr bwMode="auto">
              <a:xfrm>
                <a:off x="8324850" y="5605463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solidFill>
                      <a:srgbClr val="000000"/>
                    </a:solidFill>
                    <a:cs typeface="+mn-cs"/>
                  </a:rPr>
                  <a:t>x</a:t>
                </a:r>
              </a:p>
            </p:txBody>
          </p:sp>
          <p:sp>
            <p:nvSpPr>
              <p:cNvPr id="320519" name="Line 7"/>
              <p:cNvSpPr>
                <a:spLocks noChangeShapeType="1"/>
              </p:cNvSpPr>
              <p:nvPr/>
            </p:nvSpPr>
            <p:spPr bwMode="auto">
              <a:xfrm>
                <a:off x="6057900" y="57515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0" name="Line 8"/>
              <p:cNvSpPr>
                <a:spLocks noChangeShapeType="1"/>
              </p:cNvSpPr>
              <p:nvPr/>
            </p:nvSpPr>
            <p:spPr bwMode="auto">
              <a:xfrm>
                <a:off x="6965950" y="57515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1" name="Line 9"/>
              <p:cNvSpPr>
                <a:spLocks noChangeShapeType="1"/>
              </p:cNvSpPr>
              <p:nvPr/>
            </p:nvSpPr>
            <p:spPr bwMode="auto">
              <a:xfrm>
                <a:off x="7874000" y="57515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2" name="Text Box 10"/>
              <p:cNvSpPr txBox="1">
                <a:spLocks noChangeArrowheads="1"/>
              </p:cNvSpPr>
              <p:nvPr/>
            </p:nvSpPr>
            <p:spPr bwMode="auto">
              <a:xfrm>
                <a:off x="7724775" y="5964238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3</a:t>
                </a:r>
              </a:p>
            </p:txBody>
          </p:sp>
          <p:sp>
            <p:nvSpPr>
              <p:cNvPr id="320523" name="Text Box 11"/>
              <p:cNvSpPr txBox="1">
                <a:spLocks noChangeArrowheads="1"/>
              </p:cNvSpPr>
              <p:nvPr/>
            </p:nvSpPr>
            <p:spPr bwMode="auto">
              <a:xfrm>
                <a:off x="4994275" y="59626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0</a:t>
                </a:r>
              </a:p>
            </p:txBody>
          </p:sp>
          <p:sp>
            <p:nvSpPr>
              <p:cNvPr id="320524" name="Text Box 12"/>
              <p:cNvSpPr txBox="1">
                <a:spLocks noChangeArrowheads="1"/>
              </p:cNvSpPr>
              <p:nvPr/>
            </p:nvSpPr>
            <p:spPr bwMode="auto">
              <a:xfrm>
                <a:off x="5903913" y="59626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1</a:t>
                </a:r>
              </a:p>
            </p:txBody>
          </p:sp>
          <p:sp>
            <p:nvSpPr>
              <p:cNvPr id="320525" name="Text Box 13"/>
              <p:cNvSpPr txBox="1">
                <a:spLocks noChangeArrowheads="1"/>
              </p:cNvSpPr>
              <p:nvPr/>
            </p:nvSpPr>
            <p:spPr bwMode="auto">
              <a:xfrm>
                <a:off x="6815138" y="59626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2</a:t>
                </a:r>
              </a:p>
            </p:txBody>
          </p:sp>
          <p:sp>
            <p:nvSpPr>
              <p:cNvPr id="320526" name="Text Box 14"/>
              <p:cNvSpPr txBox="1">
                <a:spLocks noChangeArrowheads="1"/>
              </p:cNvSpPr>
              <p:nvPr/>
            </p:nvSpPr>
            <p:spPr bwMode="auto">
              <a:xfrm>
                <a:off x="4921250" y="1392238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solidFill>
                      <a:srgbClr val="000000"/>
                    </a:solidFill>
                    <a:cs typeface="+mn-cs"/>
                  </a:rPr>
                  <a:t>y</a:t>
                </a:r>
              </a:p>
            </p:txBody>
          </p:sp>
          <p:sp>
            <p:nvSpPr>
              <p:cNvPr id="320527" name="Line 15"/>
              <p:cNvSpPr>
                <a:spLocks noChangeShapeType="1"/>
              </p:cNvSpPr>
              <p:nvPr/>
            </p:nvSpPr>
            <p:spPr bwMode="auto">
              <a:xfrm>
                <a:off x="5149850" y="1925638"/>
                <a:ext cx="0" cy="382587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29" name="Line 17"/>
              <p:cNvSpPr>
                <a:spLocks noChangeShapeType="1"/>
              </p:cNvSpPr>
              <p:nvPr/>
            </p:nvSpPr>
            <p:spPr bwMode="auto">
              <a:xfrm rot="16200000">
                <a:off x="5057775" y="566261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0" name="Line 18"/>
              <p:cNvSpPr>
                <a:spLocks noChangeShapeType="1"/>
              </p:cNvSpPr>
              <p:nvPr/>
            </p:nvSpPr>
            <p:spPr bwMode="auto">
              <a:xfrm rot="16200000">
                <a:off x="5057775" y="4757738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1" name="Line 19"/>
              <p:cNvSpPr>
                <a:spLocks noChangeShapeType="1"/>
              </p:cNvSpPr>
              <p:nvPr/>
            </p:nvSpPr>
            <p:spPr bwMode="auto">
              <a:xfrm rot="16200000">
                <a:off x="5057775" y="2947988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2" name="Line 20"/>
              <p:cNvSpPr>
                <a:spLocks noChangeShapeType="1"/>
              </p:cNvSpPr>
              <p:nvPr/>
            </p:nvSpPr>
            <p:spPr bwMode="auto">
              <a:xfrm rot="16200000">
                <a:off x="5057775" y="3852863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3" name="Line 21"/>
              <p:cNvSpPr>
                <a:spLocks noChangeShapeType="1"/>
              </p:cNvSpPr>
              <p:nvPr/>
            </p:nvSpPr>
            <p:spPr bwMode="auto">
              <a:xfrm rot="16200000">
                <a:off x="5057775" y="2044700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320534" name="Text Box 22"/>
              <p:cNvSpPr txBox="1">
                <a:spLocks noChangeArrowheads="1"/>
              </p:cNvSpPr>
              <p:nvPr/>
            </p:nvSpPr>
            <p:spPr bwMode="auto">
              <a:xfrm>
                <a:off x="4621213" y="5573713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0</a:t>
                </a:r>
              </a:p>
            </p:txBody>
          </p:sp>
          <p:sp>
            <p:nvSpPr>
              <p:cNvPr id="320535" name="Text Box 23"/>
              <p:cNvSpPr txBox="1">
                <a:spLocks noChangeArrowheads="1"/>
              </p:cNvSpPr>
              <p:nvPr/>
            </p:nvSpPr>
            <p:spPr bwMode="auto">
              <a:xfrm>
                <a:off x="4619625" y="4667250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1</a:t>
                </a:r>
              </a:p>
            </p:txBody>
          </p:sp>
          <p:sp>
            <p:nvSpPr>
              <p:cNvPr id="320536" name="Text Box 24"/>
              <p:cNvSpPr txBox="1">
                <a:spLocks noChangeArrowheads="1"/>
              </p:cNvSpPr>
              <p:nvPr/>
            </p:nvSpPr>
            <p:spPr bwMode="auto">
              <a:xfrm>
                <a:off x="4632325" y="3760788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2</a:t>
                </a:r>
              </a:p>
            </p:txBody>
          </p:sp>
          <p:sp>
            <p:nvSpPr>
              <p:cNvPr id="320537" name="Text Box 25"/>
              <p:cNvSpPr txBox="1">
                <a:spLocks noChangeArrowheads="1"/>
              </p:cNvSpPr>
              <p:nvPr/>
            </p:nvSpPr>
            <p:spPr bwMode="auto">
              <a:xfrm>
                <a:off x="4592638" y="1947863"/>
                <a:ext cx="3111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4</a:t>
                </a:r>
              </a:p>
            </p:txBody>
          </p:sp>
          <p:sp>
            <p:nvSpPr>
              <p:cNvPr id="320538" name="Text Box 26"/>
              <p:cNvSpPr txBox="1">
                <a:spLocks noChangeArrowheads="1"/>
              </p:cNvSpPr>
              <p:nvPr/>
            </p:nvSpPr>
            <p:spPr bwMode="auto">
              <a:xfrm>
                <a:off x="4629150" y="2854325"/>
                <a:ext cx="311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000000"/>
                    </a:solidFill>
                    <a:cs typeface="+mn-cs"/>
                  </a:rPr>
                  <a:t>3</a:t>
                </a:r>
              </a:p>
            </p:txBody>
          </p:sp>
        </p:grpSp>
      </p:grpSp>
      <p:sp>
        <p:nvSpPr>
          <p:cNvPr id="320514" name="Freeform 2"/>
          <p:cNvSpPr>
            <a:spLocks/>
          </p:cNvSpPr>
          <p:nvPr/>
        </p:nvSpPr>
        <p:spPr bwMode="auto">
          <a:xfrm>
            <a:off x="5157788" y="2108200"/>
            <a:ext cx="2687637" cy="3640138"/>
          </a:xfrm>
          <a:custGeom>
            <a:avLst/>
            <a:gdLst>
              <a:gd name="T0" fmla="*/ 0 w 1693"/>
              <a:gd name="T1" fmla="*/ 0 h 2301"/>
              <a:gd name="T2" fmla="*/ 0 w 1693"/>
              <a:gd name="T3" fmla="*/ 1699 h 2301"/>
              <a:gd name="T4" fmla="*/ 1131 w 1693"/>
              <a:gd name="T5" fmla="*/ 2301 h 2301"/>
              <a:gd name="T6" fmla="*/ 1692 w 1693"/>
              <a:gd name="T7" fmla="*/ 2301 h 2301"/>
              <a:gd name="T8" fmla="*/ 1693 w 1693"/>
              <a:gd name="T9" fmla="*/ 0 h 2301"/>
              <a:gd name="T10" fmla="*/ 0 w 1693"/>
              <a:gd name="T11" fmla="*/ 0 h 2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93" h="2301">
                <a:moveTo>
                  <a:pt x="0" y="0"/>
                </a:moveTo>
                <a:lnTo>
                  <a:pt x="0" y="1699"/>
                </a:lnTo>
                <a:lnTo>
                  <a:pt x="1131" y="2301"/>
                </a:lnTo>
                <a:lnTo>
                  <a:pt x="1692" y="2301"/>
                </a:lnTo>
                <a:lnTo>
                  <a:pt x="16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6"/>
          </a:solidFill>
          <a:ln w="9525">
            <a:solidFill>
              <a:srgbClr val="0000E4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20546" name="Rectangle 34"/>
          <p:cNvSpPr>
            <a:spLocks noChangeArrowheads="1"/>
          </p:cNvSpPr>
          <p:nvPr/>
        </p:nvSpPr>
        <p:spPr bwMode="auto">
          <a:xfrm>
            <a:off x="1953508" y="3581400"/>
            <a:ext cx="16737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x + 2 y </a:t>
            </a:r>
            <a:r>
              <a:rPr lang="en-US" sz="2800" dirty="0" smtClean="0">
                <a:solidFill>
                  <a:srgbClr val="000000"/>
                </a:solidFill>
                <a:latin typeface="Symbol" charset="0"/>
                <a:cs typeface="+mn-cs"/>
              </a:rPr>
              <a:t>≥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2</a:t>
            </a:r>
          </a:p>
        </p:txBody>
      </p:sp>
      <p:sp>
        <p:nvSpPr>
          <p:cNvPr id="320547" name="Rectangle 35"/>
          <p:cNvSpPr>
            <a:spLocks noChangeArrowheads="1"/>
          </p:cNvSpPr>
          <p:nvPr/>
        </p:nvSpPr>
        <p:spPr bwMode="auto">
          <a:xfrm>
            <a:off x="1890712" y="3073400"/>
            <a:ext cx="8797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y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≤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4</a:t>
            </a:r>
          </a:p>
        </p:txBody>
      </p:sp>
      <p:sp>
        <p:nvSpPr>
          <p:cNvPr id="320548" name="Rectangle 36"/>
          <p:cNvSpPr>
            <a:spLocks noChangeArrowheads="1"/>
          </p:cNvSpPr>
          <p:nvPr/>
        </p:nvSpPr>
        <p:spPr bwMode="auto">
          <a:xfrm>
            <a:off x="1890712" y="2470150"/>
            <a:ext cx="877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x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Symbol" charset="0"/>
                <a:cs typeface="+mn-cs"/>
              </a:rPr>
              <a:t>≤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6200" y="1905000"/>
            <a:ext cx="3629908" cy="523220"/>
            <a:chOff x="484892" y="2590800"/>
            <a:chExt cx="3629908" cy="523220"/>
          </a:xfrm>
        </p:grpSpPr>
        <p:sp>
          <p:nvSpPr>
            <p:cNvPr id="320545" name="Rectangle 33"/>
            <p:cNvSpPr>
              <a:spLocks noChangeArrowheads="1"/>
            </p:cNvSpPr>
            <p:nvPr/>
          </p:nvSpPr>
          <p:spPr bwMode="auto">
            <a:xfrm>
              <a:off x="2299404" y="2590800"/>
              <a:ext cx="181539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x</a:t>
              </a: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 </a:t>
              </a:r>
              <a:r>
                <a:rPr lang="en-US" sz="2800" dirty="0" smtClean="0">
                  <a:solidFill>
                    <a:srgbClr val="000000"/>
                  </a:solidFill>
                  <a:latin typeface="Symbol" charset="0"/>
                  <a:cs typeface="+mn-cs"/>
                </a:rPr>
                <a:t>≥</a:t>
              </a:r>
              <a:r>
                <a:rPr lang="en-US" sz="2800" dirty="0" smtClean="0">
                  <a:solidFill>
                    <a:srgbClr val="000000"/>
                  </a:solidFill>
                  <a:cs typeface="+mn-cs"/>
                </a:rPr>
                <a:t> </a:t>
              </a: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0;</a:t>
              </a:r>
              <a:r>
                <a:rPr lang="en-US" sz="2800" dirty="0">
                  <a:solidFill>
                    <a:srgbClr val="000000"/>
                  </a:solidFill>
                  <a:cs typeface="+mn-cs"/>
                </a:rPr>
                <a:t>	</a:t>
              </a: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y </a:t>
              </a:r>
              <a:r>
                <a:rPr lang="en-US" sz="2800" dirty="0" smtClean="0">
                  <a:solidFill>
                    <a:srgbClr val="000000"/>
                  </a:solidFill>
                  <a:latin typeface="Symbol" charset="0"/>
                  <a:cs typeface="+mn-cs"/>
                </a:rPr>
                <a:t>≥</a:t>
              </a:r>
              <a:r>
                <a:rPr lang="en-US" sz="2800" dirty="0" smtClean="0">
                  <a:solidFill>
                    <a:srgbClr val="000000"/>
                  </a:solidFill>
                  <a:cs typeface="+mn-cs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0</a:t>
              </a:r>
            </a:p>
          </p:txBody>
        </p:sp>
        <p:sp>
          <p:nvSpPr>
            <p:cNvPr id="320549" name="Rectangle 37"/>
            <p:cNvSpPr>
              <a:spLocks noChangeArrowheads="1"/>
            </p:cNvSpPr>
            <p:nvPr/>
          </p:nvSpPr>
          <p:spPr bwMode="auto">
            <a:xfrm>
              <a:off x="484892" y="2622550"/>
              <a:ext cx="2012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Subject to:	</a:t>
              </a:r>
            </a:p>
          </p:txBody>
        </p:sp>
      </p:grpSp>
      <p:sp>
        <p:nvSpPr>
          <p:cNvPr id="320550" name="Rectangle 38"/>
          <p:cNvSpPr>
            <a:spLocks noChangeArrowheads="1"/>
          </p:cNvSpPr>
          <p:nvPr/>
        </p:nvSpPr>
        <p:spPr bwMode="auto">
          <a:xfrm>
            <a:off x="76200" y="1219200"/>
            <a:ext cx="23138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Maximize  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x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+ 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20551" name="Line 39"/>
          <p:cNvSpPr>
            <a:spLocks noChangeShapeType="1"/>
          </p:cNvSpPr>
          <p:nvPr/>
        </p:nvSpPr>
        <p:spPr bwMode="auto">
          <a:xfrm>
            <a:off x="7848600" y="1901825"/>
            <a:ext cx="0" cy="3848100"/>
          </a:xfrm>
          <a:prstGeom prst="line">
            <a:avLst/>
          </a:prstGeom>
          <a:noFill/>
          <a:ln w="38100">
            <a:solidFill>
              <a:srgbClr val="0000E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20539" name="Line 27"/>
          <p:cNvSpPr>
            <a:spLocks noChangeShapeType="1"/>
          </p:cNvSpPr>
          <p:nvPr/>
        </p:nvSpPr>
        <p:spPr bwMode="auto">
          <a:xfrm flipV="1">
            <a:off x="5181600" y="2111375"/>
            <a:ext cx="3079750" cy="12700"/>
          </a:xfrm>
          <a:prstGeom prst="line">
            <a:avLst/>
          </a:prstGeom>
          <a:noFill/>
          <a:ln w="38100">
            <a:solidFill>
              <a:srgbClr val="0000E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20540" name="Line 28"/>
          <p:cNvSpPr>
            <a:spLocks noChangeShapeType="1"/>
          </p:cNvSpPr>
          <p:nvPr/>
        </p:nvSpPr>
        <p:spPr bwMode="auto">
          <a:xfrm>
            <a:off x="4606925" y="4524375"/>
            <a:ext cx="2884488" cy="1538288"/>
          </a:xfrm>
          <a:prstGeom prst="line">
            <a:avLst/>
          </a:prstGeom>
          <a:noFill/>
          <a:ln w="38100">
            <a:solidFill>
              <a:srgbClr val="0000E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361113" y="4311650"/>
            <a:ext cx="2859087" cy="2470150"/>
            <a:chOff x="4608513" y="4311650"/>
            <a:chExt cx="2859087" cy="2470150"/>
          </a:xfrm>
        </p:grpSpPr>
        <p:sp>
          <p:nvSpPr>
            <p:cNvPr id="320552" name="Line 40"/>
            <p:cNvSpPr>
              <a:spLocks noChangeShapeType="1"/>
            </p:cNvSpPr>
            <p:nvPr/>
          </p:nvSpPr>
          <p:spPr bwMode="auto">
            <a:xfrm>
              <a:off x="4608513" y="4311650"/>
              <a:ext cx="2127250" cy="206057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68" name="Rectangle 38"/>
            <p:cNvSpPr>
              <a:spLocks noChangeArrowheads="1"/>
            </p:cNvSpPr>
            <p:nvPr/>
          </p:nvSpPr>
          <p:spPr bwMode="auto">
            <a:xfrm>
              <a:off x="6102473" y="6320135"/>
              <a:ext cx="136512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x </a:t>
              </a:r>
              <a:r>
                <a:rPr lang="en-US" sz="2400" dirty="0">
                  <a:solidFill>
                    <a:srgbClr val="000000"/>
                  </a:solidFill>
                  <a:cs typeface="+mn-cs"/>
                </a:rPr>
                <a:t>+ </a:t>
              </a:r>
              <a:r>
                <a:rPr lang="en-US" sz="2400" dirty="0" smtClean="0">
                  <a:solidFill>
                    <a:srgbClr val="000000"/>
                  </a:solidFill>
                  <a:cs typeface="+mn-cs"/>
                </a:rPr>
                <a:t>y = 3</a:t>
              </a:r>
              <a:endParaRPr lang="en-US" sz="2400" dirty="0">
                <a:solidFill>
                  <a:srgbClr val="000000"/>
                </a:solidFill>
                <a:cs typeface="+mn-cs"/>
              </a:endParaRPr>
            </a:p>
          </p:txBody>
        </p:sp>
      </p:grpSp>
      <p:sp>
        <p:nvSpPr>
          <p:cNvPr id="59" name="Oval 47"/>
          <p:cNvSpPr>
            <a:spLocks noChangeArrowheads="1"/>
          </p:cNvSpPr>
          <p:nvPr/>
        </p:nvSpPr>
        <p:spPr bwMode="auto">
          <a:xfrm>
            <a:off x="5067300" y="47577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44" name="Oval 47"/>
          <p:cNvSpPr>
            <a:spLocks noChangeArrowheads="1"/>
          </p:cNvSpPr>
          <p:nvPr/>
        </p:nvSpPr>
        <p:spPr bwMode="auto">
          <a:xfrm>
            <a:off x="6891338" y="56848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5" name="Oval 47"/>
          <p:cNvSpPr>
            <a:spLocks noChangeArrowheads="1"/>
          </p:cNvSpPr>
          <p:nvPr/>
        </p:nvSpPr>
        <p:spPr bwMode="auto">
          <a:xfrm>
            <a:off x="7780338" y="56721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2011 Daniel Kirschen and University of Washington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0640FE3B-7766-0A41-91A3-9CD7460DF3A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84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121"/>
    </mc:Choice>
    <mc:Fallback xmlns="">
      <p:transition xmlns:p14="http://schemas.microsoft.com/office/powerpoint/2010/main" advTm="1212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6.3|33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10.2|18.3|17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3|16|8.9|7.5|15.5|8.9|8.8|9.4|34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0.7|7.6|3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52.5"/>
</p:tagLst>
</file>

<file path=ppt/theme/theme1.xml><?xml version="1.0" encoding="utf-8"?>
<a:theme xmlns:a="http://schemas.openxmlformats.org/drawingml/2006/main" name="My UW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 UW theme.thmx</Template>
  <TotalTime>1826</TotalTime>
  <Words>725</Words>
  <Application>Microsoft Macintosh PowerPoint</Application>
  <PresentationFormat>On-screen Show (4:3)</PresentationFormat>
  <Paragraphs>237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My UW theme</vt:lpstr>
      <vt:lpstr>Equation</vt:lpstr>
      <vt:lpstr>Optimization of Linear Problems: Linear Programming (LP)</vt:lpstr>
      <vt:lpstr>Motivation</vt:lpstr>
      <vt:lpstr>Piecewise linearization of a cost curve</vt:lpstr>
      <vt:lpstr>Mathematical formulation</vt:lpstr>
      <vt:lpstr>Example 1</vt:lpstr>
      <vt:lpstr>Example 1</vt:lpstr>
      <vt:lpstr>Example 1</vt:lpstr>
      <vt:lpstr>Example 1</vt:lpstr>
      <vt:lpstr>Example 1</vt:lpstr>
      <vt:lpstr>Example 1</vt:lpstr>
      <vt:lpstr>Solving a LP problem (1)</vt:lpstr>
      <vt:lpstr>Which direction?</vt:lpstr>
      <vt:lpstr>Solving a LP problem (2)</vt:lpstr>
      <vt:lpstr>Interior point methods</vt:lpstr>
      <vt:lpstr>Sequential Linear Programming (SLP)</vt:lpstr>
      <vt:lpstr>Summary</vt:lpstr>
    </vt:vector>
  </TitlesOfParts>
  <Company>UMIST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Non-Linear Programming</dc:title>
  <dc:creator>Daniel Kirschen</dc:creator>
  <cp:lastModifiedBy>Daniel Kirschen</cp:lastModifiedBy>
  <cp:revision>43</cp:revision>
  <dcterms:created xsi:type="dcterms:W3CDTF">2001-11-18T21:08:09Z</dcterms:created>
  <dcterms:modified xsi:type="dcterms:W3CDTF">2012-07-19T03:48:10Z</dcterms:modified>
</cp:coreProperties>
</file>