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43"/>
  </p:notesMasterIdLst>
  <p:handoutMasterIdLst>
    <p:handoutMasterId r:id="rId44"/>
  </p:handoutMasterIdLst>
  <p:sldIdLst>
    <p:sldId id="256" r:id="rId2"/>
    <p:sldId id="415" r:id="rId3"/>
    <p:sldId id="433" r:id="rId4"/>
    <p:sldId id="379" r:id="rId5"/>
    <p:sldId id="416" r:id="rId6"/>
    <p:sldId id="432" r:id="rId7"/>
    <p:sldId id="434" r:id="rId8"/>
    <p:sldId id="435" r:id="rId9"/>
    <p:sldId id="436" r:id="rId10"/>
    <p:sldId id="437" r:id="rId11"/>
    <p:sldId id="439" r:id="rId12"/>
    <p:sldId id="438" r:id="rId13"/>
    <p:sldId id="441" r:id="rId14"/>
    <p:sldId id="442" r:id="rId15"/>
    <p:sldId id="337" r:id="rId16"/>
    <p:sldId id="418" r:id="rId17"/>
    <p:sldId id="380" r:id="rId18"/>
    <p:sldId id="340" r:id="rId19"/>
    <p:sldId id="390" r:id="rId20"/>
    <p:sldId id="393" r:id="rId21"/>
    <p:sldId id="420" r:id="rId22"/>
    <p:sldId id="422" r:id="rId23"/>
    <p:sldId id="419" r:id="rId24"/>
    <p:sldId id="423" r:id="rId25"/>
    <p:sldId id="387" r:id="rId26"/>
    <p:sldId id="388" r:id="rId27"/>
    <p:sldId id="389" r:id="rId28"/>
    <p:sldId id="424" r:id="rId29"/>
    <p:sldId id="399" r:id="rId30"/>
    <p:sldId id="425" r:id="rId31"/>
    <p:sldId id="426" r:id="rId32"/>
    <p:sldId id="402" r:id="rId33"/>
    <p:sldId id="392" r:id="rId34"/>
    <p:sldId id="407" r:id="rId35"/>
    <p:sldId id="408" r:id="rId36"/>
    <p:sldId id="409" r:id="rId37"/>
    <p:sldId id="410" r:id="rId38"/>
    <p:sldId id="411" r:id="rId39"/>
    <p:sldId id="412" r:id="rId40"/>
    <p:sldId id="413" r:id="rId41"/>
    <p:sldId id="414" r:id="rId42"/>
  </p:sldIdLst>
  <p:sldSz cx="9144000" cy="6858000" type="screen4x3"/>
  <p:notesSz cx="6858000" cy="97536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Book Antiqua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Book Antiqua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Book Antiqua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Book Antiqua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6666FF"/>
    <a:srgbClr val="008040"/>
    <a:srgbClr val="00FF80"/>
    <a:srgbClr val="66CCFF"/>
    <a:srgbClr val="FF6FCF"/>
    <a:srgbClr val="618FFD"/>
    <a:srgbClr val="B3B900"/>
    <a:srgbClr val="FCFEB9"/>
    <a:srgbClr val="CE1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>
        <p:scale>
          <a:sx n="140" d="100"/>
          <a:sy n="140" d="100"/>
        </p:scale>
        <p:origin x="-2520" y="-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Relationship Id="rId2" Type="http://schemas.openxmlformats.org/officeDocument/2006/relationships/image" Target="../media/image45.emf"/><Relationship Id="rId3" Type="http://schemas.openxmlformats.org/officeDocument/2006/relationships/image" Target="../media/image4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Relationship Id="rId2" Type="http://schemas.openxmlformats.org/officeDocument/2006/relationships/image" Target="../media/image49.emf"/><Relationship Id="rId3" Type="http://schemas.openxmlformats.org/officeDocument/2006/relationships/image" Target="../media/image5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7" Type="http://schemas.openxmlformats.org/officeDocument/2006/relationships/image" Target="../media/image37.emf"/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091113" y="3871913"/>
            <a:ext cx="5365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/>
            <a:fld id="{970E380B-E7BE-3741-A7A0-99AE97E7F996}" type="slidenum">
              <a:rPr lang="en-GB">
                <a:latin typeface="Times New Roman" charset="0"/>
              </a:rPr>
              <a:pPr defTabSz="762000"/>
              <a:t>‹#›</a:t>
            </a:fld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0273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5029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8445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0106622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445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445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445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445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445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457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445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041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445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chemeClr val="bg1">
                <a:lumMod val="85000"/>
              </a:schemeClr>
            </a:gs>
            <a:gs pos="40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WEE master slide_v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2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83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-36511" y="6016205"/>
            <a:ext cx="3332237" cy="365125"/>
          </a:xfrm>
        </p:spPr>
        <p:txBody>
          <a:bodyPr/>
          <a:lstStyle>
            <a:lvl1pPr>
              <a:defRPr dirty="0" smtClean="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14675" y="5943602"/>
            <a:ext cx="2895600" cy="365125"/>
          </a:xfrm>
        </p:spPr>
        <p:txBody>
          <a:bodyPr/>
          <a:lstStyle>
            <a:lvl1pPr>
              <a:defRPr dirty="0" smtClean="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904" y="6520261"/>
            <a:ext cx="2133600" cy="365125"/>
          </a:xfrm>
        </p:spPr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fld id="{C794D183-C001-F648-81DA-AA35663B53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37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7B94D-DE10-3B40-BD4F-D0D919771F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8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1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5410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A180D-8EDB-624A-A801-0AB7C7BE8D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4625"/>
            <a:ext cx="8229600" cy="7921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3008" y="1052736"/>
            <a:ext cx="4038600" cy="50405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4008" y="1052736"/>
            <a:ext cx="4038600" cy="504056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-25896" y="6613527"/>
            <a:ext cx="37338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629400"/>
            <a:ext cx="2133600" cy="152400"/>
          </a:xfrm>
        </p:spPr>
        <p:txBody>
          <a:bodyPr/>
          <a:lstStyle>
            <a:lvl1pPr>
              <a:defRPr/>
            </a:lvl1pPr>
          </a:lstStyle>
          <a:p>
            <a:fld id="{38CDB57E-08DA-C344-B5BD-D2BF51A0A0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68314" y="764704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348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7"/>
            <a:ext cx="82296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1447800"/>
            <a:ext cx="8229600" cy="46783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FEC0D1DD-E3B6-6A45-96AD-18C702B22D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0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8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518277"/>
            <a:ext cx="2987675" cy="365125"/>
          </a:xfrm>
        </p:spPr>
        <p:txBody>
          <a:bodyPr/>
          <a:lstStyle>
            <a:lvl1pPr>
              <a:defRPr sz="1000" dirty="0" smtClean="0"/>
            </a:lvl1pPr>
          </a:lstStyle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46912" y="6592267"/>
            <a:ext cx="2133600" cy="365125"/>
          </a:xfrm>
        </p:spPr>
        <p:txBody>
          <a:bodyPr/>
          <a:lstStyle>
            <a:lvl1pPr>
              <a:defRPr sz="1000" smtClean="0"/>
            </a:lvl1pPr>
          </a:lstStyle>
          <a:p>
            <a:fld id="{37701D30-165D-6746-B742-7591148E5E4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68314" y="1125538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96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WEE master slide_v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2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72831"/>
            <a:ext cx="7772400" cy="1500187"/>
          </a:xfrm>
        </p:spPr>
        <p:txBody>
          <a:bodyPr anchor="b"/>
          <a:lstStyle>
            <a:lvl1pPr marL="0" indent="0">
              <a:buNone/>
              <a:defRPr sz="4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426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2269"/>
            <a:ext cx="3923928" cy="365125"/>
          </a:xfrm>
        </p:spPr>
        <p:txBody>
          <a:bodyPr/>
          <a:lstStyle>
            <a:lvl1pPr>
              <a:defRPr sz="1000" dirty="0" smtClean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9925" y="6592269"/>
            <a:ext cx="2133600" cy="365125"/>
          </a:xfrm>
        </p:spPr>
        <p:txBody>
          <a:bodyPr/>
          <a:lstStyle>
            <a:lvl1pPr>
              <a:defRPr sz="1000" smtClean="0">
                <a:solidFill>
                  <a:schemeClr val="tx1"/>
                </a:solidFill>
              </a:defRPr>
            </a:lvl1pPr>
          </a:lstStyle>
          <a:p>
            <a:fld id="{4B6245C5-D818-7D49-8F3A-16BC88DDC85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68314" y="1125538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65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8842"/>
            <a:ext cx="4040188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88842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F0786-842A-F34F-B5CA-5C6F94EA05B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68314" y="1052736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57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-56380" y="6597354"/>
            <a:ext cx="3548261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2" y="6592269"/>
            <a:ext cx="2133600" cy="365125"/>
          </a:xfrm>
        </p:spPr>
        <p:txBody>
          <a:bodyPr/>
          <a:lstStyle>
            <a:lvl1pPr>
              <a:defRPr sz="1000"/>
            </a:lvl1pPr>
          </a:lstStyle>
          <a:p>
            <a:fld id="{5F2B62E9-667C-6447-A3DF-43B1073CEF4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68314" y="1125538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64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-36512" y="6592269"/>
            <a:ext cx="396044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2" y="6592269"/>
            <a:ext cx="2133600" cy="365125"/>
          </a:xfrm>
        </p:spPr>
        <p:txBody>
          <a:bodyPr/>
          <a:lstStyle>
            <a:lvl1pPr>
              <a:defRPr sz="1000"/>
            </a:lvl1pPr>
          </a:lstStyle>
          <a:p>
            <a:fld id="{F62CBB30-8006-8F46-BC29-7782CFE03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1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008313" cy="1066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533401"/>
            <a:ext cx="5111750" cy="5410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2"/>
            <a:ext cx="3008313" cy="42672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CE444-BCB7-6B4C-B99C-6B16E31E61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4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3959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14938"/>
            <a:ext cx="5486400" cy="728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F9319-D4D7-6A40-B8C5-0B12723EB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9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92269"/>
            <a:ext cx="305983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1"/>
                </a:solidFill>
                <a:latin typeface="Calibri" charset="0"/>
                <a:cs typeface="+mn-cs"/>
              </a:defRPr>
            </a:lvl1pPr>
          </a:lstStyle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0" y="6592269"/>
            <a:ext cx="305983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tx1"/>
                </a:solidFill>
                <a:latin typeface="Calibri" charset="0"/>
                <a:cs typeface="+mn-cs"/>
              </a:defRPr>
            </a:lvl1pPr>
          </a:lstStyle>
          <a:p>
            <a:fld id="{38CDB57E-08DA-C344-B5BD-D2BF51A0A0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42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7944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42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4675" y="609600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8" Type="http://schemas.openxmlformats.org/officeDocument/2006/relationships/image" Target="../media/image14.emf"/><Relationship Id="rId9" Type="http://schemas.openxmlformats.org/officeDocument/2006/relationships/image" Target="../media/image15.e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9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2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.bin"/><Relationship Id="rId12" Type="http://schemas.openxmlformats.org/officeDocument/2006/relationships/image" Target="../media/image2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25.e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oleObject" Target="../embeddings/oleObject14.bin"/><Relationship Id="rId5" Type="http://schemas.openxmlformats.org/officeDocument/2006/relationships/image" Target="../media/image2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image" Target="../media/image35.emf"/><Relationship Id="rId13" Type="http://schemas.openxmlformats.org/officeDocument/2006/relationships/oleObject" Target="../embeddings/oleObject20.bin"/><Relationship Id="rId14" Type="http://schemas.openxmlformats.org/officeDocument/2006/relationships/image" Target="../media/image36.emf"/><Relationship Id="rId15" Type="http://schemas.openxmlformats.org/officeDocument/2006/relationships/oleObject" Target="../embeddings/oleObject21.bin"/><Relationship Id="rId16" Type="http://schemas.openxmlformats.org/officeDocument/2006/relationships/image" Target="../media/image3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33.e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3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39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40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4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39.e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4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42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44.emf"/><Relationship Id="rId6" Type="http://schemas.openxmlformats.org/officeDocument/2006/relationships/oleObject" Target="../embeddings/oleObject31.bin"/><Relationship Id="rId7" Type="http://schemas.openxmlformats.org/officeDocument/2006/relationships/image" Target="../media/image45.emf"/><Relationship Id="rId8" Type="http://schemas.openxmlformats.org/officeDocument/2006/relationships/oleObject" Target="../embeddings/oleObject32.bin"/><Relationship Id="rId9" Type="http://schemas.openxmlformats.org/officeDocument/2006/relationships/image" Target="../media/image4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47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48.e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49.e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50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620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GB" sz="4400" dirty="0"/>
              <a:t>Transmission </a:t>
            </a:r>
            <a:r>
              <a:rPr lang="en-GB" dirty="0"/>
              <a:t>I</a:t>
            </a:r>
            <a:r>
              <a:rPr lang="en-GB" sz="4400" dirty="0" smtClean="0"/>
              <a:t>nvestments</a:t>
            </a:r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Daniel </a:t>
            </a:r>
            <a:r>
              <a:rPr lang="en-US" dirty="0" smtClean="0"/>
              <a:t>Kirschen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D183-C001-F648-81DA-AA35663B532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allocate the cost of transmission?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Discuss methods that could be used to allocate the cost of transmission to users of the transmission network:</a:t>
            </a:r>
          </a:p>
          <a:p>
            <a:pPr lvl="1"/>
            <a:r>
              <a:rPr lang="en-US" dirty="0" smtClean="0"/>
              <a:t>Generators</a:t>
            </a:r>
          </a:p>
          <a:p>
            <a:pPr lvl="1"/>
            <a:r>
              <a:rPr lang="en-US" dirty="0" smtClean="0"/>
              <a:t>Consumers</a:t>
            </a:r>
          </a:p>
          <a:p>
            <a:r>
              <a:rPr lang="en-US" dirty="0" smtClean="0"/>
              <a:t>Basis for allocation of cost</a:t>
            </a:r>
          </a:p>
          <a:p>
            <a:r>
              <a:rPr lang="en-US" dirty="0" smtClean="0"/>
              <a:t>Advantages and disadvantages</a:t>
            </a:r>
          </a:p>
          <a:p>
            <a:r>
              <a:rPr lang="en-US" dirty="0" smtClean="0"/>
              <a:t>Consider both:</a:t>
            </a:r>
          </a:p>
          <a:p>
            <a:pPr lvl="1"/>
            <a:r>
              <a:rPr lang="en-US" dirty="0" smtClean="0"/>
              <a:t>Internal users</a:t>
            </a:r>
          </a:p>
          <a:p>
            <a:pPr lvl="1"/>
            <a:r>
              <a:rPr lang="en-US" dirty="0" smtClean="0"/>
              <a:t>“Wheeling” transactions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01D30-165D-6746-B742-7591148E5E4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08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Wheeling transactions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01D30-165D-6746-B742-7591148E5E4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2843808" y="1916832"/>
            <a:ext cx="3888432" cy="1728192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Network of Transmission Company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339752" y="1556792"/>
            <a:ext cx="648072" cy="648072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6516216" y="3501008"/>
            <a:ext cx="792088" cy="576064"/>
          </a:xfrm>
          <a:prstGeom prst="snip2Diag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2700000">
            <a:off x="2937657" y="2190699"/>
            <a:ext cx="720080" cy="360040"/>
          </a:xfrm>
          <a:prstGeom prst="rightArrow">
            <a:avLst/>
          </a:prstGeom>
          <a:solidFill>
            <a:srgbClr val="CE16B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2700000">
            <a:off x="5817977" y="3198812"/>
            <a:ext cx="720080" cy="360040"/>
          </a:xfrm>
          <a:prstGeom prst="rightArrow">
            <a:avLst/>
          </a:prstGeom>
          <a:solidFill>
            <a:srgbClr val="CE16B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54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Postage stamp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Based on peak MW demand</a:t>
            </a:r>
          </a:p>
          <a:p>
            <a:pPr lvl="1"/>
            <a:r>
              <a:rPr lang="en-US" dirty="0" smtClean="0"/>
              <a:t>Adjustment for MWh, voltage level</a:t>
            </a:r>
          </a:p>
          <a:p>
            <a:r>
              <a:rPr lang="en-US" dirty="0" smtClean="0"/>
              <a:t>Simple</a:t>
            </a:r>
          </a:p>
          <a:p>
            <a:r>
              <a:rPr lang="en-US" dirty="0"/>
              <a:t>Adjusted to make sure company gets enough revenue</a:t>
            </a:r>
          </a:p>
          <a:p>
            <a:r>
              <a:rPr lang="en-US" dirty="0" smtClean="0"/>
              <a:t>Does not reflect distance</a:t>
            </a:r>
          </a:p>
          <a:p>
            <a:r>
              <a:rPr lang="en-US" dirty="0" smtClean="0"/>
              <a:t>Reflects average cost, not usage by particular user</a:t>
            </a:r>
          </a:p>
          <a:p>
            <a:r>
              <a:rPr lang="en-US" dirty="0" smtClean="0"/>
              <a:t>Does not encourage generators to locate “in the right place”</a:t>
            </a:r>
          </a:p>
          <a:p>
            <a:r>
              <a:rPr lang="en-US" dirty="0" smtClean="0"/>
              <a:t>“Pancaking” of rates if transaction involves network of several transmission companies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01D30-165D-6746-B742-7591148E5E4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7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path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 when transactions were infrequent</a:t>
            </a:r>
          </a:p>
          <a:p>
            <a:r>
              <a:rPr lang="en-US" dirty="0" smtClean="0"/>
              <a:t>Users and transmission company would agree on a (fictitious) contract path</a:t>
            </a:r>
          </a:p>
          <a:p>
            <a:r>
              <a:rPr lang="en-US" dirty="0" smtClean="0"/>
              <a:t>Cost of transmission would be based on the cost of the transmission facilities included in that path</a:t>
            </a:r>
          </a:p>
          <a:p>
            <a:r>
              <a:rPr lang="en-US" dirty="0" smtClean="0"/>
              <a:t>Appears more cost reflective but power flows know nothing about contracts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01D30-165D-6746-B742-7591148E5E4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50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MW-mile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power flow calculations to trace the power through the network</a:t>
            </a:r>
          </a:p>
          <a:p>
            <a:r>
              <a:rPr lang="en-US" dirty="0" smtClean="0"/>
              <a:t>Multiply the MW-miles of the power flows by an agreed rate</a:t>
            </a:r>
          </a:p>
          <a:p>
            <a:r>
              <a:rPr lang="en-US" dirty="0" smtClean="0"/>
              <a:t>Would be rigorous if network were linear</a:t>
            </a:r>
          </a:p>
          <a:p>
            <a:r>
              <a:rPr lang="en-US" dirty="0" smtClean="0"/>
              <a:t>Non-linear networks </a:t>
            </a:r>
            <a:r>
              <a:rPr lang="en-US" dirty="0" smtClean="0">
                <a:sym typeface="Wingdings"/>
              </a:rPr>
              <a:t> choice of base case affects the overall cost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01D30-165D-6746-B742-7591148E5E4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92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GB" dirty="0" smtClean="0">
                <a:solidFill>
                  <a:srgbClr val="000000"/>
                </a:solidFill>
              </a:rPr>
              <a:t>What is the value </a:t>
            </a:r>
            <a:r>
              <a:rPr lang="en-GB" dirty="0">
                <a:solidFill>
                  <a:srgbClr val="000000"/>
                </a:solidFill>
              </a:rPr>
              <a:t>of </a:t>
            </a:r>
            <a:r>
              <a:rPr lang="en-GB" dirty="0" smtClean="0">
                <a:solidFill>
                  <a:srgbClr val="000000"/>
                </a:solidFill>
              </a:rPr>
              <a:t>transmission?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7281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Assume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limit on transmission capacity</a:t>
            </a:r>
          </a:p>
          <a:p>
            <a:pPr lvl="1"/>
            <a:r>
              <a:rPr lang="en-US" dirty="0" smtClean="0"/>
              <a:t>No limit on generation capacity</a:t>
            </a:r>
          </a:p>
          <a:p>
            <a:pPr lvl="1"/>
            <a:r>
              <a:rPr lang="en-US" dirty="0" smtClean="0"/>
              <a:t>Ignore losses and security issues</a:t>
            </a:r>
          </a:p>
          <a:p>
            <a:endParaRPr lang="en-US" dirty="0"/>
          </a:p>
        </p:txBody>
      </p:sp>
      <p:sp>
        <p:nvSpPr>
          <p:cNvPr id="6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2011 D. Kirschen and the University of Washington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EF8065-C569-4544-9217-4FDED56DDB8F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36230" name="Group 38"/>
          <p:cNvGrpSpPr>
            <a:grpSpLocks/>
          </p:cNvGrpSpPr>
          <p:nvPr/>
        </p:nvGrpSpPr>
        <p:grpSpPr bwMode="auto">
          <a:xfrm>
            <a:off x="898865" y="2259015"/>
            <a:ext cx="7177543" cy="2339975"/>
            <a:chOff x="746" y="913"/>
            <a:chExt cx="3318" cy="888"/>
          </a:xfrm>
        </p:grpSpPr>
        <p:sp>
          <p:nvSpPr>
            <p:cNvPr id="136231" name="Line 39"/>
            <p:cNvSpPr>
              <a:spLocks noChangeShapeType="1"/>
            </p:cNvSpPr>
            <p:nvPr/>
          </p:nvSpPr>
          <p:spPr bwMode="auto">
            <a:xfrm>
              <a:off x="1590" y="1022"/>
              <a:ext cx="0" cy="44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6232" name="Line 40"/>
            <p:cNvSpPr>
              <a:spLocks noChangeShapeType="1"/>
            </p:cNvSpPr>
            <p:nvPr/>
          </p:nvSpPr>
          <p:spPr bwMode="auto">
            <a:xfrm>
              <a:off x="1207" y="1192"/>
              <a:ext cx="3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36233" name="Group 41"/>
            <p:cNvGrpSpPr>
              <a:grpSpLocks/>
            </p:cNvGrpSpPr>
            <p:nvPr/>
          </p:nvGrpSpPr>
          <p:grpSpPr bwMode="auto">
            <a:xfrm>
              <a:off x="912" y="1078"/>
              <a:ext cx="286" cy="228"/>
              <a:chOff x="2266" y="2180"/>
              <a:chExt cx="716" cy="568"/>
            </a:xfrm>
          </p:grpSpPr>
          <p:sp>
            <p:nvSpPr>
              <p:cNvPr id="136234" name="Oval 42"/>
              <p:cNvSpPr>
                <a:spLocks noChangeArrowheads="1"/>
              </p:cNvSpPr>
              <p:nvPr/>
            </p:nvSpPr>
            <p:spPr bwMode="auto">
              <a:xfrm>
                <a:off x="2266" y="2180"/>
                <a:ext cx="716" cy="56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6235" name="Group 43"/>
              <p:cNvGrpSpPr>
                <a:grpSpLocks/>
              </p:cNvGrpSpPr>
              <p:nvPr/>
            </p:nvGrpSpPr>
            <p:grpSpPr bwMode="auto">
              <a:xfrm>
                <a:off x="2502" y="2362"/>
                <a:ext cx="393" cy="203"/>
                <a:chOff x="2220" y="3747"/>
                <a:chExt cx="521" cy="267"/>
              </a:xfrm>
            </p:grpSpPr>
            <p:grpSp>
              <p:nvGrpSpPr>
                <p:cNvPr id="136236" name="Group 44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136237" name="Arc 45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6238" name="Arc 46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36239" name="Group 47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136240" name="Arc 48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6241" name="Arc 49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136242" name="Text Box 50"/>
            <p:cNvSpPr txBox="1">
              <a:spLocks noChangeArrowheads="1"/>
            </p:cNvSpPr>
            <p:nvPr/>
          </p:nvSpPr>
          <p:spPr bwMode="auto">
            <a:xfrm>
              <a:off x="896" y="937"/>
              <a:ext cx="51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20 $/MWh</a:t>
              </a:r>
              <a:endParaRPr lang="en-GB" sz="32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243" name="AutoShape 51"/>
            <p:cNvSpPr>
              <a:spLocks noChangeArrowheads="1"/>
            </p:cNvSpPr>
            <p:nvPr/>
          </p:nvSpPr>
          <p:spPr bwMode="auto">
            <a:xfrm rot="10800000" flipH="1">
              <a:off x="3149" y="1334"/>
              <a:ext cx="353" cy="414"/>
            </a:xfrm>
            <a:custGeom>
              <a:avLst/>
              <a:gdLst>
                <a:gd name="G0" fmla="+- 12159 0 0"/>
                <a:gd name="G1" fmla="+- 18514 0 0"/>
                <a:gd name="G2" fmla="+- 7200 0 0"/>
                <a:gd name="G3" fmla="*/ 12159 1 2"/>
                <a:gd name="G4" fmla="+- G3 10800 0"/>
                <a:gd name="G5" fmla="+- 21600 12159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6880 w 21600"/>
                <a:gd name="T1" fmla="*/ 0 h 21600"/>
                <a:gd name="T2" fmla="*/ 12159 w 21600"/>
                <a:gd name="T3" fmla="*/ 7200 h 21600"/>
                <a:gd name="T4" fmla="*/ 0 w 21600"/>
                <a:gd name="T5" fmla="*/ 19694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880" y="0"/>
                  </a:moveTo>
                  <a:lnTo>
                    <a:pt x="12159" y="7200"/>
                  </a:lnTo>
                  <a:lnTo>
                    <a:pt x="15245" y="7200"/>
                  </a:lnTo>
                  <a:lnTo>
                    <a:pt x="15245" y="17786"/>
                  </a:lnTo>
                  <a:lnTo>
                    <a:pt x="0" y="17786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36244" name="Group 52"/>
            <p:cNvGrpSpPr>
              <a:grpSpLocks/>
            </p:cNvGrpSpPr>
            <p:nvPr/>
          </p:nvGrpSpPr>
          <p:grpSpPr bwMode="auto">
            <a:xfrm>
              <a:off x="3148" y="1070"/>
              <a:ext cx="693" cy="228"/>
              <a:chOff x="7872" y="2557"/>
              <a:chExt cx="1734" cy="568"/>
            </a:xfrm>
          </p:grpSpPr>
          <p:sp>
            <p:nvSpPr>
              <p:cNvPr id="136245" name="Line 53"/>
              <p:cNvSpPr>
                <a:spLocks noChangeShapeType="1"/>
              </p:cNvSpPr>
              <p:nvPr/>
            </p:nvSpPr>
            <p:spPr bwMode="auto">
              <a:xfrm>
                <a:off x="7872" y="2841"/>
                <a:ext cx="103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6246" name="Group 54"/>
              <p:cNvGrpSpPr>
                <a:grpSpLocks/>
              </p:cNvGrpSpPr>
              <p:nvPr/>
            </p:nvGrpSpPr>
            <p:grpSpPr bwMode="auto">
              <a:xfrm>
                <a:off x="8900" y="2557"/>
                <a:ext cx="706" cy="568"/>
                <a:chOff x="8440" y="2557"/>
                <a:chExt cx="706" cy="568"/>
              </a:xfrm>
            </p:grpSpPr>
            <p:sp>
              <p:nvSpPr>
                <p:cNvPr id="136247" name="Oval 55"/>
                <p:cNvSpPr>
                  <a:spLocks noChangeArrowheads="1"/>
                </p:cNvSpPr>
                <p:nvPr/>
              </p:nvSpPr>
              <p:spPr bwMode="auto">
                <a:xfrm>
                  <a:off x="8440" y="2557"/>
                  <a:ext cx="706" cy="568"/>
                </a:xfrm>
                <a:prstGeom prst="ellipse">
                  <a:avLst/>
                </a:pr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36248" name="Group 56"/>
                <p:cNvGrpSpPr>
                  <a:grpSpLocks/>
                </p:cNvGrpSpPr>
                <p:nvPr/>
              </p:nvGrpSpPr>
              <p:grpSpPr bwMode="auto">
                <a:xfrm>
                  <a:off x="8528" y="2719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136249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136250" name="Arc 58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2422"/>
                        <a:gd name="T2" fmla="*/ 21584 w 21600"/>
                        <a:gd name="T3" fmla="*/ 22422 h 22422"/>
                        <a:gd name="T4" fmla="*/ 0 w 21600"/>
                        <a:gd name="T5" fmla="*/ 21600 h 224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6251" name="Arc 59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2422"/>
                        <a:gd name="T2" fmla="*/ 21584 w 21600"/>
                        <a:gd name="T3" fmla="*/ 22422 h 22422"/>
                        <a:gd name="T4" fmla="*/ 0 w 21600"/>
                        <a:gd name="T5" fmla="*/ 21600 h 224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36252" name="Group 60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136253" name="Arc 61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2422"/>
                        <a:gd name="T2" fmla="*/ 21584 w 21600"/>
                        <a:gd name="T3" fmla="*/ 22422 h 22422"/>
                        <a:gd name="T4" fmla="*/ 0 w 21600"/>
                        <a:gd name="T5" fmla="*/ 21600 h 224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6254" name="Arc 62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2422"/>
                        <a:gd name="T2" fmla="*/ 21584 w 21600"/>
                        <a:gd name="T3" fmla="*/ 22422 h 22422"/>
                        <a:gd name="T4" fmla="*/ 0 w 21600"/>
                        <a:gd name="T5" fmla="*/ 21600 h 224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136255" name="Text Box 63"/>
            <p:cNvSpPr txBox="1">
              <a:spLocks noChangeArrowheads="1"/>
            </p:cNvSpPr>
            <p:nvPr/>
          </p:nvSpPr>
          <p:spPr bwMode="auto">
            <a:xfrm>
              <a:off x="3490" y="937"/>
              <a:ext cx="511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45 $/MWh</a:t>
              </a:r>
              <a:endParaRPr lang="en-GB" sz="32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256" name="Line 64"/>
            <p:cNvSpPr>
              <a:spLocks noChangeShapeType="1"/>
            </p:cNvSpPr>
            <p:nvPr/>
          </p:nvSpPr>
          <p:spPr bwMode="auto">
            <a:xfrm>
              <a:off x="3149" y="1022"/>
              <a:ext cx="0" cy="44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6257" name="Line 65"/>
            <p:cNvSpPr>
              <a:spLocks noChangeShapeType="1"/>
            </p:cNvSpPr>
            <p:nvPr/>
          </p:nvSpPr>
          <p:spPr bwMode="auto">
            <a:xfrm>
              <a:off x="1592" y="1192"/>
              <a:ext cx="156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6258" name="Line 66"/>
            <p:cNvSpPr>
              <a:spLocks noChangeShapeType="1"/>
            </p:cNvSpPr>
            <p:nvPr/>
          </p:nvSpPr>
          <p:spPr bwMode="auto">
            <a:xfrm>
              <a:off x="2248" y="1105"/>
              <a:ext cx="30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6259" name="Text Box 67"/>
            <p:cNvSpPr txBox="1">
              <a:spLocks noChangeArrowheads="1"/>
            </p:cNvSpPr>
            <p:nvPr/>
          </p:nvSpPr>
          <p:spPr bwMode="auto">
            <a:xfrm>
              <a:off x="3553" y="1630"/>
              <a:ext cx="511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1000 MW</a:t>
              </a:r>
              <a:endParaRPr lang="en-GB" sz="32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260" name="Text Box 68"/>
            <p:cNvSpPr txBox="1">
              <a:spLocks noChangeArrowheads="1"/>
            </p:cNvSpPr>
            <p:nvPr/>
          </p:nvSpPr>
          <p:spPr bwMode="auto">
            <a:xfrm>
              <a:off x="3891" y="1140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US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  <a:r>
                <a:rPr lang="en-US" sz="160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  <a:endParaRPr lang="en-GB" sz="28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261" name="Text Box 69"/>
            <p:cNvSpPr txBox="1">
              <a:spLocks noChangeArrowheads="1"/>
            </p:cNvSpPr>
            <p:nvPr/>
          </p:nvSpPr>
          <p:spPr bwMode="auto">
            <a:xfrm>
              <a:off x="746" y="1140"/>
              <a:ext cx="1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US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  <a:r>
                <a:rPr lang="en-US" sz="160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  <a:endParaRPr lang="en-GB" sz="28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262" name="Text Box 70"/>
            <p:cNvSpPr txBox="1">
              <a:spLocks noChangeArrowheads="1"/>
            </p:cNvSpPr>
            <p:nvPr/>
          </p:nvSpPr>
          <p:spPr bwMode="auto">
            <a:xfrm>
              <a:off x="2257" y="961"/>
              <a:ext cx="511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1000 MW</a:t>
              </a:r>
              <a:endParaRPr lang="en-GB" sz="32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263" name="Text Box 71"/>
            <p:cNvSpPr txBox="1">
              <a:spLocks noChangeArrowheads="1"/>
            </p:cNvSpPr>
            <p:nvPr/>
          </p:nvSpPr>
          <p:spPr bwMode="auto">
            <a:xfrm>
              <a:off x="1546" y="913"/>
              <a:ext cx="118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1" hangingPunct="1"/>
              <a:r>
                <a:rPr lang="en-US" sz="18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endParaRPr lang="en-GB" sz="32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264" name="Text Box 72"/>
            <p:cNvSpPr txBox="1">
              <a:spLocks noChangeArrowheads="1"/>
            </p:cNvSpPr>
            <p:nvPr/>
          </p:nvSpPr>
          <p:spPr bwMode="auto">
            <a:xfrm>
              <a:off x="3096" y="913"/>
              <a:ext cx="119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1" hangingPunct="1"/>
              <a:r>
                <a:rPr lang="en-US" sz="18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  <a:endParaRPr lang="en-GB" sz="32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GB" dirty="0" smtClean="0">
                <a:solidFill>
                  <a:srgbClr val="000000"/>
                </a:solidFill>
              </a:rPr>
              <a:t>What is the value </a:t>
            </a:r>
            <a:r>
              <a:rPr lang="en-GB" dirty="0">
                <a:solidFill>
                  <a:srgbClr val="000000"/>
                </a:solidFill>
              </a:rPr>
              <a:t>of </a:t>
            </a:r>
            <a:r>
              <a:rPr lang="en-GB" dirty="0" smtClean="0">
                <a:solidFill>
                  <a:srgbClr val="000000"/>
                </a:solidFill>
              </a:rPr>
              <a:t>transmission?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2011 D. Kirschen and the University of Washington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8065-C569-4544-9217-4FDED56DDB8F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6231" name="Line 39"/>
          <p:cNvSpPr>
            <a:spLocks noChangeShapeType="1"/>
          </p:cNvSpPr>
          <p:nvPr/>
        </p:nvSpPr>
        <p:spPr bwMode="auto">
          <a:xfrm>
            <a:off x="2724616" y="2546242"/>
            <a:ext cx="0" cy="115944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6232" name="Line 40"/>
          <p:cNvSpPr>
            <a:spLocks noChangeShapeType="1"/>
          </p:cNvSpPr>
          <p:nvPr/>
        </p:nvSpPr>
        <p:spPr bwMode="auto">
          <a:xfrm>
            <a:off x="1896106" y="2994208"/>
            <a:ext cx="822021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36233" name="Group 41"/>
          <p:cNvGrpSpPr>
            <a:grpSpLocks/>
          </p:cNvGrpSpPr>
          <p:nvPr/>
        </p:nvGrpSpPr>
        <p:grpSpPr bwMode="auto">
          <a:xfrm>
            <a:off x="1259633" y="2693806"/>
            <a:ext cx="619168" cy="600804"/>
            <a:chOff x="2414" y="2180"/>
            <a:chExt cx="568" cy="568"/>
          </a:xfrm>
        </p:grpSpPr>
        <p:sp>
          <p:nvSpPr>
            <p:cNvPr id="136234" name="Oval 42"/>
            <p:cNvSpPr>
              <a:spLocks noChangeArrowheads="1"/>
            </p:cNvSpPr>
            <p:nvPr/>
          </p:nvSpPr>
          <p:spPr bwMode="auto">
            <a:xfrm>
              <a:off x="2414" y="2180"/>
              <a:ext cx="568" cy="56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36235" name="Group 43"/>
            <p:cNvGrpSpPr>
              <a:grpSpLocks/>
            </p:cNvGrpSpPr>
            <p:nvPr/>
          </p:nvGrpSpPr>
          <p:grpSpPr bwMode="auto">
            <a:xfrm>
              <a:off x="2502" y="2362"/>
              <a:ext cx="393" cy="203"/>
              <a:chOff x="2220" y="3747"/>
              <a:chExt cx="521" cy="267"/>
            </a:xfrm>
          </p:grpSpPr>
          <p:grpSp>
            <p:nvGrpSpPr>
              <p:cNvPr id="136236" name="Group 44"/>
              <p:cNvGrpSpPr>
                <a:grpSpLocks/>
              </p:cNvGrpSpPr>
              <p:nvPr/>
            </p:nvGrpSpPr>
            <p:grpSpPr bwMode="auto">
              <a:xfrm>
                <a:off x="2220" y="3747"/>
                <a:ext cx="259" cy="133"/>
                <a:chOff x="2212" y="3739"/>
                <a:chExt cx="337" cy="187"/>
              </a:xfrm>
            </p:grpSpPr>
            <p:sp>
              <p:nvSpPr>
                <p:cNvPr id="136237" name="Arc 45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6238" name="Arc 46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6239" name="Group 47"/>
              <p:cNvGrpSpPr>
                <a:grpSpLocks/>
              </p:cNvGrpSpPr>
              <p:nvPr/>
            </p:nvGrpSpPr>
            <p:grpSpPr bwMode="auto">
              <a:xfrm flipV="1">
                <a:off x="2482" y="3881"/>
                <a:ext cx="259" cy="133"/>
                <a:chOff x="2212" y="3739"/>
                <a:chExt cx="337" cy="187"/>
              </a:xfrm>
            </p:grpSpPr>
            <p:sp>
              <p:nvSpPr>
                <p:cNvPr id="136240" name="Arc 48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6241" name="Arc 49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136242" name="Text Box 50"/>
          <p:cNvSpPr txBox="1">
            <a:spLocks noChangeArrowheads="1"/>
          </p:cNvSpPr>
          <p:nvPr/>
        </p:nvSpPr>
        <p:spPr bwMode="auto">
          <a:xfrm>
            <a:off x="1223346" y="2322256"/>
            <a:ext cx="1107566" cy="44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20 $/MWh</a:t>
            </a:r>
            <a:endParaRPr lang="en-GB" sz="3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6243" name="AutoShape 51"/>
          <p:cNvSpPr>
            <a:spLocks noChangeArrowheads="1"/>
          </p:cNvSpPr>
          <p:nvPr/>
        </p:nvSpPr>
        <p:spPr bwMode="auto">
          <a:xfrm rot="10800000" flipH="1">
            <a:off x="6097066" y="3368393"/>
            <a:ext cx="763615" cy="1090934"/>
          </a:xfrm>
          <a:custGeom>
            <a:avLst/>
            <a:gdLst>
              <a:gd name="G0" fmla="+- 12159 0 0"/>
              <a:gd name="G1" fmla="+- 18514 0 0"/>
              <a:gd name="G2" fmla="+- 7200 0 0"/>
              <a:gd name="G3" fmla="*/ 12159 1 2"/>
              <a:gd name="G4" fmla="+- G3 10800 0"/>
              <a:gd name="G5" fmla="+- 21600 12159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6880 w 21600"/>
              <a:gd name="T1" fmla="*/ 0 h 21600"/>
              <a:gd name="T2" fmla="*/ 12159 w 21600"/>
              <a:gd name="T3" fmla="*/ 7200 h 21600"/>
              <a:gd name="T4" fmla="*/ 0 w 21600"/>
              <a:gd name="T5" fmla="*/ 19694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5245" y="7200"/>
                </a:lnTo>
                <a:lnTo>
                  <a:pt x="15245" y="17786"/>
                </a:lnTo>
                <a:lnTo>
                  <a:pt x="0" y="17786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6256" name="Line 64"/>
          <p:cNvSpPr>
            <a:spLocks noChangeShapeType="1"/>
          </p:cNvSpPr>
          <p:nvPr/>
        </p:nvSpPr>
        <p:spPr bwMode="auto">
          <a:xfrm>
            <a:off x="6097066" y="2546242"/>
            <a:ext cx="0" cy="115944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6257" name="Line 65"/>
          <p:cNvSpPr>
            <a:spLocks noChangeShapeType="1"/>
          </p:cNvSpPr>
          <p:nvPr/>
        </p:nvSpPr>
        <p:spPr bwMode="auto">
          <a:xfrm>
            <a:off x="2728942" y="2994208"/>
            <a:ext cx="3374614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6258" name="Line 66"/>
          <p:cNvSpPr>
            <a:spLocks noChangeShapeType="1"/>
          </p:cNvSpPr>
          <p:nvPr/>
        </p:nvSpPr>
        <p:spPr bwMode="auto">
          <a:xfrm>
            <a:off x="4148011" y="2764954"/>
            <a:ext cx="65761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6259" name="Text Box 67"/>
          <p:cNvSpPr txBox="1">
            <a:spLocks noChangeArrowheads="1"/>
          </p:cNvSpPr>
          <p:nvPr/>
        </p:nvSpPr>
        <p:spPr bwMode="auto">
          <a:xfrm>
            <a:off x="6971005" y="4148387"/>
            <a:ext cx="1105402" cy="45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1000 MW</a:t>
            </a:r>
            <a:endParaRPr lang="en-GB" sz="3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6261" name="Text Box 69"/>
          <p:cNvSpPr txBox="1">
            <a:spLocks noChangeArrowheads="1"/>
          </p:cNvSpPr>
          <p:nvPr/>
        </p:nvSpPr>
        <p:spPr bwMode="auto">
          <a:xfrm>
            <a:off x="827584" y="2857182"/>
            <a:ext cx="257422" cy="44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  <a:r>
              <a:rPr lang="en-US" sz="1600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endParaRPr lang="en-GB" sz="2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6262" name="Text Box 70"/>
          <p:cNvSpPr txBox="1">
            <a:spLocks noChangeArrowheads="1"/>
          </p:cNvSpPr>
          <p:nvPr/>
        </p:nvSpPr>
        <p:spPr bwMode="auto">
          <a:xfrm>
            <a:off x="4167481" y="2385500"/>
            <a:ext cx="1105402" cy="45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1000 MW</a:t>
            </a:r>
            <a:endParaRPr lang="en-GB" sz="3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6263" name="Text Box 71"/>
          <p:cNvSpPr txBox="1">
            <a:spLocks noChangeArrowheads="1"/>
          </p:cNvSpPr>
          <p:nvPr/>
        </p:nvSpPr>
        <p:spPr bwMode="auto">
          <a:xfrm>
            <a:off x="2629435" y="2259015"/>
            <a:ext cx="255259" cy="45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A</a:t>
            </a:r>
            <a:endParaRPr lang="en-GB" sz="3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6264" name="Text Box 72"/>
          <p:cNvSpPr txBox="1">
            <a:spLocks noChangeArrowheads="1"/>
          </p:cNvSpPr>
          <p:nvPr/>
        </p:nvSpPr>
        <p:spPr bwMode="auto">
          <a:xfrm>
            <a:off x="5982416" y="2259015"/>
            <a:ext cx="257422" cy="45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B</a:t>
            </a:r>
            <a:endParaRPr lang="en-GB" sz="3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5301208"/>
            <a:ext cx="7340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Value is now based on what value consumers put on</a:t>
            </a:r>
          </a:p>
          <a:p>
            <a:r>
              <a:rPr lang="en-US" dirty="0">
                <a:latin typeface="Arial"/>
                <a:cs typeface="Arial"/>
              </a:rPr>
              <a:t>e</a:t>
            </a:r>
            <a:r>
              <a:rPr lang="en-US" dirty="0" smtClean="0">
                <a:latin typeface="Arial"/>
                <a:cs typeface="Arial"/>
              </a:rPr>
              <a:t>lectricity!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2188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r>
              <a:rPr lang="en-GB" sz="4000" dirty="0" smtClean="0">
                <a:solidFill>
                  <a:schemeClr val="tx1"/>
                </a:solidFill>
              </a:rPr>
              <a:t>Perspective of a vertically integrated utility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2232248"/>
          </a:xfrm>
        </p:spPr>
        <p:txBody>
          <a:bodyPr/>
          <a:lstStyle/>
          <a:p>
            <a:r>
              <a:rPr lang="en-US" dirty="0" smtClean="0"/>
              <a:t>Balance transmission capital cost and generation operating cost</a:t>
            </a:r>
          </a:p>
          <a:p>
            <a:pPr lvl="1"/>
            <a:r>
              <a:rPr lang="en-US" dirty="0" smtClean="0"/>
              <a:t>Reinforce the transmission or supply the load from more expensive local generation?</a:t>
            </a:r>
            <a:endParaRPr lang="en-US" dirty="0"/>
          </a:p>
        </p:txBody>
      </p:sp>
      <p:sp>
        <p:nvSpPr>
          <p:cNvPr id="2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DA1490-CFBD-0C44-8288-B9EC76B9AB2F}" type="slidenum">
              <a:rPr lang="en-US"/>
              <a:pPr/>
              <a:t>17</a:t>
            </a:fld>
            <a:endParaRPr lang="en-US"/>
          </a:p>
        </p:txBody>
      </p:sp>
      <p:sp>
        <p:nvSpPr>
          <p:cNvPr id="25" name="Line 39"/>
          <p:cNvSpPr>
            <a:spLocks noChangeShapeType="1"/>
          </p:cNvSpPr>
          <p:nvPr/>
        </p:nvSpPr>
        <p:spPr bwMode="auto">
          <a:xfrm>
            <a:off x="2724616" y="1988037"/>
            <a:ext cx="0" cy="115944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Line 40"/>
          <p:cNvSpPr>
            <a:spLocks noChangeShapeType="1"/>
          </p:cNvSpPr>
          <p:nvPr/>
        </p:nvSpPr>
        <p:spPr bwMode="auto">
          <a:xfrm>
            <a:off x="1896107" y="2436003"/>
            <a:ext cx="822021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7" name="Group 41"/>
          <p:cNvGrpSpPr>
            <a:grpSpLocks/>
          </p:cNvGrpSpPr>
          <p:nvPr/>
        </p:nvGrpSpPr>
        <p:grpSpPr bwMode="auto">
          <a:xfrm>
            <a:off x="1257957" y="2135601"/>
            <a:ext cx="618679" cy="600804"/>
            <a:chOff x="2266" y="2180"/>
            <a:chExt cx="716" cy="568"/>
          </a:xfrm>
          <a:solidFill>
            <a:schemeClr val="accent6">
              <a:lumMod val="75000"/>
            </a:schemeClr>
          </a:solidFill>
        </p:grpSpPr>
        <p:sp>
          <p:nvSpPr>
            <p:cNvPr id="51" name="Oval 42"/>
            <p:cNvSpPr>
              <a:spLocks noChangeArrowheads="1"/>
            </p:cNvSpPr>
            <p:nvPr/>
          </p:nvSpPr>
          <p:spPr bwMode="auto">
            <a:xfrm>
              <a:off x="2266" y="2180"/>
              <a:ext cx="716" cy="568"/>
            </a:xfrm>
            <a:prstGeom prst="ellips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52" name="Group 43"/>
            <p:cNvGrpSpPr>
              <a:grpSpLocks/>
            </p:cNvGrpSpPr>
            <p:nvPr/>
          </p:nvGrpSpPr>
          <p:grpSpPr bwMode="auto">
            <a:xfrm>
              <a:off x="2502" y="2362"/>
              <a:ext cx="393" cy="203"/>
              <a:chOff x="2220" y="3747"/>
              <a:chExt cx="521" cy="267"/>
            </a:xfrm>
            <a:grpFill/>
          </p:grpSpPr>
          <p:grpSp>
            <p:nvGrpSpPr>
              <p:cNvPr id="53" name="Group 44"/>
              <p:cNvGrpSpPr>
                <a:grpSpLocks/>
              </p:cNvGrpSpPr>
              <p:nvPr/>
            </p:nvGrpSpPr>
            <p:grpSpPr bwMode="auto">
              <a:xfrm>
                <a:off x="2220" y="3747"/>
                <a:ext cx="259" cy="133"/>
                <a:chOff x="2212" y="3739"/>
                <a:chExt cx="337" cy="187"/>
              </a:xfrm>
              <a:grpFill/>
            </p:grpSpPr>
            <p:sp>
              <p:nvSpPr>
                <p:cNvPr id="57" name="Arc 45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" name="Arc 46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4" name="Group 47"/>
              <p:cNvGrpSpPr>
                <a:grpSpLocks/>
              </p:cNvGrpSpPr>
              <p:nvPr/>
            </p:nvGrpSpPr>
            <p:grpSpPr bwMode="auto">
              <a:xfrm flipV="1">
                <a:off x="2482" y="3881"/>
                <a:ext cx="259" cy="133"/>
                <a:chOff x="2212" y="3739"/>
                <a:chExt cx="337" cy="187"/>
              </a:xfrm>
              <a:grpFill/>
            </p:grpSpPr>
            <p:sp>
              <p:nvSpPr>
                <p:cNvPr id="55" name="Arc 48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" name="Arc 49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1223346" y="1764051"/>
            <a:ext cx="1107565" cy="44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20 $/MWh</a:t>
            </a:r>
            <a:endParaRPr lang="en-GB" sz="3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AutoShape 51"/>
          <p:cNvSpPr>
            <a:spLocks noChangeArrowheads="1"/>
          </p:cNvSpPr>
          <p:nvPr/>
        </p:nvSpPr>
        <p:spPr bwMode="auto">
          <a:xfrm rot="10800000" flipH="1">
            <a:off x="6097067" y="2810188"/>
            <a:ext cx="763614" cy="1090934"/>
          </a:xfrm>
          <a:custGeom>
            <a:avLst/>
            <a:gdLst>
              <a:gd name="G0" fmla="+- 12159 0 0"/>
              <a:gd name="G1" fmla="+- 18514 0 0"/>
              <a:gd name="G2" fmla="+- 7200 0 0"/>
              <a:gd name="G3" fmla="*/ 12159 1 2"/>
              <a:gd name="G4" fmla="+- G3 10800 0"/>
              <a:gd name="G5" fmla="+- 21600 12159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6880 w 21600"/>
              <a:gd name="T1" fmla="*/ 0 h 21600"/>
              <a:gd name="T2" fmla="*/ 12159 w 21600"/>
              <a:gd name="T3" fmla="*/ 7200 h 21600"/>
              <a:gd name="T4" fmla="*/ 0 w 21600"/>
              <a:gd name="T5" fmla="*/ 19694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5245" y="7200"/>
                </a:lnTo>
                <a:lnTo>
                  <a:pt x="15245" y="17786"/>
                </a:lnTo>
                <a:lnTo>
                  <a:pt x="0" y="17786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0" name="Group 52"/>
          <p:cNvGrpSpPr>
            <a:grpSpLocks/>
          </p:cNvGrpSpPr>
          <p:nvPr/>
        </p:nvGrpSpPr>
        <p:grpSpPr bwMode="auto">
          <a:xfrm>
            <a:off x="6094904" y="2114520"/>
            <a:ext cx="1499107" cy="600804"/>
            <a:chOff x="7872" y="2557"/>
            <a:chExt cx="1734" cy="568"/>
          </a:xfrm>
        </p:grpSpPr>
        <p:sp>
          <p:nvSpPr>
            <p:cNvPr id="41" name="Line 53"/>
            <p:cNvSpPr>
              <a:spLocks noChangeShapeType="1"/>
            </p:cNvSpPr>
            <p:nvPr/>
          </p:nvSpPr>
          <p:spPr bwMode="auto">
            <a:xfrm>
              <a:off x="7872" y="2841"/>
              <a:ext cx="10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2" name="Group 54"/>
            <p:cNvGrpSpPr>
              <a:grpSpLocks/>
            </p:cNvGrpSpPr>
            <p:nvPr/>
          </p:nvGrpSpPr>
          <p:grpSpPr bwMode="auto">
            <a:xfrm>
              <a:off x="8900" y="2557"/>
              <a:ext cx="706" cy="568"/>
              <a:chOff x="8440" y="2557"/>
              <a:chExt cx="706" cy="568"/>
            </a:xfrm>
          </p:grpSpPr>
          <p:sp>
            <p:nvSpPr>
              <p:cNvPr id="43" name="Oval 55"/>
              <p:cNvSpPr>
                <a:spLocks noChangeArrowheads="1"/>
              </p:cNvSpPr>
              <p:nvPr/>
            </p:nvSpPr>
            <p:spPr bwMode="auto">
              <a:xfrm>
                <a:off x="8440" y="2557"/>
                <a:ext cx="706" cy="568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4" name="Group 56"/>
              <p:cNvGrpSpPr>
                <a:grpSpLocks/>
              </p:cNvGrpSpPr>
              <p:nvPr/>
            </p:nvGrpSpPr>
            <p:grpSpPr bwMode="auto">
              <a:xfrm>
                <a:off x="8528" y="2719"/>
                <a:ext cx="393" cy="203"/>
                <a:chOff x="2220" y="3747"/>
                <a:chExt cx="521" cy="267"/>
              </a:xfrm>
            </p:grpSpPr>
            <p:grpSp>
              <p:nvGrpSpPr>
                <p:cNvPr id="45" name="Group 57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49" name="Arc 58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0" name="Arc 59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46" name="Group 60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47" name="Arc 61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8" name="Arc 62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1" name="Text Box 63"/>
          <p:cNvSpPr txBox="1">
            <a:spLocks noChangeArrowheads="1"/>
          </p:cNvSpPr>
          <p:nvPr/>
        </p:nvSpPr>
        <p:spPr bwMode="auto">
          <a:xfrm>
            <a:off x="6834722" y="1764051"/>
            <a:ext cx="1105402" cy="44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45 $/MWh</a:t>
            </a:r>
            <a:endParaRPr lang="en-GB" sz="3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Line 64"/>
          <p:cNvSpPr>
            <a:spLocks noChangeShapeType="1"/>
          </p:cNvSpPr>
          <p:nvPr/>
        </p:nvSpPr>
        <p:spPr bwMode="auto">
          <a:xfrm>
            <a:off x="6097066" y="1988037"/>
            <a:ext cx="0" cy="115944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Line 65"/>
          <p:cNvSpPr>
            <a:spLocks noChangeShapeType="1"/>
          </p:cNvSpPr>
          <p:nvPr/>
        </p:nvSpPr>
        <p:spPr bwMode="auto">
          <a:xfrm>
            <a:off x="2728944" y="2277896"/>
            <a:ext cx="3374613" cy="0"/>
          </a:xfrm>
          <a:prstGeom prst="line">
            <a:avLst/>
          </a:prstGeom>
          <a:noFill/>
          <a:ln w="571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" name="Line 66"/>
          <p:cNvSpPr>
            <a:spLocks noChangeShapeType="1"/>
          </p:cNvSpPr>
          <p:nvPr/>
        </p:nvSpPr>
        <p:spPr bwMode="auto">
          <a:xfrm>
            <a:off x="4087468" y="2061818"/>
            <a:ext cx="65761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Text Box 67"/>
          <p:cNvSpPr txBox="1">
            <a:spLocks noChangeArrowheads="1"/>
          </p:cNvSpPr>
          <p:nvPr/>
        </p:nvSpPr>
        <p:spPr bwMode="auto">
          <a:xfrm>
            <a:off x="6971005" y="3590182"/>
            <a:ext cx="1105402" cy="45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2000 </a:t>
            </a: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MW</a:t>
            </a:r>
            <a:endParaRPr lang="en-GB" sz="3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Text Box 68"/>
          <p:cNvSpPr txBox="1">
            <a:spLocks noChangeArrowheads="1"/>
          </p:cNvSpPr>
          <p:nvPr/>
        </p:nvSpPr>
        <p:spPr bwMode="auto">
          <a:xfrm>
            <a:off x="7702172" y="2298977"/>
            <a:ext cx="255259" cy="44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  <a:r>
              <a:rPr lang="en-US" sz="1600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endParaRPr lang="en-GB" sz="2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Text Box 69"/>
          <p:cNvSpPr txBox="1">
            <a:spLocks noChangeArrowheads="1"/>
          </p:cNvSpPr>
          <p:nvPr/>
        </p:nvSpPr>
        <p:spPr bwMode="auto">
          <a:xfrm>
            <a:off x="898864" y="2298977"/>
            <a:ext cx="257422" cy="44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  <a:r>
              <a:rPr lang="en-US" sz="1600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endParaRPr lang="en-GB" sz="2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Text Box 70"/>
          <p:cNvSpPr txBox="1">
            <a:spLocks noChangeArrowheads="1"/>
          </p:cNvSpPr>
          <p:nvPr/>
        </p:nvSpPr>
        <p:spPr bwMode="auto">
          <a:xfrm>
            <a:off x="3970655" y="1700810"/>
            <a:ext cx="1105402" cy="45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1000 MW</a:t>
            </a:r>
            <a:endParaRPr lang="en-GB" sz="3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Text Box 71"/>
          <p:cNvSpPr txBox="1">
            <a:spLocks noChangeArrowheads="1"/>
          </p:cNvSpPr>
          <p:nvPr/>
        </p:nvSpPr>
        <p:spPr bwMode="auto">
          <a:xfrm>
            <a:off x="2629436" y="1700810"/>
            <a:ext cx="255259" cy="45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A</a:t>
            </a:r>
            <a:endParaRPr lang="en-GB" sz="3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Text Box 72"/>
          <p:cNvSpPr txBox="1">
            <a:spLocks noChangeArrowheads="1"/>
          </p:cNvSpPr>
          <p:nvPr/>
        </p:nvSpPr>
        <p:spPr bwMode="auto">
          <a:xfrm>
            <a:off x="5982416" y="1700810"/>
            <a:ext cx="257422" cy="45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B</a:t>
            </a:r>
            <a:endParaRPr lang="en-GB" sz="3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9" name="Line 65"/>
          <p:cNvSpPr>
            <a:spLocks noChangeShapeType="1"/>
          </p:cNvSpPr>
          <p:nvPr/>
        </p:nvSpPr>
        <p:spPr bwMode="auto">
          <a:xfrm>
            <a:off x="2725193" y="2780928"/>
            <a:ext cx="3374613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5976" y="2708920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?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r>
              <a:rPr lang="en-GB" sz="3600" dirty="0" smtClean="0">
                <a:solidFill>
                  <a:schemeClr val="tx1"/>
                </a:solidFill>
              </a:rPr>
              <a:t>Perspective of a transmission merchant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 smtClean="0"/>
              <a:t>Unregulated company</a:t>
            </a:r>
          </a:p>
          <a:p>
            <a:pPr lvl="1">
              <a:buFontTx/>
              <a:buChar char="•"/>
            </a:pPr>
            <a:r>
              <a:rPr lang="en-US" dirty="0" smtClean="0"/>
              <a:t>No guarantee on revenue</a:t>
            </a:r>
          </a:p>
          <a:p>
            <a:pPr lvl="1">
              <a:buFontTx/>
              <a:buChar char="•"/>
            </a:pPr>
            <a:r>
              <a:rPr lang="en-US" dirty="0" smtClean="0"/>
              <a:t>No limit on profit</a:t>
            </a:r>
          </a:p>
          <a:p>
            <a:pPr>
              <a:buFontTx/>
              <a:buChar char="•"/>
            </a:pPr>
            <a:r>
              <a:rPr lang="en-US" dirty="0" smtClean="0"/>
              <a:t>Builds a transmission line</a:t>
            </a:r>
          </a:p>
          <a:p>
            <a:pPr>
              <a:buFontTx/>
              <a:buChar char="•"/>
            </a:pPr>
            <a:r>
              <a:rPr lang="en-US" dirty="0" smtClean="0"/>
              <a:t>Collects revenue based on:</a:t>
            </a:r>
          </a:p>
          <a:p>
            <a:pPr lvl="1">
              <a:buFontTx/>
              <a:buChar char="•"/>
            </a:pPr>
            <a:r>
              <a:rPr lang="en-US" dirty="0" smtClean="0"/>
              <a:t>Amount of power transmitted</a:t>
            </a:r>
          </a:p>
          <a:p>
            <a:pPr lvl="1">
              <a:buFontTx/>
              <a:buChar char="•"/>
            </a:pPr>
            <a:r>
              <a:rPr lang="en-US" dirty="0" smtClean="0"/>
              <a:t>Price difference between the two ends of the line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36EBEB-CB8E-7240-B1AF-17120AFC854C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Merchant interconnection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800200"/>
          </a:xfrm>
        </p:spPr>
        <p:txBody>
          <a:bodyPr>
            <a:normAutofit fontScale="92500" lnSpcReduction="20000"/>
          </a:bodyPr>
          <a:lstStyle/>
          <a:p>
            <a:pPr defTabSz="762000">
              <a:buFontTx/>
              <a:buChar char="•"/>
            </a:pPr>
            <a:r>
              <a:rPr lang="en-GB" dirty="0" smtClean="0"/>
              <a:t>Should an interconnection be built between </a:t>
            </a:r>
            <a:r>
              <a:rPr lang="en-GB" dirty="0" err="1" smtClean="0"/>
              <a:t>Borduria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 err="1" smtClean="0"/>
              <a:t>Syldavia</a:t>
            </a:r>
            <a:r>
              <a:rPr lang="en-GB" dirty="0" smtClean="0"/>
              <a:t>?</a:t>
            </a:r>
          </a:p>
          <a:p>
            <a:pPr defTabSz="762000">
              <a:buFontTx/>
              <a:buChar char="•"/>
            </a:pPr>
            <a:r>
              <a:rPr lang="en-GB" dirty="0" smtClean="0"/>
              <a:t>What is the demand for transmission?</a:t>
            </a:r>
          </a:p>
          <a:p>
            <a:pPr defTabSz="762000">
              <a:buFontTx/>
              <a:buChar char="•"/>
            </a:pPr>
            <a:r>
              <a:rPr lang="en-GB" dirty="0" smtClean="0"/>
              <a:t>What is the optimal capacity </a:t>
            </a:r>
            <a:r>
              <a:rPr lang="en-GB" dirty="0"/>
              <a:t>of </a:t>
            </a:r>
            <a:r>
              <a:rPr lang="en-GB" dirty="0" smtClean="0"/>
              <a:t>this </a:t>
            </a:r>
            <a:r>
              <a:rPr lang="en-GB" dirty="0"/>
              <a:t>line ?</a:t>
            </a:r>
          </a:p>
          <a:p>
            <a:endParaRPr lang="en-US" dirty="0"/>
          </a:p>
        </p:txBody>
      </p:sp>
      <p:sp>
        <p:nvSpPr>
          <p:cNvPr id="4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FF8B27-7D8C-E14C-97E6-14C12B07CD89}" type="slidenum">
              <a:rPr lang="en-US"/>
              <a:pPr/>
              <a:t>19</a:t>
            </a:fld>
            <a:endParaRPr lang="en-US"/>
          </a:p>
        </p:txBody>
      </p:sp>
      <p:sp>
        <p:nvSpPr>
          <p:cNvPr id="239621" name="Oval 5"/>
          <p:cNvSpPr>
            <a:spLocks noChangeArrowheads="1"/>
          </p:cNvSpPr>
          <p:nvPr/>
        </p:nvSpPr>
        <p:spPr bwMode="auto">
          <a:xfrm>
            <a:off x="900113" y="1268413"/>
            <a:ext cx="2317750" cy="2159000"/>
          </a:xfrm>
          <a:prstGeom prst="ellipse">
            <a:avLst/>
          </a:prstGeom>
          <a:solidFill>
            <a:srgbClr val="00FF8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9622" name="Line 6"/>
          <p:cNvSpPr>
            <a:spLocks noChangeShapeType="1"/>
          </p:cNvSpPr>
          <p:nvPr/>
        </p:nvSpPr>
        <p:spPr bwMode="auto">
          <a:xfrm>
            <a:off x="2857500" y="1739902"/>
            <a:ext cx="0" cy="9128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623" name="AutoShape 7"/>
          <p:cNvSpPr>
            <a:spLocks noChangeArrowheads="1"/>
          </p:cNvSpPr>
          <p:nvPr/>
        </p:nvSpPr>
        <p:spPr bwMode="auto">
          <a:xfrm rot="10800000">
            <a:off x="2055814" y="2387600"/>
            <a:ext cx="787400" cy="858838"/>
          </a:xfrm>
          <a:custGeom>
            <a:avLst/>
            <a:gdLst>
              <a:gd name="G0" fmla="+- 12159 0 0"/>
              <a:gd name="G1" fmla="+- 18514 0 0"/>
              <a:gd name="G2" fmla="+- 7200 0 0"/>
              <a:gd name="G3" fmla="*/ 12159 1 2"/>
              <a:gd name="G4" fmla="+- G3 10800 0"/>
              <a:gd name="G5" fmla="+- 21600 12159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6880 w 21600"/>
              <a:gd name="T1" fmla="*/ 0 h 21600"/>
              <a:gd name="T2" fmla="*/ 12159 w 21600"/>
              <a:gd name="T3" fmla="*/ 7200 h 21600"/>
              <a:gd name="T4" fmla="*/ 0 w 21600"/>
              <a:gd name="T5" fmla="*/ 19694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5245" y="7200"/>
                </a:lnTo>
                <a:lnTo>
                  <a:pt x="15245" y="17786"/>
                </a:lnTo>
                <a:lnTo>
                  <a:pt x="0" y="17786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9624" name="Line 8"/>
          <p:cNvSpPr>
            <a:spLocks noChangeShapeType="1"/>
          </p:cNvSpPr>
          <p:nvPr/>
        </p:nvSpPr>
        <p:spPr bwMode="auto">
          <a:xfrm>
            <a:off x="2003426" y="2090738"/>
            <a:ext cx="8477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9625" name="Group 9"/>
          <p:cNvGrpSpPr>
            <a:grpSpLocks/>
          </p:cNvGrpSpPr>
          <p:nvPr/>
        </p:nvGrpSpPr>
        <p:grpSpPr bwMode="auto">
          <a:xfrm>
            <a:off x="1479550" y="1855790"/>
            <a:ext cx="506413" cy="471487"/>
            <a:chOff x="2414" y="2180"/>
            <a:chExt cx="568" cy="568"/>
          </a:xfrm>
          <a:solidFill>
            <a:srgbClr val="FF0000"/>
          </a:solidFill>
        </p:grpSpPr>
        <p:sp>
          <p:nvSpPr>
            <p:cNvPr id="239626" name="Oval 10"/>
            <p:cNvSpPr>
              <a:spLocks noChangeArrowheads="1"/>
            </p:cNvSpPr>
            <p:nvPr/>
          </p:nvSpPr>
          <p:spPr bwMode="auto">
            <a:xfrm>
              <a:off x="2414" y="2180"/>
              <a:ext cx="568" cy="568"/>
            </a:xfrm>
            <a:prstGeom prst="ellips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9627" name="Group 11"/>
            <p:cNvGrpSpPr>
              <a:grpSpLocks/>
            </p:cNvGrpSpPr>
            <p:nvPr/>
          </p:nvGrpSpPr>
          <p:grpSpPr bwMode="auto">
            <a:xfrm>
              <a:off x="2502" y="2362"/>
              <a:ext cx="393" cy="203"/>
              <a:chOff x="2220" y="3747"/>
              <a:chExt cx="521" cy="267"/>
            </a:xfrm>
            <a:grpFill/>
          </p:grpSpPr>
          <p:grpSp>
            <p:nvGrpSpPr>
              <p:cNvPr id="239628" name="Group 12"/>
              <p:cNvGrpSpPr>
                <a:grpSpLocks/>
              </p:cNvGrpSpPr>
              <p:nvPr/>
            </p:nvGrpSpPr>
            <p:grpSpPr bwMode="auto">
              <a:xfrm>
                <a:off x="2220" y="3747"/>
                <a:ext cx="259" cy="133"/>
                <a:chOff x="2212" y="3739"/>
                <a:chExt cx="337" cy="187"/>
              </a:xfrm>
              <a:grpFill/>
            </p:grpSpPr>
            <p:sp>
              <p:nvSpPr>
                <p:cNvPr id="239629" name="Arc 13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630" name="Arc 14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9631" name="Group 15"/>
              <p:cNvGrpSpPr>
                <a:grpSpLocks/>
              </p:cNvGrpSpPr>
              <p:nvPr/>
            </p:nvGrpSpPr>
            <p:grpSpPr bwMode="auto">
              <a:xfrm flipV="1">
                <a:off x="2482" y="3881"/>
                <a:ext cx="259" cy="133"/>
                <a:chOff x="2212" y="3739"/>
                <a:chExt cx="337" cy="187"/>
              </a:xfrm>
              <a:grpFill/>
            </p:grpSpPr>
            <p:sp>
              <p:nvSpPr>
                <p:cNvPr id="239632" name="Arc 16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633" name="Arc 17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39634" name="Text Box 18"/>
          <p:cNvSpPr txBox="1">
            <a:spLocks noChangeArrowheads="1"/>
          </p:cNvSpPr>
          <p:nvPr/>
        </p:nvSpPr>
        <p:spPr bwMode="auto">
          <a:xfrm>
            <a:off x="1085851" y="2657477"/>
            <a:ext cx="11382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400" i="1">
                <a:latin typeface="Arial" charset="0"/>
              </a:rPr>
              <a:t>D</a:t>
            </a:r>
            <a:r>
              <a:rPr lang="en-US" sz="1400" i="1" baseline="-25000">
                <a:latin typeface="Arial" charset="0"/>
              </a:rPr>
              <a:t>B</a:t>
            </a:r>
            <a:r>
              <a:rPr lang="en-US" sz="1400">
                <a:latin typeface="Arial" charset="0"/>
              </a:rPr>
              <a:t>= 500 MW</a:t>
            </a:r>
            <a:endParaRPr lang="en-GB" sz="3200"/>
          </a:p>
        </p:txBody>
      </p:sp>
      <p:sp>
        <p:nvSpPr>
          <p:cNvPr id="239635" name="Text Box 19"/>
          <p:cNvSpPr txBox="1">
            <a:spLocks noChangeArrowheads="1"/>
          </p:cNvSpPr>
          <p:nvPr/>
        </p:nvSpPr>
        <p:spPr bwMode="auto">
          <a:xfrm>
            <a:off x="1682751" y="1411288"/>
            <a:ext cx="11398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500">
                <a:latin typeface="Arial" charset="0"/>
              </a:rPr>
              <a:t>Borduria</a:t>
            </a:r>
            <a:endParaRPr lang="en-GB" sz="3200"/>
          </a:p>
        </p:txBody>
      </p:sp>
      <p:sp>
        <p:nvSpPr>
          <p:cNvPr id="239636" name="Oval 20"/>
          <p:cNvSpPr>
            <a:spLocks noChangeArrowheads="1"/>
          </p:cNvSpPr>
          <p:nvPr/>
        </p:nvSpPr>
        <p:spPr bwMode="auto">
          <a:xfrm>
            <a:off x="5999163" y="1268413"/>
            <a:ext cx="2317750" cy="2159000"/>
          </a:xfrm>
          <a:prstGeom prst="ellipse">
            <a:avLst/>
          </a:prstGeom>
          <a:solidFill>
            <a:srgbClr val="FF6FC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9637" name="AutoShape 21"/>
          <p:cNvSpPr>
            <a:spLocks noChangeArrowheads="1"/>
          </p:cNvSpPr>
          <p:nvPr/>
        </p:nvSpPr>
        <p:spPr bwMode="auto">
          <a:xfrm rot="10800000" flipH="1">
            <a:off x="6330950" y="2387600"/>
            <a:ext cx="787400" cy="858838"/>
          </a:xfrm>
          <a:custGeom>
            <a:avLst/>
            <a:gdLst>
              <a:gd name="G0" fmla="+- 12159 0 0"/>
              <a:gd name="G1" fmla="+- 18514 0 0"/>
              <a:gd name="G2" fmla="+- 7200 0 0"/>
              <a:gd name="G3" fmla="*/ 12159 1 2"/>
              <a:gd name="G4" fmla="+- G3 10800 0"/>
              <a:gd name="G5" fmla="+- 21600 12159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6880 w 21600"/>
              <a:gd name="T1" fmla="*/ 0 h 21600"/>
              <a:gd name="T2" fmla="*/ 12159 w 21600"/>
              <a:gd name="T3" fmla="*/ 7200 h 21600"/>
              <a:gd name="T4" fmla="*/ 0 w 21600"/>
              <a:gd name="T5" fmla="*/ 19694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5245" y="7200"/>
                </a:lnTo>
                <a:lnTo>
                  <a:pt x="15245" y="17786"/>
                </a:lnTo>
                <a:lnTo>
                  <a:pt x="0" y="17786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39638" name="Group 22"/>
          <p:cNvGrpSpPr>
            <a:grpSpLocks/>
          </p:cNvGrpSpPr>
          <p:nvPr/>
        </p:nvGrpSpPr>
        <p:grpSpPr bwMode="auto">
          <a:xfrm>
            <a:off x="6330950" y="1838325"/>
            <a:ext cx="1422400" cy="471488"/>
            <a:chOff x="7872" y="2557"/>
            <a:chExt cx="1596" cy="568"/>
          </a:xfrm>
          <a:solidFill>
            <a:srgbClr val="FFFF00"/>
          </a:solidFill>
        </p:grpSpPr>
        <p:sp>
          <p:nvSpPr>
            <p:cNvPr id="239639" name="Line 23"/>
            <p:cNvSpPr>
              <a:spLocks noChangeShapeType="1"/>
            </p:cNvSpPr>
            <p:nvPr/>
          </p:nvSpPr>
          <p:spPr bwMode="auto">
            <a:xfrm>
              <a:off x="7872" y="2841"/>
              <a:ext cx="1030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9640" name="Group 24"/>
            <p:cNvGrpSpPr>
              <a:grpSpLocks/>
            </p:cNvGrpSpPr>
            <p:nvPr/>
          </p:nvGrpSpPr>
          <p:grpSpPr bwMode="auto">
            <a:xfrm>
              <a:off x="8900" y="2557"/>
              <a:ext cx="568" cy="568"/>
              <a:chOff x="8440" y="2557"/>
              <a:chExt cx="568" cy="568"/>
            </a:xfrm>
            <a:grpFill/>
          </p:grpSpPr>
          <p:sp>
            <p:nvSpPr>
              <p:cNvPr id="239641" name="Oval 25"/>
              <p:cNvSpPr>
                <a:spLocks noChangeArrowheads="1"/>
              </p:cNvSpPr>
              <p:nvPr/>
            </p:nvSpPr>
            <p:spPr bwMode="auto">
              <a:xfrm>
                <a:off x="8440" y="2557"/>
                <a:ext cx="568" cy="568"/>
              </a:xfrm>
              <a:prstGeom prst="ellips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9642" name="Group 26"/>
              <p:cNvGrpSpPr>
                <a:grpSpLocks/>
              </p:cNvGrpSpPr>
              <p:nvPr/>
            </p:nvGrpSpPr>
            <p:grpSpPr bwMode="auto">
              <a:xfrm>
                <a:off x="8528" y="2719"/>
                <a:ext cx="393" cy="203"/>
                <a:chOff x="2220" y="3747"/>
                <a:chExt cx="521" cy="267"/>
              </a:xfrm>
              <a:grpFill/>
            </p:grpSpPr>
            <p:grpSp>
              <p:nvGrpSpPr>
                <p:cNvPr id="239643" name="Group 27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  <a:grpFill/>
              </p:grpSpPr>
              <p:sp>
                <p:nvSpPr>
                  <p:cNvPr id="239644" name="Arc 28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645" name="Arc 29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46" name="Group 30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  <a:grpFill/>
              </p:grpSpPr>
              <p:sp>
                <p:nvSpPr>
                  <p:cNvPr id="239647" name="Arc 31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648" name="Arc 32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239649" name="Text Box 33"/>
          <p:cNvSpPr txBox="1">
            <a:spLocks noChangeArrowheads="1"/>
          </p:cNvSpPr>
          <p:nvPr/>
        </p:nvSpPr>
        <p:spPr bwMode="auto">
          <a:xfrm>
            <a:off x="7089775" y="2563813"/>
            <a:ext cx="11398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400" i="1">
                <a:latin typeface="Arial" charset="0"/>
              </a:rPr>
              <a:t>D</a:t>
            </a:r>
            <a:r>
              <a:rPr lang="en-US" sz="1400" i="1" baseline="-25000">
                <a:latin typeface="Arial" charset="0"/>
              </a:rPr>
              <a:t>S</a:t>
            </a:r>
            <a:r>
              <a:rPr lang="en-US" sz="1400">
                <a:latin typeface="Arial" charset="0"/>
              </a:rPr>
              <a:t>= 1500 MW</a:t>
            </a:r>
            <a:endParaRPr lang="en-GB" sz="3200"/>
          </a:p>
        </p:txBody>
      </p:sp>
      <p:sp>
        <p:nvSpPr>
          <p:cNvPr id="239650" name="Text Box 34"/>
          <p:cNvSpPr txBox="1">
            <a:spLocks noChangeArrowheads="1"/>
          </p:cNvSpPr>
          <p:nvPr/>
        </p:nvSpPr>
        <p:spPr bwMode="auto">
          <a:xfrm>
            <a:off x="6781801" y="1411288"/>
            <a:ext cx="11398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500">
                <a:latin typeface="Arial" charset="0"/>
              </a:rPr>
              <a:t>Syldavia</a:t>
            </a:r>
            <a:endParaRPr lang="en-GB" sz="3200"/>
          </a:p>
        </p:txBody>
      </p:sp>
      <p:sp>
        <p:nvSpPr>
          <p:cNvPr id="239651" name="Line 35"/>
          <p:cNvSpPr>
            <a:spLocks noChangeShapeType="1"/>
          </p:cNvSpPr>
          <p:nvPr/>
        </p:nvSpPr>
        <p:spPr bwMode="auto">
          <a:xfrm>
            <a:off x="6330950" y="1739902"/>
            <a:ext cx="0" cy="9128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652" name="Line 36"/>
          <p:cNvSpPr>
            <a:spLocks noChangeShapeType="1"/>
          </p:cNvSpPr>
          <p:nvPr/>
        </p:nvSpPr>
        <p:spPr bwMode="auto">
          <a:xfrm>
            <a:off x="2860676" y="2190750"/>
            <a:ext cx="34766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9653" name="Line 37"/>
          <p:cNvSpPr>
            <a:spLocks noChangeShapeType="1"/>
          </p:cNvSpPr>
          <p:nvPr/>
        </p:nvSpPr>
        <p:spPr bwMode="auto">
          <a:xfrm>
            <a:off x="2076451" y="1974850"/>
            <a:ext cx="6778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9654" name="Text Box 38"/>
          <p:cNvSpPr txBox="1">
            <a:spLocks noChangeArrowheads="1"/>
          </p:cNvSpPr>
          <p:nvPr/>
        </p:nvSpPr>
        <p:spPr bwMode="auto">
          <a:xfrm>
            <a:off x="2201864" y="1692276"/>
            <a:ext cx="3381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sz="3200"/>
          </a:p>
        </p:txBody>
      </p:sp>
      <p:sp>
        <p:nvSpPr>
          <p:cNvPr id="239655" name="Line 39"/>
          <p:cNvSpPr>
            <a:spLocks noChangeShapeType="1"/>
          </p:cNvSpPr>
          <p:nvPr/>
        </p:nvSpPr>
        <p:spPr bwMode="auto">
          <a:xfrm flipH="1">
            <a:off x="6480176" y="1974850"/>
            <a:ext cx="6778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9656" name="Text Box 40"/>
          <p:cNvSpPr txBox="1">
            <a:spLocks noChangeArrowheads="1"/>
          </p:cNvSpPr>
          <p:nvPr/>
        </p:nvSpPr>
        <p:spPr bwMode="auto">
          <a:xfrm>
            <a:off x="6765925" y="1692275"/>
            <a:ext cx="2667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sz="3200"/>
          </a:p>
        </p:txBody>
      </p:sp>
      <p:sp>
        <p:nvSpPr>
          <p:cNvPr id="239658" name="Rectangle 42"/>
          <p:cNvSpPr>
            <a:spLocks noChangeArrowheads="1"/>
          </p:cNvSpPr>
          <p:nvPr/>
        </p:nvSpPr>
        <p:spPr bwMode="auto">
          <a:xfrm>
            <a:off x="0" y="3102919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9657" name="Object 41"/>
          <p:cNvGraphicFramePr>
            <a:graphicFrameLocks noChangeAspect="1"/>
          </p:cNvGraphicFramePr>
          <p:nvPr/>
        </p:nvGraphicFramePr>
        <p:xfrm>
          <a:off x="2195513" y="3500438"/>
          <a:ext cx="47529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92" r:id="rId3" imgW="2324100" imgH="203200" progId="Equation.DSMT36">
                  <p:embed/>
                </p:oleObj>
              </mc:Choice>
              <mc:Fallback>
                <p:oleObj r:id="rId3" imgW="2324100" imgH="203200" progId="Equation.DSMT36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500438"/>
                        <a:ext cx="47529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660" name="Rectangle 44"/>
          <p:cNvSpPr>
            <a:spLocks noChangeArrowheads="1"/>
          </p:cNvSpPr>
          <p:nvPr/>
        </p:nvSpPr>
        <p:spPr bwMode="auto">
          <a:xfrm>
            <a:off x="0" y="3102919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9659" name="Object 43"/>
          <p:cNvGraphicFramePr>
            <a:graphicFrameLocks noChangeAspect="1"/>
          </p:cNvGraphicFramePr>
          <p:nvPr/>
        </p:nvGraphicFramePr>
        <p:xfrm>
          <a:off x="2268538" y="4076702"/>
          <a:ext cx="46799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93" r:id="rId5" imgW="2286000" imgH="203200" progId="Equation.DSMT36">
                  <p:embed/>
                </p:oleObj>
              </mc:Choice>
              <mc:Fallback>
                <p:oleObj r:id="rId5" imgW="2286000" imgH="203200" progId="Equation.DSMT36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076702"/>
                        <a:ext cx="467995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55976" y="1340768"/>
            <a:ext cx="457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Transport </a:t>
            </a:r>
            <a:r>
              <a:rPr lang="en-US" dirty="0"/>
              <a:t>electric power </a:t>
            </a:r>
            <a:endParaRPr lang="en-US" dirty="0" smtClean="0"/>
          </a:p>
          <a:p>
            <a:pPr lvl="1"/>
            <a:r>
              <a:rPr lang="en-US" dirty="0" smtClean="0"/>
              <a:t>Securely</a:t>
            </a:r>
          </a:p>
          <a:p>
            <a:pPr lvl="1"/>
            <a:r>
              <a:rPr lang="en-US" dirty="0" smtClean="0"/>
              <a:t>Efficiently</a:t>
            </a:r>
          </a:p>
          <a:p>
            <a:r>
              <a:rPr lang="en-US" dirty="0" smtClean="0"/>
              <a:t>Minimize operating costs </a:t>
            </a:r>
          </a:p>
          <a:p>
            <a:pPr lvl="1"/>
            <a:r>
              <a:rPr lang="en-US" dirty="0" smtClean="0"/>
              <a:t>Optimize scheduling over a larger set of plants</a:t>
            </a:r>
            <a:endParaRPr lang="en-US" dirty="0"/>
          </a:p>
          <a:p>
            <a:pPr lvl="1"/>
            <a:r>
              <a:rPr lang="en-US" dirty="0" smtClean="0"/>
              <a:t>Take </a:t>
            </a:r>
            <a:r>
              <a:rPr lang="en-US" dirty="0"/>
              <a:t>advantage </a:t>
            </a:r>
            <a:r>
              <a:rPr lang="en-US" dirty="0" smtClean="0"/>
              <a:t>of the diversity in </a:t>
            </a:r>
            <a:r>
              <a:rPr lang="en-US" dirty="0"/>
              <a:t>peak loads </a:t>
            </a:r>
            <a:endParaRPr lang="en-US" dirty="0" smtClean="0"/>
          </a:p>
          <a:p>
            <a:pPr lvl="1"/>
            <a:r>
              <a:rPr lang="en-US" dirty="0" smtClean="0"/>
              <a:t>Reduce the reserve requirements by pooling risks</a:t>
            </a:r>
            <a:endParaRPr lang="en-US" dirty="0"/>
          </a:p>
          <a:p>
            <a:r>
              <a:rPr lang="en-US" dirty="0" smtClean="0"/>
              <a:t>Make </a:t>
            </a:r>
            <a:r>
              <a:rPr lang="en-US" dirty="0"/>
              <a:t>possible a competitive </a:t>
            </a:r>
            <a:r>
              <a:rPr lang="en-US" dirty="0" smtClean="0"/>
              <a:t>electricity </a:t>
            </a:r>
            <a:r>
              <a:rPr lang="en-US" dirty="0" smtClean="0"/>
              <a:t>market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01D30-165D-6746-B742-7591148E5E4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69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Zero transmission capacity</a:t>
            </a:r>
            <a:endParaRPr lang="en-GB" sz="4400" dirty="0"/>
          </a:p>
        </p:txBody>
      </p:sp>
      <p:sp>
        <p:nvSpPr>
          <p:cNvPr id="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EE748-1D94-1F49-AE78-E3B900C2E20E}" type="slidenum">
              <a:rPr lang="en-US"/>
              <a:pPr/>
              <a:t>20</a:t>
            </a:fld>
            <a:endParaRPr lang="en-US"/>
          </a:p>
        </p:txBody>
      </p:sp>
      <p:sp>
        <p:nvSpPr>
          <p:cNvPr id="59" name="Oval 5"/>
          <p:cNvSpPr>
            <a:spLocks noChangeArrowheads="1"/>
          </p:cNvSpPr>
          <p:nvPr/>
        </p:nvSpPr>
        <p:spPr bwMode="auto">
          <a:xfrm>
            <a:off x="900113" y="1268413"/>
            <a:ext cx="2317750" cy="2159000"/>
          </a:xfrm>
          <a:prstGeom prst="ellipse">
            <a:avLst/>
          </a:prstGeom>
          <a:solidFill>
            <a:srgbClr val="00FF8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2857500" y="1739902"/>
            <a:ext cx="0" cy="9128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AutoShape 7"/>
          <p:cNvSpPr>
            <a:spLocks noChangeArrowheads="1"/>
          </p:cNvSpPr>
          <p:nvPr/>
        </p:nvSpPr>
        <p:spPr bwMode="auto">
          <a:xfrm rot="10800000">
            <a:off x="2055814" y="2387600"/>
            <a:ext cx="787400" cy="858838"/>
          </a:xfrm>
          <a:custGeom>
            <a:avLst/>
            <a:gdLst>
              <a:gd name="G0" fmla="+- 12159 0 0"/>
              <a:gd name="G1" fmla="+- 18514 0 0"/>
              <a:gd name="G2" fmla="+- 7200 0 0"/>
              <a:gd name="G3" fmla="*/ 12159 1 2"/>
              <a:gd name="G4" fmla="+- G3 10800 0"/>
              <a:gd name="G5" fmla="+- 21600 12159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6880 w 21600"/>
              <a:gd name="T1" fmla="*/ 0 h 21600"/>
              <a:gd name="T2" fmla="*/ 12159 w 21600"/>
              <a:gd name="T3" fmla="*/ 7200 h 21600"/>
              <a:gd name="T4" fmla="*/ 0 w 21600"/>
              <a:gd name="T5" fmla="*/ 19694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5245" y="7200"/>
                </a:lnTo>
                <a:lnTo>
                  <a:pt x="15245" y="17786"/>
                </a:lnTo>
                <a:lnTo>
                  <a:pt x="0" y="17786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Line 8"/>
          <p:cNvSpPr>
            <a:spLocks noChangeShapeType="1"/>
          </p:cNvSpPr>
          <p:nvPr/>
        </p:nvSpPr>
        <p:spPr bwMode="auto">
          <a:xfrm>
            <a:off x="2003426" y="2090738"/>
            <a:ext cx="8477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3" name="Group 9"/>
          <p:cNvGrpSpPr>
            <a:grpSpLocks/>
          </p:cNvGrpSpPr>
          <p:nvPr/>
        </p:nvGrpSpPr>
        <p:grpSpPr bwMode="auto">
          <a:xfrm>
            <a:off x="1479550" y="1855790"/>
            <a:ext cx="506413" cy="471487"/>
            <a:chOff x="2414" y="2180"/>
            <a:chExt cx="568" cy="568"/>
          </a:xfrm>
          <a:solidFill>
            <a:srgbClr val="FF0000"/>
          </a:solidFill>
        </p:grpSpPr>
        <p:sp>
          <p:nvSpPr>
            <p:cNvPr id="64" name="Oval 10"/>
            <p:cNvSpPr>
              <a:spLocks noChangeArrowheads="1"/>
            </p:cNvSpPr>
            <p:nvPr/>
          </p:nvSpPr>
          <p:spPr bwMode="auto">
            <a:xfrm>
              <a:off x="2414" y="2180"/>
              <a:ext cx="568" cy="568"/>
            </a:xfrm>
            <a:prstGeom prst="ellips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" name="Group 11"/>
            <p:cNvGrpSpPr>
              <a:grpSpLocks/>
            </p:cNvGrpSpPr>
            <p:nvPr/>
          </p:nvGrpSpPr>
          <p:grpSpPr bwMode="auto">
            <a:xfrm>
              <a:off x="2502" y="2362"/>
              <a:ext cx="393" cy="203"/>
              <a:chOff x="2220" y="3747"/>
              <a:chExt cx="521" cy="267"/>
            </a:xfrm>
            <a:grpFill/>
          </p:grpSpPr>
          <p:grpSp>
            <p:nvGrpSpPr>
              <p:cNvPr id="66" name="Group 12"/>
              <p:cNvGrpSpPr>
                <a:grpSpLocks/>
              </p:cNvGrpSpPr>
              <p:nvPr/>
            </p:nvGrpSpPr>
            <p:grpSpPr bwMode="auto">
              <a:xfrm>
                <a:off x="2220" y="3747"/>
                <a:ext cx="259" cy="133"/>
                <a:chOff x="2212" y="3739"/>
                <a:chExt cx="337" cy="187"/>
              </a:xfrm>
              <a:grpFill/>
            </p:grpSpPr>
            <p:sp>
              <p:nvSpPr>
                <p:cNvPr id="70" name="Arc 13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Arc 14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7" name="Group 15"/>
              <p:cNvGrpSpPr>
                <a:grpSpLocks/>
              </p:cNvGrpSpPr>
              <p:nvPr/>
            </p:nvGrpSpPr>
            <p:grpSpPr bwMode="auto">
              <a:xfrm flipV="1">
                <a:off x="2482" y="3881"/>
                <a:ext cx="259" cy="133"/>
                <a:chOff x="2212" y="3739"/>
                <a:chExt cx="337" cy="187"/>
              </a:xfrm>
              <a:grpFill/>
            </p:grpSpPr>
            <p:sp>
              <p:nvSpPr>
                <p:cNvPr id="68" name="Arc 16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Arc 17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2" name="Text Box 18"/>
          <p:cNvSpPr txBox="1">
            <a:spLocks noChangeArrowheads="1"/>
          </p:cNvSpPr>
          <p:nvPr/>
        </p:nvSpPr>
        <p:spPr bwMode="auto">
          <a:xfrm>
            <a:off x="1085851" y="2657477"/>
            <a:ext cx="11382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400" i="1">
                <a:latin typeface="Arial" charset="0"/>
              </a:rPr>
              <a:t>D</a:t>
            </a:r>
            <a:r>
              <a:rPr lang="en-US" sz="1400" i="1" baseline="-25000">
                <a:latin typeface="Arial" charset="0"/>
              </a:rPr>
              <a:t>B</a:t>
            </a:r>
            <a:r>
              <a:rPr lang="en-US" sz="1400">
                <a:latin typeface="Arial" charset="0"/>
              </a:rPr>
              <a:t>= 500 MW</a:t>
            </a:r>
            <a:endParaRPr lang="en-GB" sz="3200"/>
          </a:p>
        </p:txBody>
      </p:sp>
      <p:sp>
        <p:nvSpPr>
          <p:cNvPr id="73" name="Text Box 19"/>
          <p:cNvSpPr txBox="1">
            <a:spLocks noChangeArrowheads="1"/>
          </p:cNvSpPr>
          <p:nvPr/>
        </p:nvSpPr>
        <p:spPr bwMode="auto">
          <a:xfrm>
            <a:off x="1682751" y="1411288"/>
            <a:ext cx="11398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500">
                <a:latin typeface="Arial" charset="0"/>
              </a:rPr>
              <a:t>Borduria</a:t>
            </a:r>
            <a:endParaRPr lang="en-GB" sz="3200"/>
          </a:p>
        </p:txBody>
      </p:sp>
      <p:sp>
        <p:nvSpPr>
          <p:cNvPr id="74" name="Oval 20"/>
          <p:cNvSpPr>
            <a:spLocks noChangeArrowheads="1"/>
          </p:cNvSpPr>
          <p:nvPr/>
        </p:nvSpPr>
        <p:spPr bwMode="auto">
          <a:xfrm>
            <a:off x="5999163" y="1268413"/>
            <a:ext cx="2317750" cy="2159000"/>
          </a:xfrm>
          <a:prstGeom prst="ellipse">
            <a:avLst/>
          </a:prstGeom>
          <a:solidFill>
            <a:srgbClr val="FF6FC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" name="AutoShape 21"/>
          <p:cNvSpPr>
            <a:spLocks noChangeArrowheads="1"/>
          </p:cNvSpPr>
          <p:nvPr/>
        </p:nvSpPr>
        <p:spPr bwMode="auto">
          <a:xfrm rot="10800000" flipH="1">
            <a:off x="6330950" y="2387600"/>
            <a:ext cx="787400" cy="858838"/>
          </a:xfrm>
          <a:custGeom>
            <a:avLst/>
            <a:gdLst>
              <a:gd name="G0" fmla="+- 12159 0 0"/>
              <a:gd name="G1" fmla="+- 18514 0 0"/>
              <a:gd name="G2" fmla="+- 7200 0 0"/>
              <a:gd name="G3" fmla="*/ 12159 1 2"/>
              <a:gd name="G4" fmla="+- G3 10800 0"/>
              <a:gd name="G5" fmla="+- 21600 12159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6880 w 21600"/>
              <a:gd name="T1" fmla="*/ 0 h 21600"/>
              <a:gd name="T2" fmla="*/ 12159 w 21600"/>
              <a:gd name="T3" fmla="*/ 7200 h 21600"/>
              <a:gd name="T4" fmla="*/ 0 w 21600"/>
              <a:gd name="T5" fmla="*/ 19694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5245" y="7200"/>
                </a:lnTo>
                <a:lnTo>
                  <a:pt x="15245" y="17786"/>
                </a:lnTo>
                <a:lnTo>
                  <a:pt x="0" y="17786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6" name="Group 22"/>
          <p:cNvGrpSpPr>
            <a:grpSpLocks/>
          </p:cNvGrpSpPr>
          <p:nvPr/>
        </p:nvGrpSpPr>
        <p:grpSpPr bwMode="auto">
          <a:xfrm>
            <a:off x="6330950" y="1838325"/>
            <a:ext cx="1422400" cy="471488"/>
            <a:chOff x="7872" y="2557"/>
            <a:chExt cx="1596" cy="568"/>
          </a:xfrm>
          <a:solidFill>
            <a:srgbClr val="FFFF00"/>
          </a:solidFill>
        </p:grpSpPr>
        <p:sp>
          <p:nvSpPr>
            <p:cNvPr id="77" name="Line 23"/>
            <p:cNvSpPr>
              <a:spLocks noChangeShapeType="1"/>
            </p:cNvSpPr>
            <p:nvPr/>
          </p:nvSpPr>
          <p:spPr bwMode="auto">
            <a:xfrm>
              <a:off x="7872" y="2841"/>
              <a:ext cx="1030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" name="Group 24"/>
            <p:cNvGrpSpPr>
              <a:grpSpLocks/>
            </p:cNvGrpSpPr>
            <p:nvPr/>
          </p:nvGrpSpPr>
          <p:grpSpPr bwMode="auto">
            <a:xfrm>
              <a:off x="8900" y="2557"/>
              <a:ext cx="568" cy="568"/>
              <a:chOff x="8440" y="2557"/>
              <a:chExt cx="568" cy="568"/>
            </a:xfrm>
            <a:grpFill/>
          </p:grpSpPr>
          <p:sp>
            <p:nvSpPr>
              <p:cNvPr id="79" name="Oval 25"/>
              <p:cNvSpPr>
                <a:spLocks noChangeArrowheads="1"/>
              </p:cNvSpPr>
              <p:nvPr/>
            </p:nvSpPr>
            <p:spPr bwMode="auto">
              <a:xfrm>
                <a:off x="8440" y="2557"/>
                <a:ext cx="568" cy="568"/>
              </a:xfrm>
              <a:prstGeom prst="ellips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0" name="Group 26"/>
              <p:cNvGrpSpPr>
                <a:grpSpLocks/>
              </p:cNvGrpSpPr>
              <p:nvPr/>
            </p:nvGrpSpPr>
            <p:grpSpPr bwMode="auto">
              <a:xfrm>
                <a:off x="8528" y="2719"/>
                <a:ext cx="393" cy="203"/>
                <a:chOff x="2220" y="3747"/>
                <a:chExt cx="521" cy="267"/>
              </a:xfrm>
              <a:grpFill/>
            </p:grpSpPr>
            <p:grpSp>
              <p:nvGrpSpPr>
                <p:cNvPr id="81" name="Group 27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  <a:grpFill/>
              </p:grpSpPr>
              <p:sp>
                <p:nvSpPr>
                  <p:cNvPr id="85" name="Arc 28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" name="Arc 29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" name="Group 30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  <a:grpFill/>
              </p:grpSpPr>
              <p:sp>
                <p:nvSpPr>
                  <p:cNvPr id="83" name="Arc 31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" name="Arc 32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87" name="Text Box 33"/>
          <p:cNvSpPr txBox="1">
            <a:spLocks noChangeArrowheads="1"/>
          </p:cNvSpPr>
          <p:nvPr/>
        </p:nvSpPr>
        <p:spPr bwMode="auto">
          <a:xfrm>
            <a:off x="7089775" y="2563813"/>
            <a:ext cx="11398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400" i="1">
                <a:latin typeface="Arial" charset="0"/>
              </a:rPr>
              <a:t>D</a:t>
            </a:r>
            <a:r>
              <a:rPr lang="en-US" sz="1400" i="1" baseline="-25000">
                <a:latin typeface="Arial" charset="0"/>
              </a:rPr>
              <a:t>S</a:t>
            </a:r>
            <a:r>
              <a:rPr lang="en-US" sz="1400">
                <a:latin typeface="Arial" charset="0"/>
              </a:rPr>
              <a:t>= 1500 MW</a:t>
            </a:r>
            <a:endParaRPr lang="en-GB" sz="3200"/>
          </a:p>
        </p:txBody>
      </p:sp>
      <p:sp>
        <p:nvSpPr>
          <p:cNvPr id="88" name="Text Box 34"/>
          <p:cNvSpPr txBox="1">
            <a:spLocks noChangeArrowheads="1"/>
          </p:cNvSpPr>
          <p:nvPr/>
        </p:nvSpPr>
        <p:spPr bwMode="auto">
          <a:xfrm>
            <a:off x="6781801" y="1411288"/>
            <a:ext cx="11398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500">
                <a:latin typeface="Arial" charset="0"/>
              </a:rPr>
              <a:t>Syldavia</a:t>
            </a:r>
            <a:endParaRPr lang="en-GB" sz="3200"/>
          </a:p>
        </p:txBody>
      </p:sp>
      <p:sp>
        <p:nvSpPr>
          <p:cNvPr id="89" name="Line 35"/>
          <p:cNvSpPr>
            <a:spLocks noChangeShapeType="1"/>
          </p:cNvSpPr>
          <p:nvPr/>
        </p:nvSpPr>
        <p:spPr bwMode="auto">
          <a:xfrm>
            <a:off x="6330950" y="1739902"/>
            <a:ext cx="0" cy="9128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Line 37"/>
          <p:cNvSpPr>
            <a:spLocks noChangeShapeType="1"/>
          </p:cNvSpPr>
          <p:nvPr/>
        </p:nvSpPr>
        <p:spPr bwMode="auto">
          <a:xfrm>
            <a:off x="2076451" y="1974850"/>
            <a:ext cx="6778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" name="Text Box 38"/>
          <p:cNvSpPr txBox="1">
            <a:spLocks noChangeArrowheads="1"/>
          </p:cNvSpPr>
          <p:nvPr/>
        </p:nvSpPr>
        <p:spPr bwMode="auto">
          <a:xfrm>
            <a:off x="2201864" y="1692276"/>
            <a:ext cx="3381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sz="3200"/>
          </a:p>
        </p:txBody>
      </p:sp>
      <p:sp>
        <p:nvSpPr>
          <p:cNvPr id="93" name="Line 39"/>
          <p:cNvSpPr>
            <a:spLocks noChangeShapeType="1"/>
          </p:cNvSpPr>
          <p:nvPr/>
        </p:nvSpPr>
        <p:spPr bwMode="auto">
          <a:xfrm flipH="1">
            <a:off x="6480176" y="1974850"/>
            <a:ext cx="6778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" name="Text Box 40"/>
          <p:cNvSpPr txBox="1">
            <a:spLocks noChangeArrowheads="1"/>
          </p:cNvSpPr>
          <p:nvPr/>
        </p:nvSpPr>
        <p:spPr bwMode="auto">
          <a:xfrm>
            <a:off x="6765925" y="1692275"/>
            <a:ext cx="2667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sz="3200"/>
          </a:p>
        </p:txBody>
      </p:sp>
      <p:graphicFrame>
        <p:nvGraphicFramePr>
          <p:cNvPr id="98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957368"/>
              </p:ext>
            </p:extLst>
          </p:nvPr>
        </p:nvGraphicFramePr>
        <p:xfrm>
          <a:off x="1130300" y="4692873"/>
          <a:ext cx="68818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36" name="Equation" r:id="rId3" imgW="3365500" imgH="203200" progId="Equation.DSMT4">
                  <p:embed/>
                </p:oleObj>
              </mc:Choice>
              <mc:Fallback>
                <p:oleObj name="Equation" r:id="rId3" imgW="3365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4692873"/>
                        <a:ext cx="6881813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151951"/>
              </p:ext>
            </p:extLst>
          </p:nvPr>
        </p:nvGraphicFramePr>
        <p:xfrm>
          <a:off x="1123950" y="5341144"/>
          <a:ext cx="69691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37" name="Equation" r:id="rId5" imgW="3403600" imgH="203200" progId="Equation.DSMT4">
                  <p:embed/>
                </p:oleObj>
              </mc:Choice>
              <mc:Fallback>
                <p:oleObj name="Equation" r:id="rId5" imgW="34036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5341144"/>
                        <a:ext cx="696912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5616" y="3861048"/>
            <a:ext cx="4967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Each country supplies its own demand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 smtClean="0">
                <a:cs typeface="+mj-cs"/>
              </a:rPr>
              <a:t>Zero transmission capacity</a:t>
            </a:r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6F97AF-9EC2-8A46-9840-3FC44A7F0488}" type="slidenum">
              <a:rPr lang="en-GB"/>
              <a:pPr>
                <a:defRPr/>
              </a:pPr>
              <a:t>21</a:t>
            </a:fld>
            <a:endParaRPr lang="en-GB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1510812" y="4687888"/>
            <a:ext cx="6110654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V="1">
            <a:off x="1515208" y="1376366"/>
            <a:ext cx="0" cy="3311525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V="1">
            <a:off x="1531329" y="2949575"/>
            <a:ext cx="5817577" cy="1296988"/>
          </a:xfrm>
          <a:prstGeom prst="line">
            <a:avLst/>
          </a:prstGeom>
          <a:noFill/>
          <a:ln w="38100" cmpd="sng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 flipV="1">
            <a:off x="1959220" y="1911350"/>
            <a:ext cx="5676900" cy="2230438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3059832" y="2348880"/>
            <a:ext cx="4583614" cy="0"/>
          </a:xfrm>
          <a:prstGeom prst="line">
            <a:avLst/>
          </a:prstGeom>
          <a:noFill/>
          <a:ln w="28575" cmpd="sng">
            <a:solidFill>
              <a:srgbClr val="6666FF"/>
            </a:solidFill>
            <a:round/>
            <a:headEnd type="non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7729906" y="2132856"/>
            <a:ext cx="1033096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GB" sz="1400" dirty="0" smtClean="0">
                <a:solidFill>
                  <a:schemeClr val="tx1"/>
                </a:solidFill>
                <a:latin typeface="Arial" charset="0"/>
              </a:rPr>
              <a:t>43.0 </a:t>
            </a:r>
            <a:r>
              <a:rPr lang="en-GB" sz="1400" dirty="0">
                <a:solidFill>
                  <a:schemeClr val="tx1"/>
                </a:solidFill>
                <a:latin typeface="Arial" charset="0"/>
              </a:rPr>
              <a:t>$/MWh</a:t>
            </a:r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 flipV="1">
            <a:off x="7643446" y="1376366"/>
            <a:ext cx="0" cy="3311525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2212" name="Line 20"/>
          <p:cNvSpPr>
            <a:spLocks noChangeShapeType="1"/>
          </p:cNvSpPr>
          <p:nvPr/>
        </p:nvSpPr>
        <p:spPr bwMode="auto">
          <a:xfrm>
            <a:off x="3046535" y="2348880"/>
            <a:ext cx="0" cy="3064495"/>
          </a:xfrm>
          <a:prstGeom prst="line">
            <a:avLst/>
          </a:prstGeom>
          <a:noFill/>
          <a:ln w="28575" cmpd="sng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2213" name="Line 21"/>
          <p:cNvSpPr>
            <a:spLocks noChangeShapeType="1"/>
          </p:cNvSpPr>
          <p:nvPr/>
        </p:nvSpPr>
        <p:spPr bwMode="auto">
          <a:xfrm>
            <a:off x="1497623" y="4689475"/>
            <a:ext cx="0" cy="132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2214" name="Line 22"/>
          <p:cNvSpPr>
            <a:spLocks noChangeShapeType="1"/>
          </p:cNvSpPr>
          <p:nvPr/>
        </p:nvSpPr>
        <p:spPr bwMode="auto">
          <a:xfrm>
            <a:off x="7643446" y="4689475"/>
            <a:ext cx="0" cy="132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2215" name="Line 23"/>
          <p:cNvSpPr>
            <a:spLocks noChangeShapeType="1"/>
          </p:cNvSpPr>
          <p:nvPr/>
        </p:nvSpPr>
        <p:spPr bwMode="auto">
          <a:xfrm>
            <a:off x="1497625" y="5430838"/>
            <a:ext cx="1544515" cy="0"/>
          </a:xfrm>
          <a:prstGeom prst="line">
            <a:avLst/>
          </a:prstGeom>
          <a:noFill/>
          <a:ln w="28575" cmpd="sng">
            <a:solidFill>
              <a:srgbClr val="00804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2216" name="Line 24"/>
          <p:cNvSpPr>
            <a:spLocks noChangeShapeType="1"/>
          </p:cNvSpPr>
          <p:nvPr/>
        </p:nvSpPr>
        <p:spPr bwMode="auto">
          <a:xfrm flipH="1">
            <a:off x="3042138" y="5430838"/>
            <a:ext cx="4601308" cy="0"/>
          </a:xfrm>
          <a:prstGeom prst="line">
            <a:avLst/>
          </a:prstGeom>
          <a:noFill/>
          <a:ln w="28575" cmpd="sng">
            <a:solidFill>
              <a:srgbClr val="00804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1557704" y="5503866"/>
            <a:ext cx="150212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GB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</a:rPr>
              <a:t>P</a:t>
            </a:r>
            <a:r>
              <a:rPr lang="en-GB" sz="1400" baseline="-25000" dirty="0" smtClean="0">
                <a:solidFill>
                  <a:schemeClr val="tx1"/>
                </a:solidFill>
                <a:latin typeface="Arial" charset="0"/>
              </a:rPr>
              <a:t>B 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</a:rPr>
              <a:t>= D</a:t>
            </a:r>
            <a:r>
              <a:rPr lang="en-GB" sz="1400" baseline="-25000" dirty="0" smtClean="0">
                <a:solidFill>
                  <a:schemeClr val="tx1"/>
                </a:solidFill>
                <a:latin typeface="Arial" charset="0"/>
              </a:rPr>
              <a:t>B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</a:rPr>
              <a:t> = 500 </a:t>
            </a:r>
            <a:r>
              <a:rPr lang="en-GB" sz="1400" dirty="0">
                <a:solidFill>
                  <a:schemeClr val="tx1"/>
                </a:solidFill>
                <a:latin typeface="Arial" charset="0"/>
              </a:rPr>
              <a:t>MW</a:t>
            </a:r>
          </a:p>
        </p:txBody>
      </p: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4300906" y="5503863"/>
            <a:ext cx="208377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GB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</a:rPr>
              <a:t>P</a:t>
            </a:r>
            <a:r>
              <a:rPr lang="en-GB" sz="1400" baseline="-25000" dirty="0" smtClean="0">
                <a:solidFill>
                  <a:schemeClr val="tx1"/>
                </a:solidFill>
                <a:latin typeface="Arial" charset="0"/>
              </a:rPr>
              <a:t>S </a:t>
            </a:r>
            <a:r>
              <a:rPr lang="en-GB" sz="1400" dirty="0">
                <a:solidFill>
                  <a:schemeClr val="tx1"/>
                </a:solidFill>
                <a:latin typeface="Arial" charset="0"/>
              </a:rPr>
              <a:t>= 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</a:rPr>
              <a:t>D</a:t>
            </a:r>
            <a:r>
              <a:rPr lang="en-GB" sz="1400" baseline="-25000" dirty="0" smtClean="0">
                <a:solidFill>
                  <a:schemeClr val="tx1"/>
                </a:solidFill>
                <a:latin typeface="Arial" charset="0"/>
              </a:rPr>
              <a:t>S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400" dirty="0">
                <a:solidFill>
                  <a:schemeClr val="tx1"/>
                </a:solidFill>
                <a:latin typeface="Arial" charset="0"/>
              </a:rPr>
              <a:t>= 1500 MW</a:t>
            </a:r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381001" y="3789040"/>
            <a:ext cx="104628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/>
            <a:r>
              <a:rPr lang="en-GB" sz="1400" dirty="0" smtClean="0">
                <a:solidFill>
                  <a:schemeClr val="tx1"/>
                </a:solidFill>
                <a:latin typeface="Arial" charset="0"/>
              </a:rPr>
              <a:t>15.0 </a:t>
            </a:r>
            <a:r>
              <a:rPr lang="en-GB" sz="1400" dirty="0">
                <a:solidFill>
                  <a:schemeClr val="tx1"/>
                </a:solidFill>
                <a:latin typeface="Arial" charset="0"/>
              </a:rPr>
              <a:t>$/MWh</a:t>
            </a:r>
          </a:p>
        </p:txBody>
      </p:sp>
      <p:sp>
        <p:nvSpPr>
          <p:cNvPr id="43037" name="Line 29"/>
          <p:cNvSpPr>
            <a:spLocks noChangeShapeType="1"/>
          </p:cNvSpPr>
          <p:nvPr/>
        </p:nvSpPr>
        <p:spPr bwMode="auto">
          <a:xfrm flipH="1">
            <a:off x="1547664" y="3914914"/>
            <a:ext cx="1512168" cy="0"/>
          </a:xfrm>
          <a:prstGeom prst="line">
            <a:avLst/>
          </a:prstGeom>
          <a:noFill/>
          <a:ln w="28575" cmpd="sng">
            <a:solidFill>
              <a:srgbClr val="6666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2222" name="Text Box 30"/>
          <p:cNvSpPr txBox="1">
            <a:spLocks noChangeArrowheads="1"/>
          </p:cNvSpPr>
          <p:nvPr/>
        </p:nvSpPr>
        <p:spPr bwMode="auto">
          <a:xfrm>
            <a:off x="2667002" y="1752602"/>
            <a:ext cx="197973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GB" sz="1400">
                <a:solidFill>
                  <a:schemeClr val="tx1"/>
                </a:solidFill>
                <a:latin typeface="Arial" charset="0"/>
                <a:cs typeface="+mn-cs"/>
              </a:rPr>
              <a:t>Supply curve for Syldavia</a:t>
            </a:r>
          </a:p>
        </p:txBody>
      </p:sp>
      <p:sp>
        <p:nvSpPr>
          <p:cNvPr id="392223" name="Text Box 31"/>
          <p:cNvSpPr txBox="1">
            <a:spLocks noChangeArrowheads="1"/>
          </p:cNvSpPr>
          <p:nvPr/>
        </p:nvSpPr>
        <p:spPr bwMode="auto">
          <a:xfrm>
            <a:off x="4139952" y="3645024"/>
            <a:ext cx="1350662" cy="47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GB" sz="1400" dirty="0">
                <a:solidFill>
                  <a:schemeClr val="tx1"/>
                </a:solidFill>
                <a:latin typeface="Arial" charset="0"/>
                <a:cs typeface="+mn-cs"/>
              </a:rPr>
              <a:t>Supply curve for </a:t>
            </a:r>
            <a:r>
              <a:rPr lang="en-GB" sz="1400" dirty="0" err="1">
                <a:solidFill>
                  <a:schemeClr val="tx1"/>
                </a:solidFill>
                <a:latin typeface="Arial" charset="0"/>
                <a:cs typeface="+mn-cs"/>
              </a:rPr>
              <a:t>Borduria</a:t>
            </a:r>
            <a:endParaRPr lang="en-GB" sz="1400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pic>
        <p:nvPicPr>
          <p:cNvPr id="392226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3"/>
            <a:ext cx="12192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2227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1143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46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04" y="4149080"/>
            <a:ext cx="5544616" cy="187220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Infinite transmission capacity</a:t>
            </a:r>
            <a:endParaRPr lang="en-GB" sz="4400" dirty="0"/>
          </a:p>
        </p:txBody>
      </p:sp>
      <p:sp>
        <p:nvSpPr>
          <p:cNvPr id="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EE748-1D94-1F49-AE78-E3B900C2E20E}" type="slidenum">
              <a:rPr lang="en-US"/>
              <a:pPr/>
              <a:t>22</a:t>
            </a:fld>
            <a:endParaRPr lang="en-US"/>
          </a:p>
        </p:txBody>
      </p:sp>
      <p:sp>
        <p:nvSpPr>
          <p:cNvPr id="59" name="Oval 5"/>
          <p:cNvSpPr>
            <a:spLocks noChangeArrowheads="1"/>
          </p:cNvSpPr>
          <p:nvPr/>
        </p:nvSpPr>
        <p:spPr bwMode="auto">
          <a:xfrm>
            <a:off x="900113" y="1268413"/>
            <a:ext cx="2317750" cy="2159000"/>
          </a:xfrm>
          <a:prstGeom prst="ellipse">
            <a:avLst/>
          </a:prstGeom>
          <a:solidFill>
            <a:srgbClr val="00FF8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2857500" y="1739902"/>
            <a:ext cx="0" cy="9128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AutoShape 7"/>
          <p:cNvSpPr>
            <a:spLocks noChangeArrowheads="1"/>
          </p:cNvSpPr>
          <p:nvPr/>
        </p:nvSpPr>
        <p:spPr bwMode="auto">
          <a:xfrm rot="10800000">
            <a:off x="2055814" y="2387600"/>
            <a:ext cx="787400" cy="858838"/>
          </a:xfrm>
          <a:custGeom>
            <a:avLst/>
            <a:gdLst>
              <a:gd name="G0" fmla="+- 12159 0 0"/>
              <a:gd name="G1" fmla="+- 18514 0 0"/>
              <a:gd name="G2" fmla="+- 7200 0 0"/>
              <a:gd name="G3" fmla="*/ 12159 1 2"/>
              <a:gd name="G4" fmla="+- G3 10800 0"/>
              <a:gd name="G5" fmla="+- 21600 12159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6880 w 21600"/>
              <a:gd name="T1" fmla="*/ 0 h 21600"/>
              <a:gd name="T2" fmla="*/ 12159 w 21600"/>
              <a:gd name="T3" fmla="*/ 7200 h 21600"/>
              <a:gd name="T4" fmla="*/ 0 w 21600"/>
              <a:gd name="T5" fmla="*/ 19694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5245" y="7200"/>
                </a:lnTo>
                <a:lnTo>
                  <a:pt x="15245" y="17786"/>
                </a:lnTo>
                <a:lnTo>
                  <a:pt x="0" y="17786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Line 8"/>
          <p:cNvSpPr>
            <a:spLocks noChangeShapeType="1"/>
          </p:cNvSpPr>
          <p:nvPr/>
        </p:nvSpPr>
        <p:spPr bwMode="auto">
          <a:xfrm>
            <a:off x="2003426" y="2090738"/>
            <a:ext cx="8477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3" name="Group 9"/>
          <p:cNvGrpSpPr>
            <a:grpSpLocks/>
          </p:cNvGrpSpPr>
          <p:nvPr/>
        </p:nvGrpSpPr>
        <p:grpSpPr bwMode="auto">
          <a:xfrm>
            <a:off x="1479550" y="1855790"/>
            <a:ext cx="506413" cy="471487"/>
            <a:chOff x="2414" y="2180"/>
            <a:chExt cx="568" cy="568"/>
          </a:xfrm>
          <a:solidFill>
            <a:srgbClr val="FF0000"/>
          </a:solidFill>
        </p:grpSpPr>
        <p:sp>
          <p:nvSpPr>
            <p:cNvPr id="64" name="Oval 10"/>
            <p:cNvSpPr>
              <a:spLocks noChangeArrowheads="1"/>
            </p:cNvSpPr>
            <p:nvPr/>
          </p:nvSpPr>
          <p:spPr bwMode="auto">
            <a:xfrm>
              <a:off x="2414" y="2180"/>
              <a:ext cx="568" cy="568"/>
            </a:xfrm>
            <a:prstGeom prst="ellips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" name="Group 11"/>
            <p:cNvGrpSpPr>
              <a:grpSpLocks/>
            </p:cNvGrpSpPr>
            <p:nvPr/>
          </p:nvGrpSpPr>
          <p:grpSpPr bwMode="auto">
            <a:xfrm>
              <a:off x="2502" y="2362"/>
              <a:ext cx="393" cy="203"/>
              <a:chOff x="2220" y="3747"/>
              <a:chExt cx="521" cy="267"/>
            </a:xfrm>
            <a:grpFill/>
          </p:grpSpPr>
          <p:grpSp>
            <p:nvGrpSpPr>
              <p:cNvPr id="66" name="Group 12"/>
              <p:cNvGrpSpPr>
                <a:grpSpLocks/>
              </p:cNvGrpSpPr>
              <p:nvPr/>
            </p:nvGrpSpPr>
            <p:grpSpPr bwMode="auto">
              <a:xfrm>
                <a:off x="2220" y="3747"/>
                <a:ext cx="259" cy="133"/>
                <a:chOff x="2212" y="3739"/>
                <a:chExt cx="337" cy="187"/>
              </a:xfrm>
              <a:grpFill/>
            </p:grpSpPr>
            <p:sp>
              <p:nvSpPr>
                <p:cNvPr id="70" name="Arc 13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Arc 14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7" name="Group 15"/>
              <p:cNvGrpSpPr>
                <a:grpSpLocks/>
              </p:cNvGrpSpPr>
              <p:nvPr/>
            </p:nvGrpSpPr>
            <p:grpSpPr bwMode="auto">
              <a:xfrm flipV="1">
                <a:off x="2482" y="3881"/>
                <a:ext cx="259" cy="133"/>
                <a:chOff x="2212" y="3739"/>
                <a:chExt cx="337" cy="187"/>
              </a:xfrm>
              <a:grpFill/>
            </p:grpSpPr>
            <p:sp>
              <p:nvSpPr>
                <p:cNvPr id="68" name="Arc 16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Arc 17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2" name="Text Box 18"/>
          <p:cNvSpPr txBox="1">
            <a:spLocks noChangeArrowheads="1"/>
          </p:cNvSpPr>
          <p:nvPr/>
        </p:nvSpPr>
        <p:spPr bwMode="auto">
          <a:xfrm>
            <a:off x="1085851" y="2657477"/>
            <a:ext cx="11382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400" i="1">
                <a:latin typeface="Arial" charset="0"/>
              </a:rPr>
              <a:t>D</a:t>
            </a:r>
            <a:r>
              <a:rPr lang="en-US" sz="1400" i="1" baseline="-25000">
                <a:latin typeface="Arial" charset="0"/>
              </a:rPr>
              <a:t>B</a:t>
            </a:r>
            <a:r>
              <a:rPr lang="en-US" sz="1400">
                <a:latin typeface="Arial" charset="0"/>
              </a:rPr>
              <a:t>= 500 MW</a:t>
            </a:r>
            <a:endParaRPr lang="en-GB" sz="3200"/>
          </a:p>
        </p:txBody>
      </p:sp>
      <p:sp>
        <p:nvSpPr>
          <p:cNvPr id="73" name="Text Box 19"/>
          <p:cNvSpPr txBox="1">
            <a:spLocks noChangeArrowheads="1"/>
          </p:cNvSpPr>
          <p:nvPr/>
        </p:nvSpPr>
        <p:spPr bwMode="auto">
          <a:xfrm>
            <a:off x="1682751" y="1411288"/>
            <a:ext cx="11398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500">
                <a:latin typeface="Arial" charset="0"/>
              </a:rPr>
              <a:t>Borduria</a:t>
            </a:r>
            <a:endParaRPr lang="en-GB" sz="3200"/>
          </a:p>
        </p:txBody>
      </p:sp>
      <p:sp>
        <p:nvSpPr>
          <p:cNvPr id="74" name="Oval 20"/>
          <p:cNvSpPr>
            <a:spLocks noChangeArrowheads="1"/>
          </p:cNvSpPr>
          <p:nvPr/>
        </p:nvSpPr>
        <p:spPr bwMode="auto">
          <a:xfrm>
            <a:off x="5999163" y="1268413"/>
            <a:ext cx="2317750" cy="2159000"/>
          </a:xfrm>
          <a:prstGeom prst="ellipse">
            <a:avLst/>
          </a:prstGeom>
          <a:solidFill>
            <a:srgbClr val="FF6FC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" name="AutoShape 21"/>
          <p:cNvSpPr>
            <a:spLocks noChangeArrowheads="1"/>
          </p:cNvSpPr>
          <p:nvPr/>
        </p:nvSpPr>
        <p:spPr bwMode="auto">
          <a:xfrm rot="10800000" flipH="1">
            <a:off x="6330950" y="2387600"/>
            <a:ext cx="787400" cy="858838"/>
          </a:xfrm>
          <a:custGeom>
            <a:avLst/>
            <a:gdLst>
              <a:gd name="G0" fmla="+- 12159 0 0"/>
              <a:gd name="G1" fmla="+- 18514 0 0"/>
              <a:gd name="G2" fmla="+- 7200 0 0"/>
              <a:gd name="G3" fmla="*/ 12159 1 2"/>
              <a:gd name="G4" fmla="+- G3 10800 0"/>
              <a:gd name="G5" fmla="+- 21600 12159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6880 w 21600"/>
              <a:gd name="T1" fmla="*/ 0 h 21600"/>
              <a:gd name="T2" fmla="*/ 12159 w 21600"/>
              <a:gd name="T3" fmla="*/ 7200 h 21600"/>
              <a:gd name="T4" fmla="*/ 0 w 21600"/>
              <a:gd name="T5" fmla="*/ 19694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5245" y="7200"/>
                </a:lnTo>
                <a:lnTo>
                  <a:pt x="15245" y="17786"/>
                </a:lnTo>
                <a:lnTo>
                  <a:pt x="0" y="17786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6" name="Group 22"/>
          <p:cNvGrpSpPr>
            <a:grpSpLocks/>
          </p:cNvGrpSpPr>
          <p:nvPr/>
        </p:nvGrpSpPr>
        <p:grpSpPr bwMode="auto">
          <a:xfrm>
            <a:off x="6330950" y="1838325"/>
            <a:ext cx="1422400" cy="471488"/>
            <a:chOff x="7872" y="2557"/>
            <a:chExt cx="1596" cy="568"/>
          </a:xfrm>
          <a:solidFill>
            <a:srgbClr val="FFFF00"/>
          </a:solidFill>
        </p:grpSpPr>
        <p:sp>
          <p:nvSpPr>
            <p:cNvPr id="77" name="Line 23"/>
            <p:cNvSpPr>
              <a:spLocks noChangeShapeType="1"/>
            </p:cNvSpPr>
            <p:nvPr/>
          </p:nvSpPr>
          <p:spPr bwMode="auto">
            <a:xfrm>
              <a:off x="7872" y="2841"/>
              <a:ext cx="1030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" name="Group 24"/>
            <p:cNvGrpSpPr>
              <a:grpSpLocks/>
            </p:cNvGrpSpPr>
            <p:nvPr/>
          </p:nvGrpSpPr>
          <p:grpSpPr bwMode="auto">
            <a:xfrm>
              <a:off x="8900" y="2557"/>
              <a:ext cx="568" cy="568"/>
              <a:chOff x="8440" y="2557"/>
              <a:chExt cx="568" cy="568"/>
            </a:xfrm>
            <a:grpFill/>
          </p:grpSpPr>
          <p:sp>
            <p:nvSpPr>
              <p:cNvPr id="79" name="Oval 25"/>
              <p:cNvSpPr>
                <a:spLocks noChangeArrowheads="1"/>
              </p:cNvSpPr>
              <p:nvPr/>
            </p:nvSpPr>
            <p:spPr bwMode="auto">
              <a:xfrm>
                <a:off x="8440" y="2557"/>
                <a:ext cx="568" cy="568"/>
              </a:xfrm>
              <a:prstGeom prst="ellips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0" name="Group 26"/>
              <p:cNvGrpSpPr>
                <a:grpSpLocks/>
              </p:cNvGrpSpPr>
              <p:nvPr/>
            </p:nvGrpSpPr>
            <p:grpSpPr bwMode="auto">
              <a:xfrm>
                <a:off x="8528" y="2719"/>
                <a:ext cx="393" cy="203"/>
                <a:chOff x="2220" y="3747"/>
                <a:chExt cx="521" cy="267"/>
              </a:xfrm>
              <a:grpFill/>
            </p:grpSpPr>
            <p:grpSp>
              <p:nvGrpSpPr>
                <p:cNvPr id="81" name="Group 27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  <a:grpFill/>
              </p:grpSpPr>
              <p:sp>
                <p:nvSpPr>
                  <p:cNvPr id="85" name="Arc 28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" name="Arc 29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" name="Group 30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  <a:grpFill/>
              </p:grpSpPr>
              <p:sp>
                <p:nvSpPr>
                  <p:cNvPr id="83" name="Arc 31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" name="Arc 32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87" name="Text Box 33"/>
          <p:cNvSpPr txBox="1">
            <a:spLocks noChangeArrowheads="1"/>
          </p:cNvSpPr>
          <p:nvPr/>
        </p:nvSpPr>
        <p:spPr bwMode="auto">
          <a:xfrm>
            <a:off x="7089775" y="2563813"/>
            <a:ext cx="11398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400" i="1">
                <a:latin typeface="Arial" charset="0"/>
              </a:rPr>
              <a:t>D</a:t>
            </a:r>
            <a:r>
              <a:rPr lang="en-US" sz="1400" i="1" baseline="-25000">
                <a:latin typeface="Arial" charset="0"/>
              </a:rPr>
              <a:t>S</a:t>
            </a:r>
            <a:r>
              <a:rPr lang="en-US" sz="1400">
                <a:latin typeface="Arial" charset="0"/>
              </a:rPr>
              <a:t>= 1500 MW</a:t>
            </a:r>
            <a:endParaRPr lang="en-GB" sz="3200"/>
          </a:p>
        </p:txBody>
      </p:sp>
      <p:sp>
        <p:nvSpPr>
          <p:cNvPr id="88" name="Text Box 34"/>
          <p:cNvSpPr txBox="1">
            <a:spLocks noChangeArrowheads="1"/>
          </p:cNvSpPr>
          <p:nvPr/>
        </p:nvSpPr>
        <p:spPr bwMode="auto">
          <a:xfrm>
            <a:off x="6781801" y="1411288"/>
            <a:ext cx="11398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500">
                <a:latin typeface="Arial" charset="0"/>
              </a:rPr>
              <a:t>Syldavia</a:t>
            </a:r>
            <a:endParaRPr lang="en-GB" sz="3200"/>
          </a:p>
        </p:txBody>
      </p:sp>
      <p:sp>
        <p:nvSpPr>
          <p:cNvPr id="89" name="Line 35"/>
          <p:cNvSpPr>
            <a:spLocks noChangeShapeType="1"/>
          </p:cNvSpPr>
          <p:nvPr/>
        </p:nvSpPr>
        <p:spPr bwMode="auto">
          <a:xfrm>
            <a:off x="6330950" y="1739902"/>
            <a:ext cx="0" cy="9128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Line 37"/>
          <p:cNvSpPr>
            <a:spLocks noChangeShapeType="1"/>
          </p:cNvSpPr>
          <p:nvPr/>
        </p:nvSpPr>
        <p:spPr bwMode="auto">
          <a:xfrm>
            <a:off x="2076451" y="1974850"/>
            <a:ext cx="6778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" name="Text Box 38"/>
          <p:cNvSpPr txBox="1">
            <a:spLocks noChangeArrowheads="1"/>
          </p:cNvSpPr>
          <p:nvPr/>
        </p:nvSpPr>
        <p:spPr bwMode="auto">
          <a:xfrm>
            <a:off x="2201864" y="1692276"/>
            <a:ext cx="3381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sz="3200"/>
          </a:p>
        </p:txBody>
      </p:sp>
      <p:sp>
        <p:nvSpPr>
          <p:cNvPr id="93" name="Line 39"/>
          <p:cNvSpPr>
            <a:spLocks noChangeShapeType="1"/>
          </p:cNvSpPr>
          <p:nvPr/>
        </p:nvSpPr>
        <p:spPr bwMode="auto">
          <a:xfrm flipH="1">
            <a:off x="6480176" y="1974850"/>
            <a:ext cx="6778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" name="Text Box 40"/>
          <p:cNvSpPr txBox="1">
            <a:spLocks noChangeArrowheads="1"/>
          </p:cNvSpPr>
          <p:nvPr/>
        </p:nvSpPr>
        <p:spPr bwMode="auto">
          <a:xfrm>
            <a:off x="6765925" y="1692275"/>
            <a:ext cx="2667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sz="3200"/>
          </a:p>
        </p:txBody>
      </p:sp>
      <p:sp>
        <p:nvSpPr>
          <p:cNvPr id="3" name="TextBox 2"/>
          <p:cNvSpPr txBox="1"/>
          <p:nvPr/>
        </p:nvSpPr>
        <p:spPr>
          <a:xfrm>
            <a:off x="40426" y="3501008"/>
            <a:ext cx="9063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No limit on flows means that the two countries operate a single market</a:t>
            </a:r>
            <a:endParaRPr lang="en-US" dirty="0"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861950" y="2276872"/>
            <a:ext cx="3456384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861950" y="2348880"/>
            <a:ext cx="3456384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861950" y="2204864"/>
            <a:ext cx="3456384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852879" y="2132856"/>
            <a:ext cx="3456384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2163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0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528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" name="Picture 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57" y="6147162"/>
            <a:ext cx="41306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2" name="Picture 4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981" y="5301208"/>
            <a:ext cx="21494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3" name="Picture 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981" y="5769260"/>
            <a:ext cx="19812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4" name="Picture 5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3176"/>
            <a:ext cx="4688612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5" name="Picture 5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517232"/>
            <a:ext cx="4584999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107504" y="6237312"/>
            <a:ext cx="504056" cy="216024"/>
          </a:xfrm>
          <a:prstGeom prst="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382149"/>
              </p:ext>
            </p:extLst>
          </p:nvPr>
        </p:nvGraphicFramePr>
        <p:xfrm>
          <a:off x="6526981" y="6237312"/>
          <a:ext cx="1917213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70" name="Equation" r:id="rId10" imgW="901700" imgH="203200" progId="Equation.DSMT4">
                  <p:embed/>
                </p:oleObj>
              </mc:Choice>
              <mc:Fallback>
                <p:oleObj name="Equation" r:id="rId10" imgW="901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26981" y="6237312"/>
                        <a:ext cx="1917213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725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 smtClean="0">
                <a:cs typeface="+mj-cs"/>
              </a:rPr>
              <a:t>Infinite transmission capacity</a:t>
            </a:r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6F97AF-9EC2-8A46-9840-3FC44A7F0488}" type="slidenum">
              <a:rPr lang="en-GB"/>
              <a:pPr>
                <a:defRPr/>
              </a:pPr>
              <a:t>23</a:t>
            </a:fld>
            <a:endParaRPr lang="en-GB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1510812" y="4687888"/>
            <a:ext cx="6110654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V="1">
            <a:off x="1515208" y="1376366"/>
            <a:ext cx="0" cy="3311525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V="1">
            <a:off x="1531329" y="2949575"/>
            <a:ext cx="5817577" cy="1296988"/>
          </a:xfrm>
          <a:prstGeom prst="line">
            <a:avLst/>
          </a:prstGeom>
          <a:noFill/>
          <a:ln w="38100" cmpd="sng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 flipV="1">
            <a:off x="1959220" y="1911350"/>
            <a:ext cx="5676900" cy="2230438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6079881" y="4159253"/>
            <a:ext cx="1336431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chemeClr val="tx1"/>
                </a:solidFill>
                <a:latin typeface="Arial" charset="0"/>
              </a:rPr>
              <a:t>   = 567 MW</a:t>
            </a:r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1531327" y="3328988"/>
            <a:ext cx="611211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7729906" y="3160716"/>
            <a:ext cx="1033096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chemeClr val="tx1"/>
                </a:solidFill>
                <a:latin typeface="Arial" charset="0"/>
              </a:rPr>
              <a:t>24.3 $/MWh</a:t>
            </a:r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5577254" y="3344863"/>
            <a:ext cx="0" cy="1758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 flipV="1">
            <a:off x="7643446" y="1376366"/>
            <a:ext cx="0" cy="3311525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 flipH="1">
            <a:off x="5577254" y="4413250"/>
            <a:ext cx="206619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 flipH="1">
            <a:off x="1497624" y="4413250"/>
            <a:ext cx="40444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3181352" y="4159250"/>
            <a:ext cx="135401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chemeClr val="tx1"/>
                </a:solidFill>
                <a:latin typeface="Arial" charset="0"/>
              </a:rPr>
              <a:t> = 1433 MW</a:t>
            </a:r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 flipH="1">
            <a:off x="1515208" y="5999163"/>
            <a:ext cx="614435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3544766" y="6038850"/>
            <a:ext cx="208524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GB" sz="1400">
                <a:solidFill>
                  <a:schemeClr val="tx1"/>
                </a:solidFill>
                <a:latin typeface="Arial" charset="0"/>
              </a:rPr>
              <a:t> = 2000 MW</a:t>
            </a:r>
          </a:p>
        </p:txBody>
      </p:sp>
      <p:sp>
        <p:nvSpPr>
          <p:cNvPr id="392212" name="Line 20"/>
          <p:cNvSpPr>
            <a:spLocks noChangeShapeType="1"/>
          </p:cNvSpPr>
          <p:nvPr/>
        </p:nvSpPr>
        <p:spPr bwMode="auto">
          <a:xfrm>
            <a:off x="3046535" y="4689475"/>
            <a:ext cx="0" cy="723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2213" name="Line 21"/>
          <p:cNvSpPr>
            <a:spLocks noChangeShapeType="1"/>
          </p:cNvSpPr>
          <p:nvPr/>
        </p:nvSpPr>
        <p:spPr bwMode="auto">
          <a:xfrm>
            <a:off x="1497623" y="4689475"/>
            <a:ext cx="0" cy="132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2214" name="Line 22"/>
          <p:cNvSpPr>
            <a:spLocks noChangeShapeType="1"/>
          </p:cNvSpPr>
          <p:nvPr/>
        </p:nvSpPr>
        <p:spPr bwMode="auto">
          <a:xfrm>
            <a:off x="7643446" y="4689475"/>
            <a:ext cx="0" cy="132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2215" name="Line 23"/>
          <p:cNvSpPr>
            <a:spLocks noChangeShapeType="1"/>
          </p:cNvSpPr>
          <p:nvPr/>
        </p:nvSpPr>
        <p:spPr bwMode="auto">
          <a:xfrm>
            <a:off x="1497625" y="5430838"/>
            <a:ext cx="154451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2216" name="Line 24"/>
          <p:cNvSpPr>
            <a:spLocks noChangeShapeType="1"/>
          </p:cNvSpPr>
          <p:nvPr/>
        </p:nvSpPr>
        <p:spPr bwMode="auto">
          <a:xfrm flipH="1">
            <a:off x="3042138" y="5430838"/>
            <a:ext cx="460130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1557704" y="5503866"/>
            <a:ext cx="1424354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GB" sz="1400">
                <a:solidFill>
                  <a:schemeClr val="tx1"/>
                </a:solidFill>
                <a:latin typeface="Arial" charset="0"/>
              </a:rPr>
              <a:t> = 500 MW</a:t>
            </a:r>
          </a:p>
        </p:txBody>
      </p: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4300906" y="5503863"/>
            <a:ext cx="208377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GB" sz="1400">
                <a:solidFill>
                  <a:schemeClr val="tx1"/>
                </a:solidFill>
                <a:latin typeface="Arial" charset="0"/>
              </a:rPr>
              <a:t> = 1500 MW</a:t>
            </a:r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381001" y="3160716"/>
            <a:ext cx="104628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/>
            <a:r>
              <a:rPr lang="en-GB" sz="1400">
                <a:solidFill>
                  <a:schemeClr val="tx1"/>
                </a:solidFill>
                <a:latin typeface="Arial" charset="0"/>
              </a:rPr>
              <a:t>24.3  $/MWh</a:t>
            </a:r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3640015" y="5021266"/>
            <a:ext cx="133789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chemeClr val="tx1"/>
                </a:solidFill>
                <a:latin typeface="Arial" charset="0"/>
              </a:rPr>
              <a:t>   = 933 MW</a:t>
            </a:r>
          </a:p>
        </p:txBody>
      </p:sp>
      <p:sp>
        <p:nvSpPr>
          <p:cNvPr id="43037" name="Line 29"/>
          <p:cNvSpPr>
            <a:spLocks noChangeShapeType="1"/>
          </p:cNvSpPr>
          <p:nvPr/>
        </p:nvSpPr>
        <p:spPr bwMode="auto">
          <a:xfrm flipH="1">
            <a:off x="3042140" y="4965700"/>
            <a:ext cx="253511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2222" name="Text Box 30"/>
          <p:cNvSpPr txBox="1">
            <a:spLocks noChangeArrowheads="1"/>
          </p:cNvSpPr>
          <p:nvPr/>
        </p:nvSpPr>
        <p:spPr bwMode="auto">
          <a:xfrm>
            <a:off x="2667002" y="1752602"/>
            <a:ext cx="197973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GB" sz="1400">
                <a:solidFill>
                  <a:schemeClr val="tx1"/>
                </a:solidFill>
                <a:latin typeface="Arial" charset="0"/>
                <a:cs typeface="+mn-cs"/>
              </a:rPr>
              <a:t>Supply curve for Syldavia</a:t>
            </a:r>
          </a:p>
        </p:txBody>
      </p:sp>
      <p:sp>
        <p:nvSpPr>
          <p:cNvPr id="392223" name="Text Box 31"/>
          <p:cNvSpPr txBox="1">
            <a:spLocks noChangeArrowheads="1"/>
          </p:cNvSpPr>
          <p:nvPr/>
        </p:nvSpPr>
        <p:spPr bwMode="auto">
          <a:xfrm>
            <a:off x="6173666" y="2590803"/>
            <a:ext cx="1979734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GB" sz="1400">
                <a:solidFill>
                  <a:schemeClr val="tx1"/>
                </a:solidFill>
                <a:latin typeface="Arial" charset="0"/>
                <a:cs typeface="+mn-cs"/>
              </a:rPr>
              <a:t>Supply curve for Borduria</a:t>
            </a:r>
          </a:p>
        </p:txBody>
      </p:sp>
      <p:pic>
        <p:nvPicPr>
          <p:cNvPr id="392226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3"/>
            <a:ext cx="12192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2227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1143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2228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87816"/>
            <a:ext cx="281354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2230" name="Picture 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21153"/>
            <a:ext cx="268166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2231" name="Picture 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73638"/>
            <a:ext cx="3810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2232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5486400"/>
            <a:ext cx="3048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2234" name="Picture 4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0050"/>
            <a:ext cx="3048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2235" name="Picture 4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19800"/>
            <a:ext cx="8382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244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/>
              <a:t>Price difference as a function of capacity</a:t>
            </a:r>
            <a:endParaRPr lang="en-GB" dirty="0" smtClean="0">
              <a:cs typeface="+mj-cs"/>
            </a:endParaRPr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6F97AF-9EC2-8A46-9840-3FC44A7F0488}" type="slidenum">
              <a:rPr lang="en-GB"/>
              <a:pPr>
                <a:defRPr/>
              </a:pPr>
              <a:t>24</a:t>
            </a:fld>
            <a:endParaRPr lang="en-GB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1510812" y="4687888"/>
            <a:ext cx="6110654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V="1">
            <a:off x="1515208" y="1376366"/>
            <a:ext cx="0" cy="3311525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V="1">
            <a:off x="1531329" y="2949575"/>
            <a:ext cx="5817577" cy="1296988"/>
          </a:xfrm>
          <a:prstGeom prst="line">
            <a:avLst/>
          </a:prstGeom>
          <a:noFill/>
          <a:ln w="38100" cmpd="sng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 flipV="1">
            <a:off x="1959220" y="1911350"/>
            <a:ext cx="5676900" cy="2230438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5577254" y="3344863"/>
            <a:ext cx="2858" cy="152429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 flipV="1">
            <a:off x="7643446" y="1376366"/>
            <a:ext cx="0" cy="3311525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2212" name="Line 20"/>
          <p:cNvSpPr>
            <a:spLocks noChangeShapeType="1"/>
          </p:cNvSpPr>
          <p:nvPr/>
        </p:nvSpPr>
        <p:spPr bwMode="auto">
          <a:xfrm>
            <a:off x="3059830" y="2348881"/>
            <a:ext cx="2" cy="252027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2213" name="Line 21"/>
          <p:cNvSpPr>
            <a:spLocks noChangeShapeType="1"/>
          </p:cNvSpPr>
          <p:nvPr/>
        </p:nvSpPr>
        <p:spPr bwMode="auto">
          <a:xfrm>
            <a:off x="1497623" y="4689475"/>
            <a:ext cx="0" cy="132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2214" name="Line 22"/>
          <p:cNvSpPr>
            <a:spLocks noChangeShapeType="1"/>
          </p:cNvSpPr>
          <p:nvPr/>
        </p:nvSpPr>
        <p:spPr bwMode="auto">
          <a:xfrm>
            <a:off x="7643446" y="4689475"/>
            <a:ext cx="0" cy="132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2215" name="Line 23"/>
          <p:cNvSpPr>
            <a:spLocks noChangeShapeType="1"/>
          </p:cNvSpPr>
          <p:nvPr/>
        </p:nvSpPr>
        <p:spPr bwMode="auto">
          <a:xfrm>
            <a:off x="1497625" y="5898155"/>
            <a:ext cx="154451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2216" name="Line 24"/>
          <p:cNvSpPr>
            <a:spLocks noChangeShapeType="1"/>
          </p:cNvSpPr>
          <p:nvPr/>
        </p:nvSpPr>
        <p:spPr bwMode="auto">
          <a:xfrm flipH="1">
            <a:off x="3042138" y="5898155"/>
            <a:ext cx="460130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1557704" y="5971183"/>
            <a:ext cx="1424354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GB" sz="1400">
                <a:solidFill>
                  <a:schemeClr val="tx1"/>
                </a:solidFill>
                <a:latin typeface="Arial" charset="0"/>
              </a:rPr>
              <a:t> = 500 MW</a:t>
            </a:r>
          </a:p>
        </p:txBody>
      </p: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4300906" y="5971180"/>
            <a:ext cx="208377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GB" sz="1400">
                <a:solidFill>
                  <a:schemeClr val="tx1"/>
                </a:solidFill>
                <a:latin typeface="Arial" charset="0"/>
              </a:rPr>
              <a:t> = 1500 MW</a:t>
            </a:r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4917500" y="4869160"/>
            <a:ext cx="133789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GB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</a:rPr>
              <a:t>F</a:t>
            </a:r>
            <a:r>
              <a:rPr lang="en-GB" sz="1400" baseline="-25000" dirty="0" smtClean="0">
                <a:solidFill>
                  <a:schemeClr val="tx1"/>
                </a:solidFill>
                <a:latin typeface="Arial" charset="0"/>
              </a:rPr>
              <a:t>MAX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</a:rPr>
              <a:t> = 933 </a:t>
            </a:r>
            <a:r>
              <a:rPr lang="en-GB" sz="1400" dirty="0">
                <a:solidFill>
                  <a:schemeClr val="tx1"/>
                </a:solidFill>
                <a:latin typeface="Arial" charset="0"/>
              </a:rPr>
              <a:t>MW</a:t>
            </a:r>
          </a:p>
        </p:txBody>
      </p:sp>
      <p:sp>
        <p:nvSpPr>
          <p:cNvPr id="392222" name="Text Box 30"/>
          <p:cNvSpPr txBox="1">
            <a:spLocks noChangeArrowheads="1"/>
          </p:cNvSpPr>
          <p:nvPr/>
        </p:nvSpPr>
        <p:spPr bwMode="auto">
          <a:xfrm>
            <a:off x="2667002" y="1752602"/>
            <a:ext cx="197973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GB" sz="1400">
                <a:solidFill>
                  <a:schemeClr val="tx1"/>
                </a:solidFill>
                <a:latin typeface="Arial" charset="0"/>
                <a:cs typeface="+mn-cs"/>
              </a:rPr>
              <a:t>Supply curve for Syldavia</a:t>
            </a:r>
          </a:p>
        </p:txBody>
      </p:sp>
      <p:sp>
        <p:nvSpPr>
          <p:cNvPr id="392223" name="Text Box 31"/>
          <p:cNvSpPr txBox="1">
            <a:spLocks noChangeArrowheads="1"/>
          </p:cNvSpPr>
          <p:nvPr/>
        </p:nvSpPr>
        <p:spPr bwMode="auto">
          <a:xfrm>
            <a:off x="6173666" y="2590803"/>
            <a:ext cx="1979734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GB" sz="1400">
                <a:solidFill>
                  <a:schemeClr val="tx1"/>
                </a:solidFill>
                <a:latin typeface="Arial" charset="0"/>
                <a:cs typeface="+mn-cs"/>
              </a:rPr>
              <a:t>Supply curve for Borduria</a:t>
            </a:r>
          </a:p>
        </p:txBody>
      </p:sp>
      <p:pic>
        <p:nvPicPr>
          <p:cNvPr id="392226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3"/>
            <a:ext cx="12192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2227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1143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2232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5953717"/>
            <a:ext cx="3048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2234" name="Picture 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47367"/>
            <a:ext cx="3048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" name="Text Box 28"/>
          <p:cNvSpPr txBox="1">
            <a:spLocks noChangeArrowheads="1"/>
          </p:cNvSpPr>
          <p:nvPr/>
        </p:nvSpPr>
        <p:spPr bwMode="auto">
          <a:xfrm>
            <a:off x="2394178" y="4941168"/>
            <a:ext cx="133789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GB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</a:rPr>
              <a:t>F</a:t>
            </a:r>
            <a:r>
              <a:rPr lang="en-GB" sz="1400" baseline="-25000" dirty="0" smtClean="0">
                <a:solidFill>
                  <a:schemeClr val="tx1"/>
                </a:solidFill>
                <a:latin typeface="Arial" charset="0"/>
              </a:rPr>
              <a:t>MAX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</a:rPr>
              <a:t> = </a:t>
            </a:r>
            <a:r>
              <a:rPr lang="en-GB" sz="1400" dirty="0">
                <a:solidFill>
                  <a:schemeClr val="tx1"/>
                </a:solidFill>
                <a:latin typeface="Arial" charset="0"/>
              </a:rPr>
              <a:t>0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400" dirty="0">
                <a:solidFill>
                  <a:schemeClr val="tx1"/>
                </a:solidFill>
                <a:latin typeface="Arial" charset="0"/>
              </a:rPr>
              <a:t>MW</a:t>
            </a:r>
          </a:p>
        </p:txBody>
      </p:sp>
      <p:cxnSp>
        <p:nvCxnSpPr>
          <p:cNvPr id="3" name="Straight Arrow Connector 2"/>
          <p:cNvCxnSpPr>
            <a:stCxn id="392212" idx="0"/>
          </p:cNvCxnSpPr>
          <p:nvPr/>
        </p:nvCxnSpPr>
        <p:spPr>
          <a:xfrm>
            <a:off x="3059830" y="2348881"/>
            <a:ext cx="2" cy="1584175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419872" y="2483825"/>
            <a:ext cx="2" cy="1359767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779912" y="2636912"/>
            <a:ext cx="0" cy="1080120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139952" y="2780928"/>
            <a:ext cx="0" cy="864096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446126" y="2888660"/>
            <a:ext cx="0" cy="684356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337831"/>
              </p:ext>
            </p:extLst>
          </p:nvPr>
        </p:nvGraphicFramePr>
        <p:xfrm>
          <a:off x="2195736" y="2924944"/>
          <a:ext cx="877598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87" name="Equation" r:id="rId7" imgW="495300" imgH="203200" progId="Equation.DSMT4">
                  <p:embed/>
                </p:oleObj>
              </mc:Choice>
              <mc:Fallback>
                <p:oleObj name="Equation" r:id="rId7" imgW="495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95736" y="2924944"/>
                        <a:ext cx="877598" cy="36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Straight Arrow Connector 53"/>
          <p:cNvCxnSpPr/>
          <p:nvPr/>
        </p:nvCxnSpPr>
        <p:spPr>
          <a:xfrm>
            <a:off x="4932040" y="3104684"/>
            <a:ext cx="0" cy="396324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28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Transmission demand function 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5DEF-49C1-3E41-8F93-7F9989142E1E}" type="slidenum">
              <a:rPr lang="en-US"/>
              <a:pPr/>
              <a:t>25</a:t>
            </a:fld>
            <a:endParaRPr lang="en-US"/>
          </a:p>
        </p:txBody>
      </p:sp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0" y="-230832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34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28500"/>
              </p:ext>
            </p:extLst>
          </p:nvPr>
        </p:nvGraphicFramePr>
        <p:xfrm>
          <a:off x="721816" y="1457412"/>
          <a:ext cx="4607322" cy="571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802" name="Equation" r:id="rId3" imgW="1462088" imgH="179388" progId="Equation.3">
                  <p:embed/>
                </p:oleObj>
              </mc:Choice>
              <mc:Fallback>
                <p:oleObj name="Equation" r:id="rId3" imgW="1462088" imgH="179388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816" y="1457412"/>
                        <a:ext cx="4607322" cy="5713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479" name="Rectangle 7"/>
          <p:cNvSpPr>
            <a:spLocks noChangeArrowheads="1"/>
          </p:cNvSpPr>
          <p:nvPr/>
        </p:nvSpPr>
        <p:spPr bwMode="auto">
          <a:xfrm>
            <a:off x="0" y="3083869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34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405149"/>
              </p:ext>
            </p:extLst>
          </p:nvPr>
        </p:nvGraphicFramePr>
        <p:xfrm>
          <a:off x="721816" y="2363911"/>
          <a:ext cx="759460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803" name="Equation" r:id="rId5" imgW="2679700" imgH="444500" progId="Equation.DSMT4">
                  <p:embed/>
                </p:oleObj>
              </mc:Choice>
              <mc:Fallback>
                <p:oleObj name="Equation" r:id="rId5" imgW="2679700" imgH="4445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816" y="2363911"/>
                        <a:ext cx="7594600" cy="1260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481" name="Rectangle 9"/>
          <p:cNvSpPr>
            <a:spLocks noChangeArrowheads="1"/>
          </p:cNvSpPr>
          <p:nvPr/>
        </p:nvSpPr>
        <p:spPr bwMode="auto">
          <a:xfrm>
            <a:off x="0" y="3107682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34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77987"/>
              </p:ext>
            </p:extLst>
          </p:nvPr>
        </p:nvGraphicFramePr>
        <p:xfrm>
          <a:off x="721816" y="3959572"/>
          <a:ext cx="45275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804" name="Equation" r:id="rId7" imgW="1600200" imgH="203200" progId="Equation.DSMT4">
                  <p:embed/>
                </p:oleObj>
              </mc:Choice>
              <mc:Fallback>
                <p:oleObj name="Equation" r:id="rId7" imgW="1600200" imgH="203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816" y="3959572"/>
                        <a:ext cx="4527550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483" name="Rectangle 11"/>
          <p:cNvSpPr>
            <a:spLocks noChangeArrowheads="1"/>
          </p:cNvSpPr>
          <p:nvPr/>
        </p:nvSpPr>
        <p:spPr bwMode="auto">
          <a:xfrm>
            <a:off x="0" y="3083869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34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689656"/>
              </p:ext>
            </p:extLst>
          </p:nvPr>
        </p:nvGraphicFramePr>
        <p:xfrm>
          <a:off x="721816" y="4875783"/>
          <a:ext cx="422275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805" name="Equation" r:id="rId9" imgW="1651000" imgH="203200" progId="Equation.DSMT4">
                  <p:embed/>
                </p:oleObj>
              </mc:Choice>
              <mc:Fallback>
                <p:oleObj name="Equation" r:id="rId9" imgW="1651000" imgH="203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816" y="4875783"/>
                        <a:ext cx="4222750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485" name="Rectangle 13"/>
          <p:cNvSpPr>
            <a:spLocks noChangeArrowheads="1"/>
          </p:cNvSpPr>
          <p:nvPr/>
        </p:nvSpPr>
        <p:spPr bwMode="auto">
          <a:xfrm>
            <a:off x="0" y="3083869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589612"/>
              </p:ext>
            </p:extLst>
          </p:nvPr>
        </p:nvGraphicFramePr>
        <p:xfrm>
          <a:off x="721816" y="5733256"/>
          <a:ext cx="33147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806" name="Equation" r:id="rId11" imgW="1244457" imgH="216203" progId="Equation.3">
                  <p:embed/>
                </p:oleObj>
              </mc:Choice>
              <mc:Fallback>
                <p:oleObj name="Equation" r:id="rId11" imgW="1244457" imgH="21620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816" y="5733256"/>
                        <a:ext cx="33147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17375E"/>
                </a:solidFill>
              </a:rPr>
              <a:t>Transmission demand function </a:t>
            </a: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7375E"/>
                </a:solidFill>
              </a:rPr>
              <a:t>© 2011 D. Kirschen and the University of Washington</a:t>
            </a:r>
            <a:endParaRPr lang="en-US">
              <a:solidFill>
                <a:srgbClr val="17375E"/>
              </a:solidFill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55BA-E9C8-4445-BEC7-A7BB67109129}" type="slidenum">
              <a:rPr lang="en-US">
                <a:solidFill>
                  <a:srgbClr val="17375E"/>
                </a:solidFill>
              </a:rPr>
              <a:pPr/>
              <a:t>26</a:t>
            </a:fld>
            <a:endParaRPr lang="en-US">
              <a:solidFill>
                <a:srgbClr val="17375E"/>
              </a:solidFill>
            </a:endParaRPr>
          </a:p>
        </p:txBody>
      </p:sp>
      <p:graphicFrame>
        <p:nvGraphicFramePr>
          <p:cNvPr id="235558" name="Object 3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87727635"/>
              </p:ext>
            </p:extLst>
          </p:nvPr>
        </p:nvGraphicFramePr>
        <p:xfrm>
          <a:off x="1835696" y="2420888"/>
          <a:ext cx="57467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9" name="Equation" r:id="rId3" imgW="203420" imgH="216109" progId="Equation.3">
                  <p:embed/>
                </p:oleObj>
              </mc:Choice>
              <mc:Fallback>
                <p:oleObj name="Equation" r:id="rId3" imgW="203420" imgH="216109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420888"/>
                        <a:ext cx="574675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34" name="Rectangle 14"/>
          <p:cNvSpPr>
            <a:spLocks noChangeArrowheads="1"/>
          </p:cNvSpPr>
          <p:nvPr/>
        </p:nvSpPr>
        <p:spPr bwMode="auto">
          <a:xfrm>
            <a:off x="0" y="308863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17375E"/>
              </a:solidFill>
            </a:endParaRPr>
          </a:p>
        </p:txBody>
      </p:sp>
      <p:graphicFrame>
        <p:nvGraphicFramePr>
          <p:cNvPr id="2355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341838"/>
              </p:ext>
            </p:extLst>
          </p:nvPr>
        </p:nvGraphicFramePr>
        <p:xfrm>
          <a:off x="2805113" y="1557338"/>
          <a:ext cx="33147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0" name="Equation" r:id="rId5" imgW="1244457" imgH="216203" progId="Equation.3">
                  <p:embed/>
                </p:oleObj>
              </mc:Choice>
              <mc:Fallback>
                <p:oleObj name="Equation" r:id="rId5" imgW="1244457" imgH="216203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113" y="1557338"/>
                        <a:ext cx="33147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551" name="Group 31"/>
          <p:cNvGrpSpPr>
            <a:grpSpLocks/>
          </p:cNvGrpSpPr>
          <p:nvPr/>
        </p:nvGrpSpPr>
        <p:grpSpPr bwMode="auto">
          <a:xfrm>
            <a:off x="1181100" y="2517775"/>
            <a:ext cx="6199188" cy="3359150"/>
            <a:chOff x="699" y="1586"/>
            <a:chExt cx="1864" cy="1254"/>
          </a:xfrm>
        </p:grpSpPr>
        <p:sp>
          <p:nvSpPr>
            <p:cNvPr id="235544" name="Line 24"/>
            <p:cNvSpPr>
              <a:spLocks noChangeShapeType="1"/>
            </p:cNvSpPr>
            <p:nvPr/>
          </p:nvSpPr>
          <p:spPr bwMode="auto">
            <a:xfrm>
              <a:off x="1135" y="2608"/>
              <a:ext cx="1400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17375E"/>
                </a:solidFill>
              </a:endParaRPr>
            </a:p>
          </p:txBody>
        </p:sp>
        <p:sp>
          <p:nvSpPr>
            <p:cNvPr id="235545" name="Line 25"/>
            <p:cNvSpPr>
              <a:spLocks noChangeShapeType="1"/>
            </p:cNvSpPr>
            <p:nvPr/>
          </p:nvSpPr>
          <p:spPr bwMode="auto">
            <a:xfrm flipV="1">
              <a:off x="1144" y="1623"/>
              <a:ext cx="0" cy="985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17375E"/>
                </a:solidFill>
              </a:endParaRPr>
            </a:p>
          </p:txBody>
        </p:sp>
        <p:sp>
          <p:nvSpPr>
            <p:cNvPr id="235546" name="Line 26"/>
            <p:cNvSpPr>
              <a:spLocks noChangeShapeType="1"/>
            </p:cNvSpPr>
            <p:nvPr/>
          </p:nvSpPr>
          <p:spPr bwMode="auto">
            <a:xfrm>
              <a:off x="1144" y="1899"/>
              <a:ext cx="1137" cy="702"/>
            </a:xfrm>
            <a:prstGeom prst="line">
              <a:avLst/>
            </a:prstGeom>
            <a:noFill/>
            <a:ln w="19050">
              <a:solidFill>
                <a:srgbClr val="66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17375E"/>
                </a:solidFill>
              </a:endParaRPr>
            </a:p>
          </p:txBody>
        </p:sp>
        <p:sp>
          <p:nvSpPr>
            <p:cNvPr id="235547" name="Text Box 27"/>
            <p:cNvSpPr txBox="1">
              <a:spLocks noChangeArrowheads="1"/>
            </p:cNvSpPr>
            <p:nvPr/>
          </p:nvSpPr>
          <p:spPr bwMode="auto">
            <a:xfrm>
              <a:off x="2056" y="2632"/>
              <a:ext cx="48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000">
                  <a:solidFill>
                    <a:srgbClr val="17375E"/>
                  </a:solidFill>
                  <a:latin typeface="Arial" charset="0"/>
                </a:rPr>
                <a:t>933 MW</a:t>
              </a:r>
              <a:endParaRPr lang="en-GB" sz="4400">
                <a:solidFill>
                  <a:srgbClr val="17375E"/>
                </a:solidFill>
              </a:endParaRPr>
            </a:p>
          </p:txBody>
        </p:sp>
        <p:sp>
          <p:nvSpPr>
            <p:cNvPr id="235548" name="Text Box 28"/>
            <p:cNvSpPr txBox="1">
              <a:spLocks noChangeArrowheads="1"/>
            </p:cNvSpPr>
            <p:nvPr/>
          </p:nvSpPr>
          <p:spPr bwMode="auto">
            <a:xfrm>
              <a:off x="699" y="1822"/>
              <a:ext cx="472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000">
                  <a:solidFill>
                    <a:srgbClr val="17375E"/>
                  </a:solidFill>
                  <a:latin typeface="Arial" charset="0"/>
                </a:rPr>
                <a:t>28$/MWh</a:t>
              </a:r>
              <a:endParaRPr lang="en-GB" sz="4400">
                <a:solidFill>
                  <a:srgbClr val="17375E"/>
                </a:solidFill>
              </a:endParaRPr>
            </a:p>
          </p:txBody>
        </p:sp>
        <p:sp>
          <p:nvSpPr>
            <p:cNvPr id="235549" name="Text Box 29"/>
            <p:cNvSpPr txBox="1">
              <a:spLocks noChangeArrowheads="1"/>
            </p:cNvSpPr>
            <p:nvPr/>
          </p:nvSpPr>
          <p:spPr bwMode="auto">
            <a:xfrm>
              <a:off x="1144" y="1586"/>
              <a:ext cx="264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17375E"/>
                </a:solidFill>
              </a:endParaRPr>
            </a:p>
          </p:txBody>
        </p:sp>
        <p:sp>
          <p:nvSpPr>
            <p:cNvPr id="235550" name="Text Box 30"/>
            <p:cNvSpPr txBox="1">
              <a:spLocks noChangeArrowheads="1"/>
            </p:cNvSpPr>
            <p:nvPr/>
          </p:nvSpPr>
          <p:spPr bwMode="auto">
            <a:xfrm>
              <a:off x="2360" y="2433"/>
              <a:ext cx="20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17375E"/>
                </a:solidFill>
              </a:endParaRPr>
            </a:p>
          </p:txBody>
        </p:sp>
      </p:grpSp>
      <p:sp>
        <p:nvSpPr>
          <p:cNvPr id="235560" name="Text Box 40"/>
          <p:cNvSpPr txBox="1">
            <a:spLocks noChangeArrowheads="1"/>
          </p:cNvSpPr>
          <p:nvPr/>
        </p:nvSpPr>
        <p:spPr bwMode="auto">
          <a:xfrm>
            <a:off x="7216776" y="5343599"/>
            <a:ext cx="355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dirty="0">
                <a:solidFill>
                  <a:srgbClr val="17375E"/>
                </a:solidFill>
                <a:latin typeface="Book Antiqua" charset="0"/>
              </a:rPr>
              <a:t>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Transmission </a:t>
            </a:r>
            <a:r>
              <a:rPr lang="en-GB" dirty="0"/>
              <a:t>revenue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76FA-D9BC-2741-A599-5A27C20CB6FD}" type="slidenum">
              <a:rPr lang="en-US"/>
              <a:pPr/>
              <a:t>27</a:t>
            </a:fld>
            <a:endParaRPr lang="en-US"/>
          </a:p>
        </p:txBody>
      </p:sp>
      <p:pic>
        <p:nvPicPr>
          <p:cNvPr id="237572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811040"/>
            <a:ext cx="8569325" cy="4786312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37576" name="Rectangle 8"/>
          <p:cNvSpPr>
            <a:spLocks noChangeArrowheads="1"/>
          </p:cNvSpPr>
          <p:nvPr/>
        </p:nvSpPr>
        <p:spPr bwMode="auto">
          <a:xfrm>
            <a:off x="0" y="3107682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75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401132"/>
              </p:ext>
            </p:extLst>
          </p:nvPr>
        </p:nvGraphicFramePr>
        <p:xfrm>
          <a:off x="1943100" y="1330325"/>
          <a:ext cx="53276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49" name="Equation" r:id="rId4" imgW="1943100" imgH="203200" progId="Equation.DSMT4">
                  <p:embed/>
                </p:oleObj>
              </mc:Choice>
              <mc:Fallback>
                <p:oleObj name="Equation" r:id="rId4" imgW="1943100" imgH="203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1330325"/>
                        <a:ext cx="53276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</a:t>
            </a:r>
            <a:r>
              <a:rPr lang="en-US" dirty="0"/>
              <a:t>supply function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 of building a transmission line: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Marginal cost:</a:t>
            </a:r>
          </a:p>
          <a:p>
            <a:r>
              <a:rPr lang="en-US" dirty="0" smtClean="0"/>
              <a:t>Hourly marginal cost: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2B62E9-667C-6447-A3DF-43B1073CEF41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900945"/>
              </p:ext>
            </p:extLst>
          </p:nvPr>
        </p:nvGraphicFramePr>
        <p:xfrm>
          <a:off x="1181869" y="2133600"/>
          <a:ext cx="28860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53" name="Equation" r:id="rId3" imgW="1270000" imgH="203200" progId="Equation.DSMT4">
                  <p:embed/>
                </p:oleObj>
              </mc:Choice>
              <mc:Fallback>
                <p:oleObj name="Equation" r:id="rId3" imgW="1270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1869" y="2133600"/>
                        <a:ext cx="2886075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960856"/>
              </p:ext>
            </p:extLst>
          </p:nvPr>
        </p:nvGraphicFramePr>
        <p:xfrm>
          <a:off x="1187624" y="2690825"/>
          <a:ext cx="201771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54" name="Equation" r:id="rId5" imgW="889000" imgH="203200" progId="Equation.DSMT4">
                  <p:embed/>
                </p:oleObj>
              </mc:Choice>
              <mc:Fallback>
                <p:oleObj name="Equation" r:id="rId5" imgW="889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7624" y="2690825"/>
                        <a:ext cx="2017713" cy="461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1187624" y="3249117"/>
            <a:ext cx="2517001" cy="461665"/>
            <a:chOff x="1187624" y="3284984"/>
            <a:chExt cx="2517001" cy="461665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6904083"/>
                </p:ext>
              </p:extLst>
            </p:nvPr>
          </p:nvGraphicFramePr>
          <p:xfrm>
            <a:off x="1187624" y="3342779"/>
            <a:ext cx="461963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655" name="Equation" r:id="rId7" imgW="203200" imgH="152400" progId="Equation.DSMT4">
                    <p:embed/>
                  </p:oleObj>
                </mc:Choice>
                <mc:Fallback>
                  <p:oleObj name="Equation" r:id="rId7" imgW="2032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187624" y="3342779"/>
                          <a:ext cx="461963" cy="346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1547664" y="3284984"/>
              <a:ext cx="21569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Capacity in MW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87624" y="3807111"/>
            <a:ext cx="3562232" cy="461665"/>
            <a:chOff x="1187624" y="3933056"/>
            <a:chExt cx="3562232" cy="461665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7693592"/>
                </p:ext>
              </p:extLst>
            </p:nvPr>
          </p:nvGraphicFramePr>
          <p:xfrm>
            <a:off x="1187624" y="3976563"/>
            <a:ext cx="347662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656" name="Equation" r:id="rId9" imgW="152400" imgH="165100" progId="Equation.DSMT4">
                    <p:embed/>
                  </p:oleObj>
                </mc:Choice>
                <mc:Fallback>
                  <p:oleObj name="Equation" r:id="rId9" imgW="1524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187624" y="3976563"/>
                          <a:ext cx="347662" cy="374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1619672" y="3933056"/>
              <a:ext cx="3130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Length of the line in km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87624" y="4365104"/>
            <a:ext cx="7687760" cy="461665"/>
            <a:chOff x="1187624" y="4365104"/>
            <a:chExt cx="7687760" cy="461665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4754031"/>
                </p:ext>
              </p:extLst>
            </p:nvPr>
          </p:nvGraphicFramePr>
          <p:xfrm>
            <a:off x="1187624" y="4408611"/>
            <a:ext cx="404812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657" name="Equation" r:id="rId11" imgW="177800" imgH="165100" progId="Equation.DSMT4">
                    <p:embed/>
                  </p:oleObj>
                </mc:Choice>
                <mc:Fallback>
                  <p:oleObj name="Equation" r:id="rId11" imgW="1778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187624" y="4408611"/>
                          <a:ext cx="404812" cy="374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1619672" y="4365104"/>
              <a:ext cx="72557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Annuitized cost of building 1 km of line in $/</a:t>
              </a:r>
              <a:r>
                <a:rPr lang="en-US" dirty="0" err="1" smtClean="0">
                  <a:latin typeface="+mn-lt"/>
                </a:rPr>
                <a:t>MW.km.year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351143" y="2636912"/>
            <a:ext cx="3941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(assumed linear for simplicity)</a:t>
            </a:r>
            <a:endParaRPr lang="en-US" dirty="0">
              <a:latin typeface="+mn-lt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723839"/>
              </p:ext>
            </p:extLst>
          </p:nvPr>
        </p:nvGraphicFramePr>
        <p:xfrm>
          <a:off x="3347865" y="4797152"/>
          <a:ext cx="1368152" cy="833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58" name="Equation" r:id="rId13" imgW="647700" imgH="393700" progId="Equation.DSMT4">
                  <p:embed/>
                </p:oleObj>
              </mc:Choice>
              <mc:Fallback>
                <p:oleObj name="Equation" r:id="rId13" imgW="6477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47865" y="4797152"/>
                        <a:ext cx="1368152" cy="833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862537"/>
              </p:ext>
            </p:extLst>
          </p:nvPr>
        </p:nvGraphicFramePr>
        <p:xfrm>
          <a:off x="4425603" y="5344240"/>
          <a:ext cx="2306637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59" name="Equation" r:id="rId15" imgW="1016000" imgH="431800" progId="Equation.DSMT4">
                  <p:embed/>
                </p:oleObj>
              </mc:Choice>
              <mc:Fallback>
                <p:oleObj name="Equation" r:id="rId15" imgW="10160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425603" y="5344240"/>
                        <a:ext cx="2306637" cy="982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1634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Supply/Demand Equilibrium</a:t>
            </a:r>
            <a:endParaRPr lang="en-GB" dirty="0"/>
          </a:p>
        </p:txBody>
      </p:sp>
      <p:sp>
        <p:nvSpPr>
          <p:cNvPr id="2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7C4E-3EE0-A049-A6D2-71580798FF13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265220" name="Rectangle 4"/>
          <p:cNvSpPr>
            <a:spLocks noChangeArrowheads="1"/>
          </p:cNvSpPr>
          <p:nvPr/>
        </p:nvSpPr>
        <p:spPr bwMode="auto">
          <a:xfrm>
            <a:off x="0" y="-230832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652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665030"/>
              </p:ext>
            </p:extLst>
          </p:nvPr>
        </p:nvGraphicFramePr>
        <p:xfrm>
          <a:off x="3023320" y="2503883"/>
          <a:ext cx="2520280" cy="44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500" name="Equation" r:id="rId3" imgW="1244457" imgH="216203" progId="Equation.3">
                  <p:embed/>
                </p:oleObj>
              </mc:Choice>
              <mc:Fallback>
                <p:oleObj name="Equation" r:id="rId3" imgW="1244457" imgH="216203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320" y="2503883"/>
                        <a:ext cx="2520280" cy="444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5228" name="Line 12"/>
          <p:cNvSpPr>
            <a:spLocks noChangeShapeType="1"/>
          </p:cNvSpPr>
          <p:nvPr/>
        </p:nvSpPr>
        <p:spPr bwMode="auto">
          <a:xfrm>
            <a:off x="1945012" y="4774455"/>
            <a:ext cx="5788025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9" name="Line 13"/>
          <p:cNvSpPr>
            <a:spLocks noChangeShapeType="1"/>
          </p:cNvSpPr>
          <p:nvPr/>
        </p:nvSpPr>
        <p:spPr bwMode="auto">
          <a:xfrm flipV="1">
            <a:off x="1955898" y="1569294"/>
            <a:ext cx="0" cy="3205163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30" name="Line 14"/>
          <p:cNvSpPr>
            <a:spLocks noChangeShapeType="1"/>
          </p:cNvSpPr>
          <p:nvPr/>
        </p:nvSpPr>
        <p:spPr bwMode="auto">
          <a:xfrm>
            <a:off x="1955899" y="2466230"/>
            <a:ext cx="4700587" cy="2284412"/>
          </a:xfrm>
          <a:prstGeom prst="line">
            <a:avLst/>
          </a:prstGeom>
          <a:noFill/>
          <a:ln w="38100">
            <a:solidFill>
              <a:srgbClr val="66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32" name="Text Box 16"/>
          <p:cNvSpPr txBox="1">
            <a:spLocks noChangeArrowheads="1"/>
          </p:cNvSpPr>
          <p:nvPr/>
        </p:nvSpPr>
        <p:spPr bwMode="auto">
          <a:xfrm>
            <a:off x="862783" y="1639787"/>
            <a:ext cx="11524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 dirty="0" smtClean="0">
                <a:latin typeface="Arial" charset="0"/>
              </a:rPr>
              <a:t>($</a:t>
            </a:r>
            <a:r>
              <a:rPr lang="en-US" sz="2000" dirty="0">
                <a:latin typeface="Arial" charset="0"/>
              </a:rPr>
              <a:t>/</a:t>
            </a:r>
            <a:r>
              <a:rPr lang="en-US" sz="2000" dirty="0" smtClean="0">
                <a:latin typeface="Arial" charset="0"/>
              </a:rPr>
              <a:t>MWh)</a:t>
            </a:r>
            <a:endParaRPr lang="en-GB" sz="4400" dirty="0"/>
          </a:p>
        </p:txBody>
      </p:sp>
      <p:sp>
        <p:nvSpPr>
          <p:cNvPr id="265233" name="Text Box 17"/>
          <p:cNvSpPr txBox="1">
            <a:spLocks noChangeArrowheads="1"/>
          </p:cNvSpPr>
          <p:nvPr/>
        </p:nvSpPr>
        <p:spPr bwMode="auto">
          <a:xfrm>
            <a:off x="1983111" y="1448644"/>
            <a:ext cx="1090612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34" name="Text Box 18"/>
          <p:cNvSpPr txBox="1">
            <a:spLocks noChangeArrowheads="1"/>
          </p:cNvSpPr>
          <p:nvPr/>
        </p:nvSpPr>
        <p:spPr bwMode="auto">
          <a:xfrm>
            <a:off x="7009137" y="4204542"/>
            <a:ext cx="8397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36" name="Text Box 20"/>
          <p:cNvSpPr txBox="1">
            <a:spLocks noChangeArrowheads="1"/>
          </p:cNvSpPr>
          <p:nvPr/>
        </p:nvSpPr>
        <p:spPr bwMode="auto">
          <a:xfrm>
            <a:off x="6911752" y="4808139"/>
            <a:ext cx="11192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dirty="0" smtClean="0">
                <a:latin typeface="+mn-lt"/>
              </a:rPr>
              <a:t>F (MW)</a:t>
            </a:r>
            <a:endParaRPr lang="en-GB" dirty="0">
              <a:latin typeface="+mn-lt"/>
            </a:endParaRPr>
          </a:p>
        </p:txBody>
      </p:sp>
      <p:graphicFrame>
        <p:nvGraphicFramePr>
          <p:cNvPr id="265239" name="Object 2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6497133"/>
              </p:ext>
            </p:extLst>
          </p:nvPr>
        </p:nvGraphicFramePr>
        <p:xfrm>
          <a:off x="6589713" y="3656013"/>
          <a:ext cx="154940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501" name="Equation" r:id="rId5" imgW="774700" imgH="431800" progId="Equation.DSMT4">
                  <p:embed/>
                </p:oleObj>
              </mc:Choice>
              <mc:Fallback>
                <p:oleObj name="Equation" r:id="rId5" imgW="774700" imgH="431800" progId="Equation.DSMT4">
                  <p:embed/>
                  <p:pic>
                    <p:nvPicPr>
                      <p:cNvPr id="0" name="Object 23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9713" y="3656013"/>
                        <a:ext cx="1549400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40" name="Object 2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384490"/>
              </p:ext>
            </p:extLst>
          </p:nvPr>
        </p:nvGraphicFramePr>
        <p:xfrm>
          <a:off x="1511152" y="1279747"/>
          <a:ext cx="4064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502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Object 24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152" y="1279747"/>
                        <a:ext cx="40640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5241" name="Line 25"/>
          <p:cNvSpPr>
            <a:spLocks noChangeShapeType="1"/>
          </p:cNvSpPr>
          <p:nvPr/>
        </p:nvSpPr>
        <p:spPr bwMode="auto">
          <a:xfrm>
            <a:off x="1943423" y="4375992"/>
            <a:ext cx="49688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42" name="Line 26"/>
          <p:cNvSpPr>
            <a:spLocks noChangeShapeType="1"/>
          </p:cNvSpPr>
          <p:nvPr/>
        </p:nvSpPr>
        <p:spPr bwMode="auto">
          <a:xfrm>
            <a:off x="5831211" y="4375992"/>
            <a:ext cx="0" cy="4318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43" name="Text Box 27"/>
          <p:cNvSpPr txBox="1">
            <a:spLocks noChangeArrowheads="1"/>
          </p:cNvSpPr>
          <p:nvPr/>
        </p:nvSpPr>
        <p:spPr bwMode="auto">
          <a:xfrm>
            <a:off x="5451798" y="4839543"/>
            <a:ext cx="6463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dirty="0">
                <a:latin typeface="+mn-lt"/>
              </a:rPr>
              <a:t>800</a:t>
            </a:r>
          </a:p>
        </p:txBody>
      </p:sp>
      <p:sp>
        <p:nvSpPr>
          <p:cNvPr id="265244" name="Text Box 28"/>
          <p:cNvSpPr txBox="1">
            <a:spLocks noChangeArrowheads="1"/>
          </p:cNvSpPr>
          <p:nvPr/>
        </p:nvSpPr>
        <p:spPr bwMode="auto">
          <a:xfrm>
            <a:off x="1346523" y="4118818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dirty="0">
                <a:latin typeface="+mn-lt"/>
              </a:rPr>
              <a:t>4</a:t>
            </a:r>
          </a:p>
        </p:txBody>
      </p:sp>
      <p:sp>
        <p:nvSpPr>
          <p:cNvPr id="265245" name="Text Box 29"/>
          <p:cNvSpPr txBox="1">
            <a:spLocks noChangeArrowheads="1"/>
          </p:cNvSpPr>
          <p:nvPr/>
        </p:nvSpPr>
        <p:spPr bwMode="auto">
          <a:xfrm>
            <a:off x="251520" y="5373216"/>
            <a:ext cx="2972238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dirty="0" smtClean="0">
                <a:latin typeface="+mn-lt"/>
              </a:rPr>
              <a:t>k </a:t>
            </a:r>
            <a:r>
              <a:rPr lang="en-GB" dirty="0">
                <a:latin typeface="+mn-lt"/>
              </a:rPr>
              <a:t>= 35 </a:t>
            </a:r>
            <a:r>
              <a:rPr lang="en-GB" dirty="0" smtClean="0">
                <a:latin typeface="+mn-lt"/>
              </a:rPr>
              <a:t>$/year</a:t>
            </a:r>
            <a:r>
              <a:rPr lang="en-GB" dirty="0">
                <a:latin typeface="+mn-lt"/>
              </a:rPr>
              <a:t>. MW. </a:t>
            </a:r>
            <a:r>
              <a:rPr lang="en-GB" dirty="0" smtClean="0">
                <a:latin typeface="+mn-lt"/>
              </a:rPr>
              <a:t>km</a:t>
            </a:r>
          </a:p>
          <a:p>
            <a:r>
              <a:rPr lang="en-GB" dirty="0">
                <a:latin typeface="+mn-lt"/>
              </a:rPr>
              <a:t>l</a:t>
            </a:r>
            <a:r>
              <a:rPr lang="en-GB" dirty="0" smtClean="0">
                <a:latin typeface="+mn-lt"/>
              </a:rPr>
              <a:t> = </a:t>
            </a:r>
            <a:r>
              <a:rPr lang="en-GB" dirty="0">
                <a:latin typeface="+mn-lt"/>
              </a:rPr>
              <a:t>1000 [km</a:t>
            </a:r>
            <a:r>
              <a:rPr lang="en-GB" dirty="0" smtClean="0">
                <a:latin typeface="+mn-lt"/>
              </a:rPr>
              <a:t>]</a:t>
            </a:r>
          </a:p>
          <a:p>
            <a:endParaRPr lang="en-GB" dirty="0">
              <a:latin typeface="+mn-lt"/>
            </a:endParaRPr>
          </a:p>
        </p:txBody>
      </p:sp>
      <p:graphicFrame>
        <p:nvGraphicFramePr>
          <p:cNvPr id="26524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658065"/>
              </p:ext>
            </p:extLst>
          </p:nvPr>
        </p:nvGraphicFramePr>
        <p:xfrm>
          <a:off x="323528" y="6165304"/>
          <a:ext cx="1681609" cy="47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503" name="Equation" r:id="rId9" imgW="723900" imgH="203200" progId="Equation.DSMT4">
                  <p:embed/>
                </p:oleObj>
              </mc:Choice>
              <mc:Fallback>
                <p:oleObj name="Equation" r:id="rId9" imgW="723900" imgH="2032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6165304"/>
                        <a:ext cx="1681609" cy="47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 for 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Transmission exists only because generation and loads are in the wrong place..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01D30-165D-6746-B742-7591148E5E4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Supply/Demand Equilibrium</a:t>
            </a:r>
            <a:endParaRPr lang="en-GB" dirty="0"/>
          </a:p>
        </p:txBody>
      </p:sp>
      <p:sp>
        <p:nvSpPr>
          <p:cNvPr id="2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7C4E-3EE0-A049-A6D2-71580798FF13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265220" name="Rectangle 4"/>
          <p:cNvSpPr>
            <a:spLocks noChangeArrowheads="1"/>
          </p:cNvSpPr>
          <p:nvPr/>
        </p:nvSpPr>
        <p:spPr bwMode="auto">
          <a:xfrm>
            <a:off x="0" y="-230832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652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203100"/>
              </p:ext>
            </p:extLst>
          </p:nvPr>
        </p:nvGraphicFramePr>
        <p:xfrm>
          <a:off x="3023320" y="2503883"/>
          <a:ext cx="2520280" cy="44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99" name="Equation" r:id="rId3" imgW="1244457" imgH="216203" progId="Equation.3">
                  <p:embed/>
                </p:oleObj>
              </mc:Choice>
              <mc:Fallback>
                <p:oleObj name="Equation" r:id="rId3" imgW="1244457" imgH="21620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320" y="2503883"/>
                        <a:ext cx="2520280" cy="444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5228" name="Line 12"/>
          <p:cNvSpPr>
            <a:spLocks noChangeShapeType="1"/>
          </p:cNvSpPr>
          <p:nvPr/>
        </p:nvSpPr>
        <p:spPr bwMode="auto">
          <a:xfrm>
            <a:off x="1945012" y="4774455"/>
            <a:ext cx="5788025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9" name="Line 13"/>
          <p:cNvSpPr>
            <a:spLocks noChangeShapeType="1"/>
          </p:cNvSpPr>
          <p:nvPr/>
        </p:nvSpPr>
        <p:spPr bwMode="auto">
          <a:xfrm flipV="1">
            <a:off x="1955898" y="1569294"/>
            <a:ext cx="0" cy="3205163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30" name="Line 14"/>
          <p:cNvSpPr>
            <a:spLocks noChangeShapeType="1"/>
          </p:cNvSpPr>
          <p:nvPr/>
        </p:nvSpPr>
        <p:spPr bwMode="auto">
          <a:xfrm>
            <a:off x="1955899" y="2466230"/>
            <a:ext cx="4700587" cy="2284412"/>
          </a:xfrm>
          <a:prstGeom prst="line">
            <a:avLst/>
          </a:prstGeom>
          <a:noFill/>
          <a:ln w="38100">
            <a:solidFill>
              <a:srgbClr val="66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32" name="Text Box 16"/>
          <p:cNvSpPr txBox="1">
            <a:spLocks noChangeArrowheads="1"/>
          </p:cNvSpPr>
          <p:nvPr/>
        </p:nvSpPr>
        <p:spPr bwMode="auto">
          <a:xfrm>
            <a:off x="862783" y="1639787"/>
            <a:ext cx="11524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 dirty="0" smtClean="0">
                <a:latin typeface="Arial" charset="0"/>
              </a:rPr>
              <a:t>($</a:t>
            </a:r>
            <a:r>
              <a:rPr lang="en-US" sz="2000" dirty="0">
                <a:latin typeface="Arial" charset="0"/>
              </a:rPr>
              <a:t>/</a:t>
            </a:r>
            <a:r>
              <a:rPr lang="en-US" sz="2000" dirty="0" smtClean="0">
                <a:latin typeface="Arial" charset="0"/>
              </a:rPr>
              <a:t>MWh)</a:t>
            </a:r>
            <a:endParaRPr lang="en-GB" sz="4400" dirty="0"/>
          </a:p>
        </p:txBody>
      </p:sp>
      <p:sp>
        <p:nvSpPr>
          <p:cNvPr id="265233" name="Text Box 17"/>
          <p:cNvSpPr txBox="1">
            <a:spLocks noChangeArrowheads="1"/>
          </p:cNvSpPr>
          <p:nvPr/>
        </p:nvSpPr>
        <p:spPr bwMode="auto">
          <a:xfrm>
            <a:off x="1983111" y="1448644"/>
            <a:ext cx="1090612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34" name="Text Box 18"/>
          <p:cNvSpPr txBox="1">
            <a:spLocks noChangeArrowheads="1"/>
          </p:cNvSpPr>
          <p:nvPr/>
        </p:nvSpPr>
        <p:spPr bwMode="auto">
          <a:xfrm>
            <a:off x="7009137" y="4204542"/>
            <a:ext cx="8397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36" name="Text Box 20"/>
          <p:cNvSpPr txBox="1">
            <a:spLocks noChangeArrowheads="1"/>
          </p:cNvSpPr>
          <p:nvPr/>
        </p:nvSpPr>
        <p:spPr bwMode="auto">
          <a:xfrm>
            <a:off x="6911752" y="4808139"/>
            <a:ext cx="11192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dirty="0" smtClean="0">
                <a:latin typeface="+mn-lt"/>
              </a:rPr>
              <a:t>F (MW)</a:t>
            </a:r>
            <a:endParaRPr lang="en-GB" dirty="0">
              <a:latin typeface="+mn-lt"/>
            </a:endParaRPr>
          </a:p>
        </p:txBody>
      </p:sp>
      <p:graphicFrame>
        <p:nvGraphicFramePr>
          <p:cNvPr id="265239" name="Object 2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53529"/>
              </p:ext>
            </p:extLst>
          </p:nvPr>
        </p:nvGraphicFramePr>
        <p:xfrm>
          <a:off x="6589713" y="3656013"/>
          <a:ext cx="154940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00" name="Equation" r:id="rId5" imgW="774700" imgH="431800" progId="Equation.DSMT4">
                  <p:embed/>
                </p:oleObj>
              </mc:Choice>
              <mc:Fallback>
                <p:oleObj name="Equation" r:id="rId5" imgW="774700" imgH="43180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9713" y="3656013"/>
                        <a:ext cx="1549400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40" name="Object 2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281692"/>
              </p:ext>
            </p:extLst>
          </p:nvPr>
        </p:nvGraphicFramePr>
        <p:xfrm>
          <a:off x="1511152" y="1279747"/>
          <a:ext cx="4064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01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152" y="1279747"/>
                        <a:ext cx="40640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5241" name="Line 25"/>
          <p:cNvSpPr>
            <a:spLocks noChangeShapeType="1"/>
          </p:cNvSpPr>
          <p:nvPr/>
        </p:nvSpPr>
        <p:spPr bwMode="auto">
          <a:xfrm>
            <a:off x="1943423" y="4375992"/>
            <a:ext cx="49688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42" name="Line 26"/>
          <p:cNvSpPr>
            <a:spLocks noChangeShapeType="1"/>
          </p:cNvSpPr>
          <p:nvPr/>
        </p:nvSpPr>
        <p:spPr bwMode="auto">
          <a:xfrm>
            <a:off x="5831211" y="4375992"/>
            <a:ext cx="0" cy="4318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43" name="Text Box 27"/>
          <p:cNvSpPr txBox="1">
            <a:spLocks noChangeArrowheads="1"/>
          </p:cNvSpPr>
          <p:nvPr/>
        </p:nvSpPr>
        <p:spPr bwMode="auto">
          <a:xfrm>
            <a:off x="5451798" y="4839543"/>
            <a:ext cx="6463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dirty="0">
                <a:latin typeface="+mn-lt"/>
              </a:rPr>
              <a:t>800</a:t>
            </a:r>
          </a:p>
        </p:txBody>
      </p:sp>
      <p:sp>
        <p:nvSpPr>
          <p:cNvPr id="265244" name="Text Box 28"/>
          <p:cNvSpPr txBox="1">
            <a:spLocks noChangeArrowheads="1"/>
          </p:cNvSpPr>
          <p:nvPr/>
        </p:nvSpPr>
        <p:spPr bwMode="auto">
          <a:xfrm>
            <a:off x="1569150" y="4118818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dirty="0">
                <a:latin typeface="+mn-lt"/>
              </a:rPr>
              <a:t>4</a:t>
            </a:r>
          </a:p>
        </p:txBody>
      </p:sp>
      <p:sp>
        <p:nvSpPr>
          <p:cNvPr id="3" name="Up Arrow 2"/>
          <p:cNvSpPr/>
          <p:nvPr/>
        </p:nvSpPr>
        <p:spPr>
          <a:xfrm>
            <a:off x="5724128" y="5301208"/>
            <a:ext cx="216024" cy="43204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76056" y="5661248"/>
            <a:ext cx="15290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Optimal </a:t>
            </a:r>
          </a:p>
          <a:p>
            <a:pPr algn="ctr"/>
            <a:r>
              <a:rPr lang="en-US" sz="2000" dirty="0" smtClean="0">
                <a:latin typeface="+mn-lt"/>
              </a:rPr>
              <a:t>Transmission </a:t>
            </a:r>
          </a:p>
          <a:p>
            <a:pPr algn="ctr"/>
            <a:r>
              <a:rPr lang="en-US" sz="2000" dirty="0" smtClean="0">
                <a:latin typeface="+mn-lt"/>
              </a:rPr>
              <a:t>Capacity</a:t>
            </a:r>
            <a:endParaRPr lang="en-US" sz="2000" dirty="0">
              <a:latin typeface="+mn-lt"/>
            </a:endParaRPr>
          </a:p>
        </p:txBody>
      </p:sp>
      <p:sp>
        <p:nvSpPr>
          <p:cNvPr id="25" name="Up Arrow 24"/>
          <p:cNvSpPr/>
          <p:nvPr/>
        </p:nvSpPr>
        <p:spPr>
          <a:xfrm rot="5400000">
            <a:off x="1295636" y="4185084"/>
            <a:ext cx="216024" cy="43204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18982" y="3861048"/>
            <a:ext cx="12566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Optimal </a:t>
            </a:r>
          </a:p>
          <a:p>
            <a:pPr algn="ctr"/>
            <a:r>
              <a:rPr lang="en-US" sz="2000" dirty="0" smtClean="0">
                <a:latin typeface="+mn-lt"/>
              </a:rPr>
              <a:t>Price</a:t>
            </a:r>
          </a:p>
          <a:p>
            <a:pPr algn="ctr"/>
            <a:r>
              <a:rPr lang="en-US" sz="2000" dirty="0" smtClean="0">
                <a:latin typeface="+mn-lt"/>
              </a:rPr>
              <a:t>Difference</a:t>
            </a:r>
            <a:endParaRPr lang="en-US" sz="2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5" y="5301208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+mn-lt"/>
              </a:rPr>
              <a:t>Add transmission capacity until the marginal savings in generation cost is equal to the marginal cost of building additional transmission capacity 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2890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 smtClean="0">
                <a:cs typeface="+mj-cs"/>
              </a:rPr>
              <a:t>Optimal transmission capacity</a:t>
            </a:r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6F97AF-9EC2-8A46-9840-3FC44A7F0488}" type="slidenum">
              <a:rPr lang="en-GB"/>
              <a:pPr>
                <a:defRPr/>
              </a:pPr>
              <a:t>31</a:t>
            </a:fld>
            <a:endParaRPr lang="en-GB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1510812" y="4687888"/>
            <a:ext cx="6110654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V="1">
            <a:off x="1515208" y="1376366"/>
            <a:ext cx="0" cy="3311525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V="1">
            <a:off x="1531329" y="3212975"/>
            <a:ext cx="4552839" cy="1033586"/>
          </a:xfrm>
          <a:prstGeom prst="line">
            <a:avLst/>
          </a:prstGeom>
          <a:noFill/>
          <a:ln w="38100" cmpd="sng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 flipV="1">
            <a:off x="3419872" y="2492896"/>
            <a:ext cx="4216248" cy="1648892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1529522" y="3455653"/>
            <a:ext cx="345638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7715368" y="2981325"/>
            <a:ext cx="1033096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GB" sz="1400" dirty="0" smtClean="0">
                <a:solidFill>
                  <a:schemeClr val="tx1"/>
                </a:solidFill>
                <a:latin typeface="Arial" charset="0"/>
              </a:rPr>
              <a:t>27 </a:t>
            </a:r>
            <a:r>
              <a:rPr lang="en-GB" sz="1400" dirty="0">
                <a:solidFill>
                  <a:schemeClr val="tx1"/>
                </a:solidFill>
                <a:latin typeface="Arial" charset="0"/>
              </a:rPr>
              <a:t>$/MWh</a:t>
            </a:r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5004048" y="3096173"/>
            <a:ext cx="0" cy="203485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 flipV="1">
            <a:off x="7643446" y="1376366"/>
            <a:ext cx="0" cy="3311525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 flipH="1">
            <a:off x="5004048" y="3105244"/>
            <a:ext cx="266429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2212" name="Line 20"/>
          <p:cNvSpPr>
            <a:spLocks noChangeShapeType="1"/>
          </p:cNvSpPr>
          <p:nvPr/>
        </p:nvSpPr>
        <p:spPr bwMode="auto">
          <a:xfrm>
            <a:off x="3046535" y="4689475"/>
            <a:ext cx="0" cy="723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2213" name="Line 21"/>
          <p:cNvSpPr>
            <a:spLocks noChangeShapeType="1"/>
          </p:cNvSpPr>
          <p:nvPr/>
        </p:nvSpPr>
        <p:spPr bwMode="auto">
          <a:xfrm>
            <a:off x="1497623" y="4689475"/>
            <a:ext cx="0" cy="97177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2214" name="Line 22"/>
          <p:cNvSpPr>
            <a:spLocks noChangeShapeType="1"/>
          </p:cNvSpPr>
          <p:nvPr/>
        </p:nvSpPr>
        <p:spPr bwMode="auto">
          <a:xfrm>
            <a:off x="7643446" y="4689475"/>
            <a:ext cx="0" cy="97177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2215" name="Line 23"/>
          <p:cNvSpPr>
            <a:spLocks noChangeShapeType="1"/>
          </p:cNvSpPr>
          <p:nvPr/>
        </p:nvSpPr>
        <p:spPr bwMode="auto">
          <a:xfrm>
            <a:off x="1497625" y="5430838"/>
            <a:ext cx="154451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2216" name="Line 24"/>
          <p:cNvSpPr>
            <a:spLocks noChangeShapeType="1"/>
          </p:cNvSpPr>
          <p:nvPr/>
        </p:nvSpPr>
        <p:spPr bwMode="auto">
          <a:xfrm flipH="1">
            <a:off x="3042138" y="5430838"/>
            <a:ext cx="460130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1557704" y="5503866"/>
            <a:ext cx="1424354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GB" sz="1400">
                <a:solidFill>
                  <a:schemeClr val="tx1"/>
                </a:solidFill>
                <a:latin typeface="Arial" charset="0"/>
              </a:rPr>
              <a:t> = 500 MW</a:t>
            </a:r>
          </a:p>
        </p:txBody>
      </p: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4300906" y="5503863"/>
            <a:ext cx="208377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GB" sz="1400">
                <a:solidFill>
                  <a:schemeClr val="tx1"/>
                </a:solidFill>
                <a:latin typeface="Arial" charset="0"/>
              </a:rPr>
              <a:t> = 1500 MW</a:t>
            </a:r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395536" y="3341365"/>
            <a:ext cx="1046285" cy="30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/>
            <a:r>
              <a:rPr lang="en-GB" sz="1400" dirty="0" smtClean="0">
                <a:solidFill>
                  <a:schemeClr val="tx1"/>
                </a:solidFill>
                <a:latin typeface="Arial" charset="0"/>
              </a:rPr>
              <a:t>23 </a:t>
            </a:r>
            <a:r>
              <a:rPr lang="en-GB" sz="1400" dirty="0">
                <a:solidFill>
                  <a:schemeClr val="tx1"/>
                </a:solidFill>
                <a:latin typeface="Arial" charset="0"/>
              </a:rPr>
              <a:t>$/MWh</a:t>
            </a:r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3640015" y="5021266"/>
            <a:ext cx="133789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GB" sz="1400" dirty="0">
                <a:solidFill>
                  <a:schemeClr val="tx1"/>
                </a:solidFill>
                <a:latin typeface="Arial" charset="0"/>
              </a:rPr>
              <a:t>   = 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</a:rPr>
              <a:t>800 </a:t>
            </a:r>
            <a:r>
              <a:rPr lang="en-GB" sz="1400" dirty="0">
                <a:solidFill>
                  <a:schemeClr val="tx1"/>
                </a:solidFill>
                <a:latin typeface="Arial" charset="0"/>
              </a:rPr>
              <a:t>MW</a:t>
            </a:r>
          </a:p>
        </p:txBody>
      </p:sp>
      <p:sp>
        <p:nvSpPr>
          <p:cNvPr id="43037" name="Line 29"/>
          <p:cNvSpPr>
            <a:spLocks noChangeShapeType="1"/>
          </p:cNvSpPr>
          <p:nvPr/>
        </p:nvSpPr>
        <p:spPr bwMode="auto">
          <a:xfrm flipH="1">
            <a:off x="3042140" y="4965700"/>
            <a:ext cx="196190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2226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3"/>
            <a:ext cx="12192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2227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1143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2231" name="Picture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73638"/>
            <a:ext cx="3810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2232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5486400"/>
            <a:ext cx="3048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2234" name="Picture 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0050"/>
            <a:ext cx="3048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885755" y="3140968"/>
            <a:ext cx="1046285" cy="30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/>
            <a:r>
              <a:rPr lang="en-GB" sz="1400" dirty="0">
                <a:solidFill>
                  <a:schemeClr val="tx1"/>
                </a:solidFill>
                <a:latin typeface="Arial" charset="0"/>
              </a:rPr>
              <a:t>4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400" dirty="0">
                <a:solidFill>
                  <a:schemeClr val="tx1"/>
                </a:solidFill>
                <a:latin typeface="Arial" charset="0"/>
              </a:rPr>
              <a:t>$/MWh</a:t>
            </a:r>
          </a:p>
        </p:txBody>
      </p:sp>
    </p:spTree>
    <p:extLst>
      <p:ext uri="{BB962C8B-B14F-4D97-AF65-F5344CB8AC3E}">
        <p14:creationId xmlns:p14="http://schemas.microsoft.com/office/powerpoint/2010/main" val="282545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Total cost</a:t>
            </a:r>
            <a:endParaRPr lang="en-GB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DCB3-BFFB-5A43-9B4D-C94B6DCDF65E}" type="slidenum">
              <a:rPr lang="en-US"/>
              <a:pPr/>
              <a:t>32</a:t>
            </a:fld>
            <a:endParaRPr lang="en-US"/>
          </a:p>
        </p:txBody>
      </p:sp>
      <p:graphicFrame>
        <p:nvGraphicFramePr>
          <p:cNvPr id="274437" name="Object 5"/>
          <p:cNvGraphicFramePr>
            <a:graphicFrameLocks noChangeAspect="1"/>
          </p:cNvGraphicFramePr>
          <p:nvPr/>
        </p:nvGraphicFramePr>
        <p:xfrm>
          <a:off x="684213" y="1916115"/>
          <a:ext cx="7920037" cy="442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06" name="Chart" r:id="rId3" imgW="5757672" imgH="3608832" progId="Excel.Chart.8">
                  <p:embed/>
                </p:oleObj>
              </mc:Choice>
              <mc:Fallback>
                <p:oleObj name="Chart" r:id="rId3" imgW="5757672" imgH="3608832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916115"/>
                        <a:ext cx="7920037" cy="442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95936" y="3645024"/>
            <a:ext cx="1366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40"/>
                </a:solidFill>
                <a:latin typeface="+mn-lt"/>
              </a:rPr>
              <a:t>Total cost</a:t>
            </a:r>
            <a:endParaRPr lang="en-US" dirty="0">
              <a:solidFill>
                <a:srgbClr val="00804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4221088"/>
            <a:ext cx="2499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+mn-lt"/>
              </a:rPr>
              <a:t>Cost of constraints</a:t>
            </a:r>
            <a:endParaRPr lang="en-US" dirty="0">
              <a:solidFill>
                <a:srgbClr val="660066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0980" y="4551511"/>
            <a:ext cx="2168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Investment cost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r>
              <a:rPr lang="en-GB" sz="3200" dirty="0"/>
              <a:t>Revenue </a:t>
            </a:r>
            <a:r>
              <a:rPr lang="en-GB" sz="3200" dirty="0" smtClean="0"/>
              <a:t>with suboptimal </a:t>
            </a:r>
            <a:r>
              <a:rPr lang="en-GB" sz="3200" dirty="0"/>
              <a:t>transmission capacity</a:t>
            </a:r>
          </a:p>
        </p:txBody>
      </p:sp>
      <p:sp>
        <p:nvSpPr>
          <p:cNvPr id="244748" name="Rectangle 1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GB" sz="2800" dirty="0"/>
              <a:t>In practice, </a:t>
            </a:r>
            <a:r>
              <a:rPr lang="en-GB" sz="2800" dirty="0" smtClean="0"/>
              <a:t>actual </a:t>
            </a:r>
            <a:r>
              <a:rPr lang="en-GB" sz="2800" dirty="0"/>
              <a:t>transmission capacity </a:t>
            </a:r>
            <a:r>
              <a:rPr lang="en-GB" sz="2800" dirty="0" smtClean="0"/>
              <a:t>≠ optimal</a:t>
            </a:r>
            <a:endParaRPr lang="en-GB" sz="2800" dirty="0"/>
          </a:p>
          <a:p>
            <a:pPr>
              <a:lnSpc>
                <a:spcPct val="80000"/>
              </a:lnSpc>
            </a:pPr>
            <a:endParaRPr lang="en-GB" sz="2800" dirty="0" smtClean="0"/>
          </a:p>
          <a:p>
            <a:pPr>
              <a:lnSpc>
                <a:spcPct val="80000"/>
              </a:lnSpc>
            </a:pPr>
            <a:r>
              <a:rPr lang="en-GB" sz="2800" dirty="0" smtClean="0"/>
              <a:t>System operated based on actual capacity </a:t>
            </a:r>
          </a:p>
          <a:p>
            <a:pPr>
              <a:lnSpc>
                <a:spcPct val="80000"/>
              </a:lnSpc>
            </a:pPr>
            <a:endParaRPr lang="en-GB" sz="2800" dirty="0" smtClean="0"/>
          </a:p>
          <a:p>
            <a:pPr>
              <a:lnSpc>
                <a:spcPct val="80000"/>
              </a:lnSpc>
            </a:pPr>
            <a:r>
              <a:rPr lang="en-GB" sz="2800" dirty="0" smtClean="0"/>
              <a:t>Nodal </a:t>
            </a:r>
            <a:r>
              <a:rPr lang="en-GB" sz="2800" dirty="0"/>
              <a:t>energy prices and </a:t>
            </a:r>
            <a:r>
              <a:rPr lang="en-GB" sz="2800" dirty="0" smtClean="0"/>
              <a:t>congestion </a:t>
            </a:r>
            <a:r>
              <a:rPr lang="en-GB" sz="2800" dirty="0"/>
              <a:t>surplus are determined by the actual network</a:t>
            </a:r>
          </a:p>
          <a:p>
            <a:pPr marL="0" indent="0">
              <a:lnSpc>
                <a:spcPct val="80000"/>
              </a:lnSpc>
              <a:buNone/>
            </a:pPr>
            <a:endParaRPr lang="en-GB" sz="2800" dirty="0"/>
          </a:p>
          <a:p>
            <a:pPr>
              <a:lnSpc>
                <a:spcPct val="80000"/>
              </a:lnSpc>
            </a:pPr>
            <a:r>
              <a:rPr lang="en-GB" sz="2800" dirty="0" smtClean="0"/>
              <a:t>Over-investment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Difference in prices is too low </a:t>
            </a:r>
            <a:r>
              <a:rPr lang="en-GB" sz="2400" dirty="0" smtClean="0">
                <a:sym typeface="Wingdings"/>
              </a:rPr>
              <a:t> under recovery of investment costs</a:t>
            </a:r>
          </a:p>
          <a:p>
            <a:pPr lvl="1">
              <a:lnSpc>
                <a:spcPct val="80000"/>
              </a:lnSpc>
            </a:pPr>
            <a:endParaRPr lang="en-GB" sz="2400" dirty="0" smtClean="0">
              <a:sym typeface="Wingdings"/>
            </a:endParaRPr>
          </a:p>
          <a:p>
            <a:pPr>
              <a:lnSpc>
                <a:spcPct val="80000"/>
              </a:lnSpc>
            </a:pPr>
            <a:r>
              <a:rPr lang="en-GB" sz="2800" dirty="0">
                <a:sym typeface="Wingdings"/>
              </a:rPr>
              <a:t>Under-investment</a:t>
            </a:r>
          </a:p>
          <a:p>
            <a:pPr lvl="1">
              <a:lnSpc>
                <a:spcPct val="80000"/>
              </a:lnSpc>
            </a:pPr>
            <a:r>
              <a:rPr lang="en-GB" sz="2400" dirty="0">
                <a:cs typeface="ＭＳ Ｐゴシック" charset="-128"/>
                <a:sym typeface="Wingdings"/>
              </a:rPr>
              <a:t>Difference in prices is high  over recovery of investment costs</a:t>
            </a:r>
            <a:endParaRPr lang="en-GB" sz="2400" dirty="0">
              <a:cs typeface="ＭＳ Ｐゴシック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DF622-2D3F-DB40-97D0-7F98CB2C1BC1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Effect of variable demand</a:t>
            </a:r>
            <a:endParaRPr lang="en-GB" sz="3200" dirty="0"/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C316-DE8D-4C4B-B78F-48F78D2DBD00}" type="slidenum">
              <a:rPr lang="en-US"/>
              <a:pPr/>
              <a:t>34</a:t>
            </a:fld>
            <a:endParaRPr lang="en-US"/>
          </a:p>
        </p:txBody>
      </p:sp>
      <p:pic>
        <p:nvPicPr>
          <p:cNvPr id="288776" name="Picture 8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7" b="356"/>
          <a:stretch/>
        </p:blipFill>
        <p:spPr>
          <a:xfrm>
            <a:off x="1010221" y="2924944"/>
            <a:ext cx="7450211" cy="3237217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88775" name="Rectangle 7"/>
          <p:cNvSpPr>
            <a:spLocks noChangeArrowheads="1"/>
          </p:cNvSpPr>
          <p:nvPr/>
        </p:nvSpPr>
        <p:spPr bwMode="auto">
          <a:xfrm>
            <a:off x="0" y="283519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426343" y="1268413"/>
            <a:ext cx="5881961" cy="1872555"/>
            <a:chOff x="900113" y="1268413"/>
            <a:chExt cx="6781725" cy="2159000"/>
          </a:xfrm>
        </p:grpSpPr>
        <p:sp>
          <p:nvSpPr>
            <p:cNvPr id="41" name="Oval 5"/>
            <p:cNvSpPr>
              <a:spLocks noChangeArrowheads="1"/>
            </p:cNvSpPr>
            <p:nvPr/>
          </p:nvSpPr>
          <p:spPr bwMode="auto">
            <a:xfrm>
              <a:off x="900113" y="1268413"/>
              <a:ext cx="2317750" cy="2159000"/>
            </a:xfrm>
            <a:prstGeom prst="ellipse">
              <a:avLst/>
            </a:prstGeom>
            <a:solidFill>
              <a:srgbClr val="00FF8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6"/>
            <p:cNvSpPr>
              <a:spLocks noChangeShapeType="1"/>
            </p:cNvSpPr>
            <p:nvPr/>
          </p:nvSpPr>
          <p:spPr bwMode="auto">
            <a:xfrm>
              <a:off x="2857500" y="1739902"/>
              <a:ext cx="0" cy="91281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AutoShape 7"/>
            <p:cNvSpPr>
              <a:spLocks noChangeArrowheads="1"/>
            </p:cNvSpPr>
            <p:nvPr/>
          </p:nvSpPr>
          <p:spPr bwMode="auto">
            <a:xfrm rot="10800000">
              <a:off x="2055814" y="2387600"/>
              <a:ext cx="787400" cy="858838"/>
            </a:xfrm>
            <a:custGeom>
              <a:avLst/>
              <a:gdLst>
                <a:gd name="G0" fmla="+- 12159 0 0"/>
                <a:gd name="G1" fmla="+- 18514 0 0"/>
                <a:gd name="G2" fmla="+- 7200 0 0"/>
                <a:gd name="G3" fmla="*/ 12159 1 2"/>
                <a:gd name="G4" fmla="+- G3 10800 0"/>
                <a:gd name="G5" fmla="+- 21600 12159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6880 w 21600"/>
                <a:gd name="T1" fmla="*/ 0 h 21600"/>
                <a:gd name="T2" fmla="*/ 12159 w 21600"/>
                <a:gd name="T3" fmla="*/ 7200 h 21600"/>
                <a:gd name="T4" fmla="*/ 0 w 21600"/>
                <a:gd name="T5" fmla="*/ 19694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880" y="0"/>
                  </a:moveTo>
                  <a:lnTo>
                    <a:pt x="12159" y="7200"/>
                  </a:lnTo>
                  <a:lnTo>
                    <a:pt x="15245" y="7200"/>
                  </a:lnTo>
                  <a:lnTo>
                    <a:pt x="15245" y="17786"/>
                  </a:lnTo>
                  <a:lnTo>
                    <a:pt x="0" y="17786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8"/>
            <p:cNvSpPr>
              <a:spLocks noChangeShapeType="1"/>
            </p:cNvSpPr>
            <p:nvPr/>
          </p:nvSpPr>
          <p:spPr bwMode="auto">
            <a:xfrm>
              <a:off x="2003426" y="2090738"/>
              <a:ext cx="8477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" name="Group 9"/>
            <p:cNvGrpSpPr>
              <a:grpSpLocks/>
            </p:cNvGrpSpPr>
            <p:nvPr/>
          </p:nvGrpSpPr>
          <p:grpSpPr bwMode="auto">
            <a:xfrm>
              <a:off x="1479550" y="1855790"/>
              <a:ext cx="506413" cy="471487"/>
              <a:chOff x="2414" y="2180"/>
              <a:chExt cx="568" cy="568"/>
            </a:xfrm>
            <a:solidFill>
              <a:srgbClr val="FF0000"/>
            </a:solidFill>
          </p:grpSpPr>
          <p:sp>
            <p:nvSpPr>
              <p:cNvPr id="46" name="Oval 10"/>
              <p:cNvSpPr>
                <a:spLocks noChangeArrowheads="1"/>
              </p:cNvSpPr>
              <p:nvPr/>
            </p:nvSpPr>
            <p:spPr bwMode="auto">
              <a:xfrm>
                <a:off x="2414" y="2180"/>
                <a:ext cx="568" cy="568"/>
              </a:xfrm>
              <a:prstGeom prst="ellips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7" name="Group 11"/>
              <p:cNvGrpSpPr>
                <a:grpSpLocks/>
              </p:cNvGrpSpPr>
              <p:nvPr/>
            </p:nvGrpSpPr>
            <p:grpSpPr bwMode="auto">
              <a:xfrm>
                <a:off x="2502" y="2362"/>
                <a:ext cx="393" cy="203"/>
                <a:chOff x="2220" y="3747"/>
                <a:chExt cx="521" cy="267"/>
              </a:xfrm>
              <a:grpFill/>
            </p:grpSpPr>
            <p:grpSp>
              <p:nvGrpSpPr>
                <p:cNvPr id="48" name="Group 12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  <a:grpFill/>
              </p:grpSpPr>
              <p:sp>
                <p:nvSpPr>
                  <p:cNvPr id="52" name="Arc 13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" name="Arc 14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" name="Group 15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  <a:grpFill/>
              </p:grpSpPr>
              <p:sp>
                <p:nvSpPr>
                  <p:cNvPr id="50" name="Arc 16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" name="Arc 17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55" name="Text Box 19"/>
            <p:cNvSpPr txBox="1">
              <a:spLocks noChangeArrowheads="1"/>
            </p:cNvSpPr>
            <p:nvPr/>
          </p:nvSpPr>
          <p:spPr bwMode="auto">
            <a:xfrm>
              <a:off x="1682751" y="1411288"/>
              <a:ext cx="1139825" cy="354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500">
                  <a:latin typeface="Arial" charset="0"/>
                </a:rPr>
                <a:t>Borduria</a:t>
              </a:r>
              <a:endParaRPr lang="en-GB" sz="3200"/>
            </a:p>
          </p:txBody>
        </p:sp>
        <p:sp>
          <p:nvSpPr>
            <p:cNvPr id="56" name="Oval 20"/>
            <p:cNvSpPr>
              <a:spLocks noChangeArrowheads="1"/>
            </p:cNvSpPr>
            <p:nvPr/>
          </p:nvSpPr>
          <p:spPr bwMode="auto">
            <a:xfrm>
              <a:off x="5364088" y="1268413"/>
              <a:ext cx="2317750" cy="2159000"/>
            </a:xfrm>
            <a:prstGeom prst="ellipse">
              <a:avLst/>
            </a:prstGeom>
            <a:solidFill>
              <a:srgbClr val="FF6FC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AutoShape 21"/>
            <p:cNvSpPr>
              <a:spLocks noChangeArrowheads="1"/>
            </p:cNvSpPr>
            <p:nvPr/>
          </p:nvSpPr>
          <p:spPr bwMode="auto">
            <a:xfrm rot="10800000" flipH="1">
              <a:off x="5696372" y="2387600"/>
              <a:ext cx="787400" cy="858838"/>
            </a:xfrm>
            <a:custGeom>
              <a:avLst/>
              <a:gdLst>
                <a:gd name="G0" fmla="+- 12159 0 0"/>
                <a:gd name="G1" fmla="+- 18514 0 0"/>
                <a:gd name="G2" fmla="+- 7200 0 0"/>
                <a:gd name="G3" fmla="*/ 12159 1 2"/>
                <a:gd name="G4" fmla="+- G3 10800 0"/>
                <a:gd name="G5" fmla="+- 21600 12159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6880 w 21600"/>
                <a:gd name="T1" fmla="*/ 0 h 21600"/>
                <a:gd name="T2" fmla="*/ 12159 w 21600"/>
                <a:gd name="T3" fmla="*/ 7200 h 21600"/>
                <a:gd name="T4" fmla="*/ 0 w 21600"/>
                <a:gd name="T5" fmla="*/ 19694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880" y="0"/>
                  </a:moveTo>
                  <a:lnTo>
                    <a:pt x="12159" y="7200"/>
                  </a:lnTo>
                  <a:lnTo>
                    <a:pt x="15245" y="7200"/>
                  </a:lnTo>
                  <a:lnTo>
                    <a:pt x="15245" y="17786"/>
                  </a:lnTo>
                  <a:lnTo>
                    <a:pt x="0" y="17786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" name="Group 22"/>
            <p:cNvGrpSpPr>
              <a:grpSpLocks/>
            </p:cNvGrpSpPr>
            <p:nvPr/>
          </p:nvGrpSpPr>
          <p:grpSpPr bwMode="auto">
            <a:xfrm>
              <a:off x="5696372" y="1838325"/>
              <a:ext cx="1422400" cy="471488"/>
              <a:chOff x="7872" y="2557"/>
              <a:chExt cx="1596" cy="568"/>
            </a:xfrm>
            <a:solidFill>
              <a:srgbClr val="FFFF00"/>
            </a:solidFill>
          </p:grpSpPr>
          <p:sp>
            <p:nvSpPr>
              <p:cNvPr id="59" name="Line 23"/>
              <p:cNvSpPr>
                <a:spLocks noChangeShapeType="1"/>
              </p:cNvSpPr>
              <p:nvPr/>
            </p:nvSpPr>
            <p:spPr bwMode="auto">
              <a:xfrm>
                <a:off x="7872" y="2841"/>
                <a:ext cx="1030" cy="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" name="Group 24"/>
              <p:cNvGrpSpPr>
                <a:grpSpLocks/>
              </p:cNvGrpSpPr>
              <p:nvPr/>
            </p:nvGrpSpPr>
            <p:grpSpPr bwMode="auto">
              <a:xfrm>
                <a:off x="8900" y="2557"/>
                <a:ext cx="568" cy="568"/>
                <a:chOff x="8440" y="2557"/>
                <a:chExt cx="568" cy="568"/>
              </a:xfrm>
              <a:grpFill/>
            </p:grpSpPr>
            <p:sp>
              <p:nvSpPr>
                <p:cNvPr id="61" name="Oval 25"/>
                <p:cNvSpPr>
                  <a:spLocks noChangeArrowheads="1"/>
                </p:cNvSpPr>
                <p:nvPr/>
              </p:nvSpPr>
              <p:spPr bwMode="auto">
                <a:xfrm>
                  <a:off x="8440" y="2557"/>
                  <a:ext cx="568" cy="568"/>
                </a:xfrm>
                <a:prstGeom prst="ellips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2" name="Group 26"/>
                <p:cNvGrpSpPr>
                  <a:grpSpLocks/>
                </p:cNvGrpSpPr>
                <p:nvPr/>
              </p:nvGrpSpPr>
              <p:grpSpPr bwMode="auto">
                <a:xfrm>
                  <a:off x="8528" y="2719"/>
                  <a:ext cx="393" cy="203"/>
                  <a:chOff x="2220" y="3747"/>
                  <a:chExt cx="521" cy="267"/>
                </a:xfrm>
                <a:grpFill/>
              </p:grpSpPr>
              <p:grpSp>
                <p:nvGrpSpPr>
                  <p:cNvPr id="63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  <a:grpFill/>
                </p:grpSpPr>
                <p:sp>
                  <p:nvSpPr>
                    <p:cNvPr id="67" name="Arc 28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2422"/>
                        <a:gd name="T2" fmla="*/ 21584 w 21600"/>
                        <a:gd name="T3" fmla="*/ 22422 h 22422"/>
                        <a:gd name="T4" fmla="*/ 0 w 21600"/>
                        <a:gd name="T5" fmla="*/ 21600 h 224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grp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" name="Arc 29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2422"/>
                        <a:gd name="T2" fmla="*/ 21584 w 21600"/>
                        <a:gd name="T3" fmla="*/ 22422 h 22422"/>
                        <a:gd name="T4" fmla="*/ 0 w 21600"/>
                        <a:gd name="T5" fmla="*/ 21600 h 224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grp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4" name="Group 30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  <a:grpFill/>
                </p:grpSpPr>
                <p:sp>
                  <p:nvSpPr>
                    <p:cNvPr id="65" name="Arc 31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2422"/>
                        <a:gd name="T2" fmla="*/ 21584 w 21600"/>
                        <a:gd name="T3" fmla="*/ 22422 h 22422"/>
                        <a:gd name="T4" fmla="*/ 0 w 21600"/>
                        <a:gd name="T5" fmla="*/ 21600 h 224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grp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" name="Arc 32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2422"/>
                        <a:gd name="T2" fmla="*/ 21584 w 21600"/>
                        <a:gd name="T3" fmla="*/ 22422 h 22422"/>
                        <a:gd name="T4" fmla="*/ 0 w 21600"/>
                        <a:gd name="T5" fmla="*/ 21600 h 224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grp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70" name="Text Box 34"/>
            <p:cNvSpPr txBox="1">
              <a:spLocks noChangeArrowheads="1"/>
            </p:cNvSpPr>
            <p:nvPr/>
          </p:nvSpPr>
          <p:spPr bwMode="auto">
            <a:xfrm>
              <a:off x="6147223" y="1411288"/>
              <a:ext cx="1139825" cy="354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500">
                  <a:latin typeface="Arial" charset="0"/>
                </a:rPr>
                <a:t>Syldavia</a:t>
              </a:r>
              <a:endParaRPr lang="en-GB" sz="3200"/>
            </a:p>
          </p:txBody>
        </p:sp>
        <p:sp>
          <p:nvSpPr>
            <p:cNvPr id="71" name="Line 35"/>
            <p:cNvSpPr>
              <a:spLocks noChangeShapeType="1"/>
            </p:cNvSpPr>
            <p:nvPr/>
          </p:nvSpPr>
          <p:spPr bwMode="auto">
            <a:xfrm>
              <a:off x="5696372" y="1739902"/>
              <a:ext cx="0" cy="91281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36"/>
            <p:cNvSpPr>
              <a:spLocks noChangeShapeType="1"/>
            </p:cNvSpPr>
            <p:nvPr/>
          </p:nvSpPr>
          <p:spPr bwMode="auto">
            <a:xfrm>
              <a:off x="2860677" y="2190750"/>
              <a:ext cx="2863452" cy="1411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3" name="Line 37"/>
            <p:cNvSpPr>
              <a:spLocks noChangeShapeType="1"/>
            </p:cNvSpPr>
            <p:nvPr/>
          </p:nvSpPr>
          <p:spPr bwMode="auto">
            <a:xfrm>
              <a:off x="2076451" y="1974850"/>
              <a:ext cx="67786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4" name="Text Box 38"/>
            <p:cNvSpPr txBox="1">
              <a:spLocks noChangeArrowheads="1"/>
            </p:cNvSpPr>
            <p:nvPr/>
          </p:nvSpPr>
          <p:spPr bwMode="auto">
            <a:xfrm>
              <a:off x="2201864" y="1692276"/>
              <a:ext cx="338137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 sz="3200"/>
            </a:p>
          </p:txBody>
        </p:sp>
        <p:sp>
          <p:nvSpPr>
            <p:cNvPr id="75" name="Line 39"/>
            <p:cNvSpPr>
              <a:spLocks noChangeShapeType="1"/>
            </p:cNvSpPr>
            <p:nvPr/>
          </p:nvSpPr>
          <p:spPr bwMode="auto">
            <a:xfrm flipH="1">
              <a:off x="5845598" y="1974850"/>
              <a:ext cx="67786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" name="Text Box 40"/>
            <p:cNvSpPr txBox="1">
              <a:spLocks noChangeArrowheads="1"/>
            </p:cNvSpPr>
            <p:nvPr/>
          </p:nvSpPr>
          <p:spPr bwMode="auto">
            <a:xfrm>
              <a:off x="6131347" y="1692275"/>
              <a:ext cx="266700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 sz="320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43808" y="6165304"/>
            <a:ext cx="4052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Simplified load duration curves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48" name="Rectangle 10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Unconstrained generation costs</a:t>
            </a:r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C0F-CD7B-0F48-9F94-999AF71D76CA}" type="slidenum">
              <a:rPr lang="en-US"/>
              <a:pPr/>
              <a:t>35</a:t>
            </a:fld>
            <a:endParaRPr lang="en-US"/>
          </a:p>
        </p:txBody>
      </p:sp>
      <p:graphicFrame>
        <p:nvGraphicFramePr>
          <p:cNvPr id="291955" name="Group 115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480428279"/>
              </p:ext>
            </p:extLst>
          </p:nvPr>
        </p:nvGraphicFramePr>
        <p:xfrm>
          <a:off x="468312" y="3460968"/>
          <a:ext cx="8207375" cy="2560320"/>
        </p:xfrm>
        <a:graphic>
          <a:graphicData uri="http://schemas.openxmlformats.org/drawingml/2006/table">
            <a:tbl>
              <a:tblPr/>
              <a:tblGrid>
                <a:gridCol w="2052638"/>
                <a:gridCol w="2051050"/>
                <a:gridCol w="2052637"/>
                <a:gridCol w="2051050"/>
              </a:tblGrid>
              <a:tr h="987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" charset="0"/>
                          <a:cs typeface="Arial" charset="0"/>
                        </a:rPr>
                        <a:t>Load</a:t>
                      </a:r>
                      <a:endParaRPr kumimoji="0" lang="en-GB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" charset="0"/>
                          <a:cs typeface="Arial" charset="0"/>
                        </a:rPr>
                        <a:t>Generation in Borduria</a:t>
                      </a:r>
                      <a:endParaRPr kumimoji="0" lang="en-GB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" charset="0"/>
                          <a:cs typeface="Arial" charset="0"/>
                        </a:rPr>
                        <a:t>Generation in Syldavia</a:t>
                      </a:r>
                      <a:endParaRPr kumimoji="0" lang="en-GB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" charset="0"/>
                          <a:cs typeface="Arial" charset="0"/>
                        </a:rPr>
                        <a:t>Total hourly generation cost </a:t>
                      </a:r>
                      <a:endParaRPr kumimoji="0" lang="en-GB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" charset="0"/>
                          <a:cs typeface="Arial" charset="0"/>
                        </a:rPr>
                        <a:t>[MW]</a:t>
                      </a:r>
                      <a:endParaRPr kumimoji="0" lang="en-GB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" charset="0"/>
                          <a:cs typeface="Arial" charset="0"/>
                        </a:rPr>
                        <a:t>[MW]</a:t>
                      </a:r>
                      <a:endParaRPr kumimoji="0" lang="en-GB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" charset="0"/>
                          <a:cs typeface="Arial" charset="0"/>
                        </a:rPr>
                        <a:t>[MW]</a:t>
                      </a:r>
                      <a:endParaRPr kumimoji="0" lang="en-GB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" charset="0"/>
                          <a:cs typeface="Arial" charset="0"/>
                        </a:rPr>
                        <a:t>[$/h]</a:t>
                      </a:r>
                      <a:endParaRPr kumimoji="0" lang="en-GB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dec"/>
                        </a:tabLst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" charset="0"/>
                          <a:cs typeface="Arial" charset="0"/>
                        </a:rPr>
                        <a:t>600</a:t>
                      </a:r>
                      <a:endParaRPr kumimoji="0" lang="en-GB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dec"/>
                        </a:tabLst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" charset="0"/>
                          <a:cs typeface="Arial" charset="0"/>
                        </a:rPr>
                        <a:t>500</a:t>
                      </a:r>
                      <a:endParaRPr kumimoji="0" lang="en-GB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7063" algn="dec"/>
                        </a:tabLst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" charset="0"/>
                          <a:cs typeface="Arial" charset="0"/>
                        </a:rPr>
                        <a:t>100</a:t>
                      </a:r>
                      <a:endParaRPr kumimoji="0" lang="en-GB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5475" algn="dec"/>
                        </a:tabLst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" charset="0"/>
                          <a:cs typeface="Arial" charset="0"/>
                        </a:rPr>
                        <a:t>7,650</a:t>
                      </a:r>
                      <a:endParaRPr kumimoji="0" lang="en-GB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dec"/>
                        </a:tabLst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" charset="0"/>
                          <a:cs typeface="Arial" charset="0"/>
                        </a:rPr>
                        <a:t>3600</a:t>
                      </a:r>
                      <a:endParaRPr kumimoji="0" lang="en-GB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dec"/>
                        </a:tabLst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" charset="0"/>
                          <a:cs typeface="Arial" charset="0"/>
                        </a:rPr>
                        <a:t>2500</a:t>
                      </a:r>
                      <a:endParaRPr kumimoji="0" lang="en-GB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7063" algn="dec"/>
                        </a:tabLst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" charset="0"/>
                          <a:cs typeface="Arial" charset="0"/>
                        </a:rPr>
                        <a:t>1100</a:t>
                      </a:r>
                      <a:endParaRPr kumimoji="0" lang="en-GB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5475" algn="dec"/>
                        </a:tabLst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" charset="0"/>
                          <a:cs typeface="Arial" charset="0"/>
                        </a:rPr>
                        <a:t>82,650</a:t>
                      </a:r>
                      <a:endParaRPr kumimoji="0" lang="en-GB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9552" y="1340768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During some hours the flow will be constrained by the capacity of the interconnection.</a:t>
            </a:r>
          </a:p>
          <a:p>
            <a:r>
              <a:rPr lang="en-US" dirty="0" smtClean="0">
                <a:latin typeface="+mn-lt"/>
              </a:rPr>
              <a:t>To calculate the cost of this congestion, we need to know the unconstrained generation cost for the peak- and off-peak loads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367" name="Rectangle 45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Off peak performance</a:t>
            </a:r>
          </a:p>
        </p:txBody>
      </p:sp>
      <p:sp>
        <p:nvSpPr>
          <p:cNvPr id="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B44F-A78B-7947-BA54-7F48DDDFA1C6}" type="slidenum">
              <a:rPr lang="en-US"/>
              <a:pPr/>
              <a:t>36</a:t>
            </a:fld>
            <a:endParaRPr lang="en-US"/>
          </a:p>
        </p:txBody>
      </p:sp>
      <p:graphicFrame>
        <p:nvGraphicFramePr>
          <p:cNvPr id="295371" name="Group 459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688394992"/>
              </p:ext>
            </p:extLst>
          </p:nvPr>
        </p:nvGraphicFramePr>
        <p:xfrm>
          <a:off x="688032" y="1343744"/>
          <a:ext cx="7772400" cy="5181600"/>
        </p:xfrm>
        <a:graphic>
          <a:graphicData uri="http://schemas.openxmlformats.org/drawingml/2006/table">
            <a:tbl>
              <a:tblPr/>
              <a:tblGrid>
                <a:gridCol w="1792288"/>
                <a:gridCol w="1533525"/>
                <a:gridCol w="1506537"/>
                <a:gridCol w="1503363"/>
                <a:gridCol w="1436687"/>
              </a:tblGrid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Interconnection Capacity 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Generation in Borduria 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Generation in Syldavia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Total hourly generation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cost 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Hourly constraint cost 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[MW]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[MW]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[MW]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[$/h]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[$/h]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450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9,488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1,838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8,588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938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7,988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338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450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7,688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38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500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7,650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400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500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7,650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450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500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7,650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500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500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7,650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600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500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7,650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700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500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7,650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800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500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7,650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900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500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7,650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</a:t>
                      </a:r>
                      <a:endParaRPr kumimoji="0" lang="en-GB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416" name="Rectangle 45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 peak performance</a:t>
            </a:r>
          </a:p>
        </p:txBody>
      </p:sp>
      <p:sp>
        <p:nvSpPr>
          <p:cNvPr id="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3ADD-7470-584C-BF95-AC9B62439560}" type="slidenum">
              <a:rPr lang="en-US"/>
              <a:pPr/>
              <a:t>37</a:t>
            </a:fld>
            <a:endParaRPr lang="en-US"/>
          </a:p>
        </p:txBody>
      </p:sp>
      <p:graphicFrame>
        <p:nvGraphicFramePr>
          <p:cNvPr id="297420" name="Group 460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26772615"/>
              </p:ext>
            </p:extLst>
          </p:nvPr>
        </p:nvGraphicFramePr>
        <p:xfrm>
          <a:off x="688032" y="1343744"/>
          <a:ext cx="7772400" cy="5181600"/>
        </p:xfrm>
        <a:graphic>
          <a:graphicData uri="http://schemas.openxmlformats.org/drawingml/2006/table">
            <a:tbl>
              <a:tblPr/>
              <a:tblGrid>
                <a:gridCol w="1792288"/>
                <a:gridCol w="1533525"/>
                <a:gridCol w="1506537"/>
                <a:gridCol w="1503363"/>
                <a:gridCol w="1436687"/>
              </a:tblGrid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Interconnection Capacity 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Generation in Borduria 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Generation in Syldavia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Total hourly generation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cost 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Hourly constraint cost 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[MW]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[MW]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[MW]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[$/h]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[$/h]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900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2700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121,050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38,400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1000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2600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116,400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33,750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1100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2500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112,050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29,400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1200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2400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108,000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25,350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1250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2350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106,088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23,438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400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1300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2300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104,250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21,600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450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1350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2250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102,488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19,838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500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1400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2200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100,800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18,150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600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1500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2100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97,650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15,000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700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1600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2000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94,800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12,150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800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1700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1900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92,250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9,600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900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1800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1800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90,000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dec"/>
                        </a:tabLst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7,350</a:t>
                      </a:r>
                      <a:endParaRPr kumimoji="0" lang="en-GB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400" name="Rectangle 36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Optimal </a:t>
            </a:r>
            <a:r>
              <a:rPr lang="en-GB" sz="4000" dirty="0"/>
              <a:t>transmission </a:t>
            </a:r>
            <a:r>
              <a:rPr lang="en-GB" sz="4000" dirty="0" smtClean="0"/>
              <a:t>capacity</a:t>
            </a:r>
            <a:endParaRPr lang="en-GB" sz="4000" dirty="0"/>
          </a:p>
        </p:txBody>
      </p:sp>
      <p:sp>
        <p:nvSpPr>
          <p:cNvPr id="8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44F27-F93C-F34C-BCCF-5D291C32E067}" type="slidenum">
              <a:rPr lang="en-US"/>
              <a:pPr/>
              <a:t>38</a:t>
            </a:fld>
            <a:endParaRPr lang="en-US"/>
          </a:p>
        </p:txBody>
      </p:sp>
      <p:graphicFrame>
        <p:nvGraphicFramePr>
          <p:cNvPr id="300403" name="Group 371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4226850452"/>
              </p:ext>
            </p:extLst>
          </p:nvPr>
        </p:nvGraphicFramePr>
        <p:xfrm>
          <a:off x="760040" y="1299552"/>
          <a:ext cx="7772400" cy="4937760"/>
        </p:xfrm>
        <a:graphic>
          <a:graphicData uri="http://schemas.openxmlformats.org/drawingml/2006/table">
            <a:tbl>
              <a:tblPr/>
              <a:tblGrid>
                <a:gridCol w="1995488"/>
                <a:gridCol w="2082800"/>
                <a:gridCol w="1798637"/>
                <a:gridCol w="189547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Interconnection Capacity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Annual constraint cost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Annuitized 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investment cost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Total annual transmission cost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[MW]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[k$/year]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[k$/year]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[k$/year]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8188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41388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158,304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3913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58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158,304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8188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41388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135,835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3913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14,000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58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149,835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8188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41388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115,993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3913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28,000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58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143,993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8188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41388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98,780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3913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42,000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58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140,780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8188" algn="dec"/>
                        </a:tabLst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350</a:t>
                      </a:r>
                      <a:endParaRPr kumimoji="0" lang="en-GB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41388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91,159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3913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49,000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58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140,159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8188" algn="dec"/>
                        </a:tabLst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400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41388" algn="dec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84,012</a:t>
                      </a:r>
                      <a:endParaRPr kumimoji="0" lang="en-GB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3913" algn="dec"/>
                        </a:tabLst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56,000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5825" algn="dec"/>
                        </a:tabLst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140,012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8188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450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41388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77,157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3913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63,000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58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140,157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8188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500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41388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70,593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3913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70,000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58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140,593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8188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600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41388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58,342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3913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84,000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58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142,342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8188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700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41388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47,257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3913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98,000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58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145,257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8188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800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41388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37,339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3913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112,000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5825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149,339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8188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900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41388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28,587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3913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126,000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5825" algn="dec"/>
                        </a:tabLst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154,587</a:t>
                      </a:r>
                      <a:endParaRPr kumimoji="0" lang="en-GB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0404" name="Rectangle 372"/>
          <p:cNvSpPr>
            <a:spLocks noChangeArrowheads="1"/>
          </p:cNvSpPr>
          <p:nvPr/>
        </p:nvSpPr>
        <p:spPr bwMode="auto">
          <a:xfrm>
            <a:off x="755651" y="6300028"/>
            <a:ext cx="25339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 dirty="0">
                <a:latin typeface="+mn-lt"/>
              </a:rPr>
              <a:t>k = 140 [$/year. MW. km]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576" y="3861048"/>
            <a:ext cx="7776864" cy="360040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GB" dirty="0"/>
              <a:t>Revenue recovery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400" dirty="0"/>
              <a:t>Off-peak </a:t>
            </a:r>
            <a:r>
              <a:rPr lang="en-GB" sz="2400" dirty="0" smtClean="0"/>
              <a:t>hours: 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/>
              <a:t>No congestion on the interconnection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/>
              <a:t>Operation </a:t>
            </a:r>
            <a:r>
              <a:rPr lang="en-GB" sz="2000" dirty="0"/>
              <a:t>as a single </a:t>
            </a:r>
            <a:r>
              <a:rPr lang="en-GB" sz="2000" dirty="0" smtClean="0"/>
              <a:t>market with uniform price of 15.00 </a:t>
            </a:r>
            <a:r>
              <a:rPr lang="en-GB" sz="2000" dirty="0"/>
              <a:t>$/MWh. 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/>
              <a:t>Short </a:t>
            </a:r>
            <a:r>
              <a:rPr lang="en-GB" sz="2000" dirty="0"/>
              <a:t>run marginal value of transmission is </a:t>
            </a:r>
            <a:r>
              <a:rPr lang="en-GB" sz="2000" dirty="0" smtClean="0"/>
              <a:t>zero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/>
              <a:t>Congestion </a:t>
            </a:r>
            <a:r>
              <a:rPr lang="en-GB" sz="2000" dirty="0"/>
              <a:t>surplus is thus also </a:t>
            </a:r>
            <a:r>
              <a:rPr lang="en-GB" sz="2000" dirty="0" smtClean="0"/>
              <a:t>zero</a:t>
            </a:r>
            <a:endParaRPr lang="en-GB" sz="2400" b="1" dirty="0"/>
          </a:p>
          <a:p>
            <a:pPr>
              <a:lnSpc>
                <a:spcPct val="80000"/>
              </a:lnSpc>
            </a:pPr>
            <a:r>
              <a:rPr lang="en-GB" sz="2400" dirty="0" smtClean="0"/>
              <a:t>On-peak hours: 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/>
              <a:t>400 MW transmission capacity limits </a:t>
            </a:r>
            <a:r>
              <a:rPr lang="en-GB" sz="2000" dirty="0"/>
              <a:t>the power </a:t>
            </a:r>
            <a:r>
              <a:rPr lang="en-GB" sz="2000" dirty="0" smtClean="0"/>
              <a:t>flow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/>
              <a:t>Locational price differences</a:t>
            </a:r>
            <a:endParaRPr lang="en-GB" sz="2000" dirty="0"/>
          </a:p>
          <a:p>
            <a:pPr lvl="2">
              <a:lnSpc>
                <a:spcPct val="80000"/>
              </a:lnSpc>
            </a:pPr>
            <a:r>
              <a:rPr lang="en-GB" sz="1600" dirty="0" err="1"/>
              <a:t>Borduria</a:t>
            </a:r>
            <a:r>
              <a:rPr lang="en-GB" sz="1600" dirty="0"/>
              <a:t> 23.00 $/MWh </a:t>
            </a:r>
          </a:p>
          <a:p>
            <a:pPr lvl="2">
              <a:lnSpc>
                <a:spcPct val="80000"/>
              </a:lnSpc>
            </a:pPr>
            <a:r>
              <a:rPr lang="en-GB" sz="1600" dirty="0" err="1" smtClean="0"/>
              <a:t>Syldavia</a:t>
            </a:r>
            <a:r>
              <a:rPr lang="en-GB" sz="1600" dirty="0" smtClean="0"/>
              <a:t> </a:t>
            </a:r>
            <a:r>
              <a:rPr lang="en-GB" sz="1600" dirty="0"/>
              <a:t>59.00 $/MWh 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/>
              <a:t>Short </a:t>
            </a:r>
            <a:r>
              <a:rPr lang="en-GB" sz="2000" dirty="0"/>
              <a:t>run </a:t>
            </a:r>
            <a:r>
              <a:rPr lang="en-GB" sz="2000" dirty="0" smtClean="0"/>
              <a:t>marginal value </a:t>
            </a:r>
            <a:r>
              <a:rPr lang="en-GB" sz="2000" dirty="0"/>
              <a:t>of transmission is thus 36.00 $/MWh. 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154599-8D5E-3E4B-9D5C-F7F71CCE79EC}" type="slidenum">
              <a:rPr lang="en-US"/>
              <a:pPr/>
              <a:t>39</a:t>
            </a:fld>
            <a:endParaRPr lang="en-US"/>
          </a:p>
        </p:txBody>
      </p:sp>
      <p:sp>
        <p:nvSpPr>
          <p:cNvPr id="303109" name="Rectangle 5"/>
          <p:cNvSpPr>
            <a:spLocks noChangeArrowheads="1"/>
          </p:cNvSpPr>
          <p:nvPr/>
        </p:nvSpPr>
        <p:spPr bwMode="auto">
          <a:xfrm>
            <a:off x="0" y="3088632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31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258663"/>
              </p:ext>
            </p:extLst>
          </p:nvPr>
        </p:nvGraphicFramePr>
        <p:xfrm>
          <a:off x="900260" y="5007123"/>
          <a:ext cx="367188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04" r:id="rId4" imgW="2032000" imgH="228600" progId="Equation.DSMT36">
                  <p:embed/>
                </p:oleObj>
              </mc:Choice>
              <mc:Fallback>
                <p:oleObj r:id="rId4" imgW="2032000" imgH="228600" progId="Equation.DSMT3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260" y="5007123"/>
                        <a:ext cx="3671887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3111" name="Rectangle 7"/>
          <p:cNvSpPr>
            <a:spLocks noChangeArrowheads="1"/>
          </p:cNvSpPr>
          <p:nvPr/>
        </p:nvSpPr>
        <p:spPr bwMode="auto">
          <a:xfrm>
            <a:off x="0" y="3102919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31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601036"/>
              </p:ext>
            </p:extLst>
          </p:nvPr>
        </p:nvGraphicFramePr>
        <p:xfrm>
          <a:off x="900261" y="5510361"/>
          <a:ext cx="54006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05" r:id="rId6" imgW="2933700" imgH="203200" progId="Equation.DSMT36">
                  <p:embed/>
                </p:oleObj>
              </mc:Choice>
              <mc:Fallback>
                <p:oleObj r:id="rId6" imgW="2933700" imgH="203200" progId="Equation.DSMT3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261" y="5510361"/>
                        <a:ext cx="5400675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3113" name="Rectangle 9"/>
          <p:cNvSpPr>
            <a:spLocks noChangeArrowheads="1"/>
          </p:cNvSpPr>
          <p:nvPr/>
        </p:nvSpPr>
        <p:spPr bwMode="auto">
          <a:xfrm>
            <a:off x="0" y="3102919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31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206116"/>
              </p:ext>
            </p:extLst>
          </p:nvPr>
        </p:nvGraphicFramePr>
        <p:xfrm>
          <a:off x="899592" y="6086475"/>
          <a:ext cx="633095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06" name="Equation" r:id="rId8" imgW="3302000" imgH="203200" progId="Equation.DSMT4">
                  <p:embed/>
                </p:oleObj>
              </mc:Choice>
              <mc:Fallback>
                <p:oleObj name="Equation" r:id="rId8" imgW="3302000" imgH="203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6086475"/>
                        <a:ext cx="6330950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GB" sz="3000" dirty="0" smtClean="0"/>
              <a:t>Integrated Generation and Transmission Planning</a:t>
            </a:r>
            <a:endParaRPr lang="en-GB" sz="3000" dirty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1008112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Least cost development must consider interactions between </a:t>
            </a:r>
            <a:r>
              <a:rPr lang="en-GB" dirty="0"/>
              <a:t>generation and </a:t>
            </a:r>
            <a:r>
              <a:rPr lang="en-GB" dirty="0" smtClean="0"/>
              <a:t>transmission</a:t>
            </a:r>
            <a:endParaRPr lang="en-GB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B425B-67C6-1D45-A108-78B096D9001D}" type="slidenum">
              <a:rPr lang="en-US"/>
              <a:pPr/>
              <a:t>4</a:t>
            </a:fld>
            <a:endParaRPr lang="en-US"/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1078489" y="2492896"/>
            <a:ext cx="1588777" cy="11977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pPr algn="ctr" defTabSz="762000"/>
            <a:r>
              <a:rPr lang="en-GB" dirty="0">
                <a:latin typeface="+mn-lt"/>
              </a:rPr>
              <a:t>Generation</a:t>
            </a:r>
          </a:p>
          <a:p>
            <a:pPr defTabSz="762000"/>
            <a:r>
              <a:rPr lang="en-GB" dirty="0" smtClean="0">
                <a:latin typeface="+mn-lt"/>
              </a:rPr>
              <a:t>Expansion</a:t>
            </a:r>
          </a:p>
          <a:p>
            <a:pPr defTabSz="762000"/>
            <a:r>
              <a:rPr lang="en-GB" dirty="0" smtClean="0">
                <a:latin typeface="+mn-lt"/>
              </a:rPr>
              <a:t>Plan</a:t>
            </a:r>
            <a:endParaRPr lang="en-GB" dirty="0"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81684" y="3068960"/>
            <a:ext cx="5672755" cy="2042790"/>
            <a:chOff x="2681684" y="3068960"/>
            <a:chExt cx="5672754" cy="2042790"/>
          </a:xfrm>
        </p:grpSpPr>
        <p:grpSp>
          <p:nvGrpSpPr>
            <p:cNvPr id="5" name="Group 4"/>
            <p:cNvGrpSpPr/>
            <p:nvPr/>
          </p:nvGrpSpPr>
          <p:grpSpPr>
            <a:xfrm>
              <a:off x="2681684" y="3068960"/>
              <a:ext cx="4661200" cy="2042790"/>
              <a:chOff x="2681684" y="3068960"/>
              <a:chExt cx="4661200" cy="204279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2681684" y="3068960"/>
                <a:ext cx="4661200" cy="2042790"/>
                <a:chOff x="2681684" y="3068960"/>
                <a:chExt cx="4661200" cy="2042790"/>
              </a:xfrm>
            </p:grpSpPr>
            <p:sp>
              <p:nvSpPr>
                <p:cNvPr id="208903" name="Line 7"/>
                <p:cNvSpPr>
                  <a:spLocks noChangeShapeType="1"/>
                </p:cNvSpPr>
                <p:nvPr/>
              </p:nvSpPr>
              <p:spPr bwMode="auto">
                <a:xfrm flipH="1" flipV="1">
                  <a:off x="7308304" y="3068960"/>
                  <a:ext cx="34580" cy="2042790"/>
                </a:xfrm>
                <a:prstGeom prst="line">
                  <a:avLst/>
                </a:prstGeom>
                <a:noFill/>
                <a:ln w="38100" cmpd="sng">
                  <a:solidFill>
                    <a:srgbClr val="00804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904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2681684" y="3068960"/>
                  <a:ext cx="4626620" cy="22818"/>
                </a:xfrm>
                <a:prstGeom prst="line">
                  <a:avLst/>
                </a:prstGeom>
                <a:noFill/>
                <a:ln w="38100" cmpd="sng">
                  <a:solidFill>
                    <a:srgbClr val="00804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8905" name="Line 9"/>
              <p:cNvSpPr>
                <a:spLocks noChangeShapeType="1"/>
              </p:cNvSpPr>
              <p:nvPr/>
            </p:nvSpPr>
            <p:spPr bwMode="auto">
              <a:xfrm flipH="1" flipV="1">
                <a:off x="5551388" y="4414294"/>
                <a:ext cx="1756916" cy="22818"/>
              </a:xfrm>
              <a:prstGeom prst="line">
                <a:avLst/>
              </a:prstGeom>
              <a:noFill/>
              <a:ln w="38100" cmpd="sng">
                <a:solidFill>
                  <a:srgbClr val="00804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8911" name="Rectangle 15"/>
            <p:cNvSpPr>
              <a:spLocks noChangeArrowheads="1"/>
            </p:cNvSpPr>
            <p:nvPr/>
          </p:nvSpPr>
          <p:spPr bwMode="auto">
            <a:xfrm>
              <a:off x="7380312" y="4482068"/>
              <a:ext cx="974126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en-GB" dirty="0">
                  <a:latin typeface="+mn-lt"/>
                </a:rPr>
                <a:t>O(G,T)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86782" y="3695824"/>
            <a:ext cx="4154987" cy="1317352"/>
            <a:chOff x="1386781" y="3695824"/>
            <a:chExt cx="4154987" cy="1317352"/>
          </a:xfrm>
        </p:grpSpPr>
        <p:grpSp>
          <p:nvGrpSpPr>
            <p:cNvPr id="7" name="Group 6"/>
            <p:cNvGrpSpPr/>
            <p:nvPr/>
          </p:nvGrpSpPr>
          <p:grpSpPr>
            <a:xfrm>
              <a:off x="1835696" y="3695824"/>
              <a:ext cx="3706072" cy="1317352"/>
              <a:chOff x="1835696" y="3695824"/>
              <a:chExt cx="3706072" cy="1317352"/>
            </a:xfrm>
          </p:grpSpPr>
          <p:sp>
            <p:nvSpPr>
              <p:cNvPr id="208901" name="Rectangle 5"/>
              <p:cNvSpPr>
                <a:spLocks noChangeArrowheads="1"/>
              </p:cNvSpPr>
              <p:nvPr/>
            </p:nvSpPr>
            <p:spPr bwMode="auto">
              <a:xfrm>
                <a:off x="3745753" y="3815412"/>
                <a:ext cx="1796015" cy="119776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90488" tIns="44450" rIns="90488" bIns="44450">
                <a:spAutoFit/>
              </a:bodyPr>
              <a:lstStyle/>
              <a:p>
                <a:pPr algn="ctr" defTabSz="762000"/>
                <a:r>
                  <a:rPr lang="en-GB" dirty="0">
                    <a:latin typeface="+mn-lt"/>
                  </a:rPr>
                  <a:t>Transmission </a:t>
                </a:r>
                <a:endParaRPr lang="en-GB" dirty="0" smtClean="0">
                  <a:latin typeface="+mn-lt"/>
                </a:endParaRPr>
              </a:p>
              <a:p>
                <a:pPr defTabSz="762000"/>
                <a:r>
                  <a:rPr lang="en-GB" dirty="0" smtClean="0">
                    <a:latin typeface="+mn-lt"/>
                  </a:rPr>
                  <a:t>Expansion</a:t>
                </a:r>
              </a:p>
              <a:p>
                <a:pPr defTabSz="762000"/>
                <a:r>
                  <a:rPr lang="en-GB" dirty="0" smtClean="0">
                    <a:latin typeface="+mn-lt"/>
                  </a:rPr>
                  <a:t>Plan</a:t>
                </a:r>
                <a:endParaRPr lang="en-GB" dirty="0">
                  <a:latin typeface="+mn-lt"/>
                </a:endParaRP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1835696" y="3695824"/>
                <a:ext cx="1872208" cy="741288"/>
                <a:chOff x="1835696" y="3695824"/>
                <a:chExt cx="1872208" cy="741288"/>
              </a:xfrm>
            </p:grpSpPr>
            <p:sp>
              <p:nvSpPr>
                <p:cNvPr id="208906" name="Line 10"/>
                <p:cNvSpPr>
                  <a:spLocks noChangeShapeType="1"/>
                </p:cNvSpPr>
                <p:nvPr/>
              </p:nvSpPr>
              <p:spPr bwMode="auto">
                <a:xfrm>
                  <a:off x="1835696" y="4414294"/>
                  <a:ext cx="1872208" cy="22818"/>
                </a:xfrm>
                <a:prstGeom prst="line">
                  <a:avLst/>
                </a:prstGeom>
                <a:noFill/>
                <a:ln w="38100" cmpd="sng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907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1835696" y="3695824"/>
                  <a:ext cx="0" cy="720080"/>
                </a:xfrm>
                <a:prstGeom prst="line">
                  <a:avLst/>
                </a:prstGeom>
                <a:noFill/>
                <a:ln w="3810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208912" name="Rectangle 16"/>
            <p:cNvSpPr>
              <a:spLocks noChangeArrowheads="1"/>
            </p:cNvSpPr>
            <p:nvPr/>
          </p:nvSpPr>
          <p:spPr bwMode="auto">
            <a:xfrm>
              <a:off x="1386781" y="3789040"/>
              <a:ext cx="376907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en-GB" dirty="0">
                  <a:latin typeface="+mn-lt"/>
                </a:rPr>
                <a:t>G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35697" y="4437114"/>
            <a:ext cx="6229817" cy="1476083"/>
            <a:chOff x="1835696" y="4437112"/>
            <a:chExt cx="6229817" cy="1476083"/>
          </a:xfrm>
        </p:grpSpPr>
        <p:sp>
          <p:nvSpPr>
            <p:cNvPr id="208913" name="Rectangle 17"/>
            <p:cNvSpPr>
              <a:spLocks noChangeArrowheads="1"/>
            </p:cNvSpPr>
            <p:nvPr/>
          </p:nvSpPr>
          <p:spPr bwMode="auto">
            <a:xfrm>
              <a:off x="4235368" y="5013176"/>
              <a:ext cx="336632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en-GB" dirty="0">
                  <a:latin typeface="+mn-lt"/>
                </a:rPr>
                <a:t>T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835696" y="4437112"/>
              <a:ext cx="6229817" cy="1476083"/>
              <a:chOff x="1835696" y="4437112"/>
              <a:chExt cx="6229817" cy="1476083"/>
            </a:xfrm>
          </p:grpSpPr>
          <p:sp>
            <p:nvSpPr>
              <p:cNvPr id="208902" name="Rectangle 6"/>
              <p:cNvSpPr>
                <a:spLocks noChangeArrowheads="1"/>
              </p:cNvSpPr>
              <p:nvPr/>
            </p:nvSpPr>
            <p:spPr bwMode="auto">
              <a:xfrm>
                <a:off x="6620255" y="5084763"/>
                <a:ext cx="1445258" cy="828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90488" tIns="44450" rIns="90488" bIns="44450">
                <a:spAutoFit/>
              </a:bodyPr>
              <a:lstStyle/>
              <a:p>
                <a:pPr algn="ctr" defTabSz="762000"/>
                <a:r>
                  <a:rPr lang="en-GB" dirty="0">
                    <a:latin typeface="+mn-lt"/>
                  </a:rPr>
                  <a:t>Operation</a:t>
                </a:r>
              </a:p>
              <a:p>
                <a:pPr defTabSz="762000"/>
                <a:r>
                  <a:rPr lang="en-GB" dirty="0">
                    <a:latin typeface="+mn-lt"/>
                  </a:rPr>
                  <a:t>Analysis</a:t>
                </a: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4644008" y="5013176"/>
                <a:ext cx="1955552" cy="360040"/>
                <a:chOff x="4644008" y="5013176"/>
                <a:chExt cx="1955552" cy="360040"/>
              </a:xfrm>
            </p:grpSpPr>
            <p:sp>
              <p:nvSpPr>
                <p:cNvPr id="208909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4644008" y="5013176"/>
                  <a:ext cx="0" cy="360040"/>
                </a:xfrm>
                <a:prstGeom prst="line">
                  <a:avLst/>
                </a:prstGeom>
                <a:noFill/>
                <a:ln w="38100" cmpd="sng">
                  <a:solidFill>
                    <a:srgbClr val="66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910" name="Line 14"/>
                <p:cNvSpPr>
                  <a:spLocks noChangeShapeType="1"/>
                </p:cNvSpPr>
                <p:nvPr/>
              </p:nvSpPr>
              <p:spPr bwMode="auto">
                <a:xfrm>
                  <a:off x="4644008" y="5373216"/>
                  <a:ext cx="1955552" cy="0"/>
                </a:xfrm>
                <a:prstGeom prst="line">
                  <a:avLst/>
                </a:prstGeom>
                <a:noFill/>
                <a:ln w="38100" cmpd="sng">
                  <a:solidFill>
                    <a:srgbClr val="6666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" name="Group 1"/>
              <p:cNvGrpSpPr/>
              <p:nvPr/>
            </p:nvGrpSpPr>
            <p:grpSpPr>
              <a:xfrm>
                <a:off x="1835696" y="4437112"/>
                <a:ext cx="4787354" cy="1296144"/>
                <a:chOff x="1835696" y="4437112"/>
                <a:chExt cx="4787354" cy="1296144"/>
              </a:xfrm>
            </p:grpSpPr>
            <p:sp>
              <p:nvSpPr>
                <p:cNvPr id="208908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835696" y="5724872"/>
                  <a:ext cx="4787354" cy="8384"/>
                </a:xfrm>
                <a:prstGeom prst="line">
                  <a:avLst/>
                </a:prstGeom>
                <a:noFill/>
                <a:ln w="38100" cmpd="sng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1835696" y="4437112"/>
                  <a:ext cx="0" cy="1296144"/>
                </a:xfrm>
                <a:prstGeom prst="line">
                  <a:avLst/>
                </a:prstGeom>
                <a:noFill/>
                <a:ln w="3810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Recovering the fixed cost</a:t>
            </a:r>
            <a:endParaRPr lang="en-GB" sz="4400" dirty="0"/>
          </a:p>
        </p:txBody>
      </p:sp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848"/>
            <a:ext cx="8229600" cy="432048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800" dirty="0" smtClean="0"/>
              <a:t>Ignored the fixed cost so far</a:t>
            </a:r>
          </a:p>
          <a:p>
            <a:pPr>
              <a:lnSpc>
                <a:spcPct val="80000"/>
              </a:lnSpc>
            </a:pPr>
            <a:r>
              <a:rPr lang="en-GB" sz="2800" dirty="0" smtClean="0"/>
              <a:t>Fixed cost does not affect the optimal transmission capacity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Calculation is based on the marginal cost</a:t>
            </a:r>
          </a:p>
          <a:p>
            <a:pPr>
              <a:lnSpc>
                <a:spcPct val="80000"/>
              </a:lnSpc>
            </a:pPr>
            <a:r>
              <a:rPr lang="en-GB" sz="2800" dirty="0" smtClean="0"/>
              <a:t>Optimal transmission capacity recovers only the variable cost</a:t>
            </a:r>
            <a:endParaRPr lang="en-GB" sz="2800" dirty="0"/>
          </a:p>
          <a:p>
            <a:pPr>
              <a:lnSpc>
                <a:spcPct val="80000"/>
              </a:lnSpc>
            </a:pPr>
            <a:r>
              <a:rPr lang="en-GB" sz="2800" dirty="0"/>
              <a:t>How </a:t>
            </a:r>
            <a:r>
              <a:rPr lang="en-GB" sz="2800" dirty="0" smtClean="0"/>
              <a:t>can we recover this fixed cost?</a:t>
            </a:r>
            <a:endParaRPr lang="en-GB" sz="28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9C6875-9227-C14D-AFC3-A42A0292D85C}" type="slidenum">
              <a:rPr lang="en-US"/>
              <a:pPr/>
              <a:t>40</a:t>
            </a:fld>
            <a:endParaRPr lang="en-US"/>
          </a:p>
        </p:txBody>
      </p:sp>
      <p:sp>
        <p:nvSpPr>
          <p:cNvPr id="305157" name="Rectangle 5"/>
          <p:cNvSpPr>
            <a:spLocks noChangeArrowheads="1"/>
          </p:cNvSpPr>
          <p:nvPr/>
        </p:nvSpPr>
        <p:spPr bwMode="auto">
          <a:xfrm>
            <a:off x="0" y="-230832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51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828608"/>
              </p:ext>
            </p:extLst>
          </p:nvPr>
        </p:nvGraphicFramePr>
        <p:xfrm>
          <a:off x="865188" y="1543050"/>
          <a:ext cx="28384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22" name="Equation" r:id="rId3" imgW="1270000" imgH="203200" progId="Equation.DSMT4">
                  <p:embed/>
                </p:oleObj>
              </mc:Choice>
              <mc:Fallback>
                <p:oleObj name="Equation" r:id="rId3" imgW="1270000" imgH="203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1543050"/>
                        <a:ext cx="283845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Withdrawing transmission capacity</a:t>
            </a:r>
            <a:endParaRPr lang="en-GB" sz="4400" dirty="0"/>
          </a:p>
        </p:txBody>
      </p:sp>
      <p:sp>
        <p:nvSpPr>
          <p:cNvPr id="306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800" dirty="0" smtClean="0"/>
              <a:t>Example</a:t>
            </a:r>
            <a:endParaRPr lang="en-GB" sz="2800" dirty="0"/>
          </a:p>
          <a:p>
            <a:pPr lvl="1">
              <a:lnSpc>
                <a:spcPct val="80000"/>
              </a:lnSpc>
            </a:pPr>
            <a:r>
              <a:rPr lang="en-GB" sz="2400" dirty="0"/>
              <a:t>Assume that </a:t>
            </a:r>
            <a:r>
              <a:rPr lang="en-GB" sz="2400" dirty="0" smtClean="0"/>
              <a:t>fixed </a:t>
            </a:r>
            <a:r>
              <a:rPr lang="en-GB" sz="2400" dirty="0"/>
              <a:t>cost </a:t>
            </a:r>
            <a:r>
              <a:rPr lang="en-GB" sz="2400" dirty="0" smtClean="0"/>
              <a:t>= </a:t>
            </a:r>
            <a:r>
              <a:rPr lang="en-GB" sz="2400" dirty="0"/>
              <a:t>20,000 $/</a:t>
            </a:r>
            <a:r>
              <a:rPr lang="en-GB" sz="2400" dirty="0" err="1"/>
              <a:t>km.year</a:t>
            </a:r>
            <a:r>
              <a:rPr lang="en-GB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Build </a:t>
            </a:r>
            <a:r>
              <a:rPr lang="en-GB" sz="2400" dirty="0"/>
              <a:t>800 MW </a:t>
            </a:r>
            <a:r>
              <a:rPr lang="en-GB" sz="2400" dirty="0" smtClean="0"/>
              <a:t>of transmission capacity 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Offer </a:t>
            </a:r>
            <a:r>
              <a:rPr lang="en-GB" sz="2400" dirty="0"/>
              <a:t>only </a:t>
            </a:r>
            <a:r>
              <a:rPr lang="en-GB" sz="2400" dirty="0" smtClean="0"/>
              <a:t>650 MW </a:t>
            </a:r>
            <a:r>
              <a:rPr lang="en-GB" sz="2400" dirty="0"/>
              <a:t>to the system </a:t>
            </a:r>
            <a:r>
              <a:rPr lang="en-GB" sz="2400" dirty="0" smtClean="0"/>
              <a:t>operator </a:t>
            </a:r>
            <a:endParaRPr lang="en-GB" sz="2400" dirty="0"/>
          </a:p>
          <a:p>
            <a:pPr lvl="1">
              <a:lnSpc>
                <a:spcPct val="80000"/>
              </a:lnSpc>
            </a:pPr>
            <a:r>
              <a:rPr lang="en-GB" sz="2400" dirty="0" smtClean="0"/>
              <a:t>Flow </a:t>
            </a:r>
            <a:r>
              <a:rPr lang="en-GB" sz="2400" dirty="0"/>
              <a:t>between </a:t>
            </a:r>
            <a:r>
              <a:rPr lang="en-GB" sz="2400" dirty="0" err="1"/>
              <a:t>Borduria</a:t>
            </a:r>
            <a:r>
              <a:rPr lang="en-GB" sz="2400" dirty="0"/>
              <a:t> and </a:t>
            </a:r>
            <a:r>
              <a:rPr lang="en-GB" sz="2400" dirty="0" err="1"/>
              <a:t>Syldavia</a:t>
            </a:r>
            <a:r>
              <a:rPr lang="en-GB" sz="2400" dirty="0"/>
              <a:t> is then 650 MW. 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Energy </a:t>
            </a:r>
            <a:r>
              <a:rPr lang="en-GB" sz="2400" dirty="0" smtClean="0"/>
              <a:t>prices: </a:t>
            </a:r>
            <a:endParaRPr lang="en-GB" sz="2400" dirty="0"/>
          </a:p>
          <a:p>
            <a:pPr lvl="2">
              <a:lnSpc>
                <a:spcPct val="80000"/>
              </a:lnSpc>
            </a:pPr>
            <a:r>
              <a:rPr lang="en-GB" sz="2000" dirty="0" err="1"/>
              <a:t>Borduria</a:t>
            </a:r>
            <a:r>
              <a:rPr lang="en-GB" sz="2000" dirty="0"/>
              <a:t> 21.00 $/MWh </a:t>
            </a:r>
          </a:p>
          <a:p>
            <a:pPr lvl="2">
              <a:lnSpc>
                <a:spcPct val="80000"/>
              </a:lnSpc>
            </a:pPr>
            <a:r>
              <a:rPr lang="en-GB" sz="2000" dirty="0" err="1"/>
              <a:t>Syldavia</a:t>
            </a:r>
            <a:r>
              <a:rPr lang="en-GB" sz="2000" dirty="0"/>
              <a:t> 30.00 $/MWh 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Short </a:t>
            </a:r>
            <a:r>
              <a:rPr lang="en-GB" sz="2400" dirty="0"/>
              <a:t>run value of transmission </a:t>
            </a:r>
            <a:r>
              <a:rPr lang="en-GB" sz="2400" dirty="0" smtClean="0"/>
              <a:t>increases </a:t>
            </a:r>
            <a:r>
              <a:rPr lang="en-GB" sz="2400" dirty="0"/>
              <a:t>from 4.00 $/MWh to 8.50 $/MWh. 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AD75E-C378-774F-98D6-8E2312ABC7B3}" type="slidenum">
              <a:rPr lang="en-US"/>
              <a:pPr/>
              <a:t>41</a:t>
            </a:fld>
            <a:endParaRPr lang="en-US"/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0" y="-230832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6183" name="Rectangle 7"/>
          <p:cNvSpPr>
            <a:spLocks noChangeArrowheads="1"/>
          </p:cNvSpPr>
          <p:nvPr/>
        </p:nvSpPr>
        <p:spPr bwMode="auto">
          <a:xfrm>
            <a:off x="0" y="3088632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61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735124"/>
              </p:ext>
            </p:extLst>
          </p:nvPr>
        </p:nvGraphicFramePr>
        <p:xfrm>
          <a:off x="960438" y="5084763"/>
          <a:ext cx="3262312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78" name="Equation" r:id="rId3" imgW="1854200" imgH="228600" progId="Equation.DSMT4">
                  <p:embed/>
                </p:oleObj>
              </mc:Choice>
              <mc:Fallback>
                <p:oleObj name="Equation" r:id="rId3" imgW="18542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5084763"/>
                        <a:ext cx="3262312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6185" name="Rectangle 9"/>
          <p:cNvSpPr>
            <a:spLocks noChangeArrowheads="1"/>
          </p:cNvSpPr>
          <p:nvPr/>
        </p:nvSpPr>
        <p:spPr bwMode="auto">
          <a:xfrm>
            <a:off x="0" y="3102919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61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295147"/>
              </p:ext>
            </p:extLst>
          </p:nvPr>
        </p:nvGraphicFramePr>
        <p:xfrm>
          <a:off x="976313" y="5589588"/>
          <a:ext cx="481488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79" name="Equation" r:id="rId5" imgW="2667000" imgH="203200" progId="Equation.DSMT4">
                  <p:embed/>
                </p:oleObj>
              </mc:Choice>
              <mc:Fallback>
                <p:oleObj name="Equation" r:id="rId5" imgW="2667000" imgH="203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5589588"/>
                        <a:ext cx="4814887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6187" name="Rectangle 11"/>
          <p:cNvSpPr>
            <a:spLocks noChangeArrowheads="1"/>
          </p:cNvSpPr>
          <p:nvPr/>
        </p:nvSpPr>
        <p:spPr bwMode="auto">
          <a:xfrm>
            <a:off x="0" y="3102919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618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627117"/>
              </p:ext>
            </p:extLst>
          </p:nvPr>
        </p:nvGraphicFramePr>
        <p:xfrm>
          <a:off x="971600" y="6092825"/>
          <a:ext cx="74279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80" name="Equation" r:id="rId7" imgW="4381500" imgH="203200" progId="Equation.DSMT4">
                  <p:embed/>
                </p:oleObj>
              </mc:Choice>
              <mc:Fallback>
                <p:oleObj name="Equation" r:id="rId7" imgW="4381500" imgH="203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6092825"/>
                        <a:ext cx="7427913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Features of the transmission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Capital </a:t>
            </a:r>
            <a:r>
              <a:rPr lang="en-US" sz="3600" dirty="0"/>
              <a:t>intensive business</a:t>
            </a:r>
          </a:p>
          <a:p>
            <a:r>
              <a:rPr lang="en-US" sz="3600" dirty="0" smtClean="0"/>
              <a:t>Small </a:t>
            </a:r>
            <a:r>
              <a:rPr lang="en-US" sz="3600" dirty="0"/>
              <a:t>re-sale value of transmission </a:t>
            </a:r>
            <a:r>
              <a:rPr lang="en-US" sz="3600" dirty="0" smtClean="0"/>
              <a:t>assets</a:t>
            </a:r>
          </a:p>
          <a:p>
            <a:pPr lvl="1"/>
            <a:r>
              <a:rPr lang="en-US" dirty="0" smtClean="0"/>
              <a:t>Investments are irreversible: stranded investments</a:t>
            </a:r>
            <a:endParaRPr lang="en-US" dirty="0"/>
          </a:p>
          <a:p>
            <a:r>
              <a:rPr lang="en-US" sz="3600" dirty="0" smtClean="0"/>
              <a:t>Long</a:t>
            </a:r>
            <a:r>
              <a:rPr lang="en-US" sz="3600" dirty="0"/>
              <a:t>-lived </a:t>
            </a:r>
            <a:r>
              <a:rPr lang="en-US" sz="3600" dirty="0" smtClean="0"/>
              <a:t>assets</a:t>
            </a:r>
          </a:p>
          <a:p>
            <a:pPr lvl="1"/>
            <a:r>
              <a:rPr lang="en-US" dirty="0" smtClean="0"/>
              <a:t>Things change over their lifetime</a:t>
            </a:r>
            <a:endParaRPr lang="en-US" dirty="0"/>
          </a:p>
          <a:p>
            <a:r>
              <a:rPr lang="en-US" sz="3600" dirty="0" smtClean="0"/>
              <a:t>Economies </a:t>
            </a:r>
            <a:r>
              <a:rPr lang="en-US" sz="3600" dirty="0"/>
              <a:t>of </a:t>
            </a:r>
            <a:r>
              <a:rPr lang="en-US" sz="3600" dirty="0" smtClean="0"/>
              <a:t>scale</a:t>
            </a:r>
          </a:p>
          <a:p>
            <a:pPr lvl="1"/>
            <a:r>
              <a:rPr lang="en-US" dirty="0" smtClean="0"/>
              <a:t>Average cost decreases with capacity</a:t>
            </a:r>
            <a:endParaRPr lang="en-US" dirty="0"/>
          </a:p>
          <a:p>
            <a:r>
              <a:rPr lang="en-US" sz="3600" dirty="0" smtClean="0"/>
              <a:t>Long</a:t>
            </a:r>
            <a:r>
              <a:rPr lang="en-US" sz="3600" dirty="0"/>
              <a:t>-lead times </a:t>
            </a:r>
            <a:r>
              <a:rPr lang="en-US" sz="3600" dirty="0" smtClean="0"/>
              <a:t>for </a:t>
            </a:r>
            <a:r>
              <a:rPr lang="en-US" sz="3600" dirty="0"/>
              <a:t>construction</a:t>
            </a:r>
          </a:p>
          <a:p>
            <a:r>
              <a:rPr lang="en-US" sz="3600" dirty="0" smtClean="0"/>
              <a:t>Monopoly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01D30-165D-6746-B742-7591148E5E4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58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Traditional</a:t>
            </a:r>
          </a:p>
          <a:p>
            <a:pPr lvl="1"/>
            <a:r>
              <a:rPr lang="en-US" dirty="0" smtClean="0"/>
              <a:t>Integrated development of generation and transmission</a:t>
            </a:r>
          </a:p>
          <a:p>
            <a:r>
              <a:rPr lang="en-US" dirty="0" smtClean="0"/>
              <a:t>Competitive</a:t>
            </a:r>
          </a:p>
          <a:p>
            <a:pPr lvl="1"/>
            <a:r>
              <a:rPr lang="en-US" dirty="0" smtClean="0"/>
              <a:t>Generation and transmission are separated to ensure fair competition</a:t>
            </a:r>
          </a:p>
          <a:p>
            <a:pPr lvl="1"/>
            <a:r>
              <a:rPr lang="en-US" dirty="0" smtClean="0"/>
              <a:t>Regulated transmission expansion</a:t>
            </a:r>
          </a:p>
          <a:p>
            <a:pPr lvl="2"/>
            <a:r>
              <a:rPr lang="en-US" dirty="0" smtClean="0"/>
              <a:t>Monopoly, subject to regulatory approval</a:t>
            </a:r>
          </a:p>
          <a:p>
            <a:pPr lvl="2"/>
            <a:r>
              <a:rPr lang="en-US" dirty="0" smtClean="0"/>
              <a:t>Regulator “buys” transmission capacity on behalf of users</a:t>
            </a:r>
          </a:p>
          <a:p>
            <a:pPr lvl="1"/>
            <a:r>
              <a:rPr lang="en-US" dirty="0" smtClean="0"/>
              <a:t>Merchant expansion</a:t>
            </a:r>
          </a:p>
          <a:p>
            <a:pPr lvl="2"/>
            <a:r>
              <a:rPr lang="en-US" dirty="0" smtClean="0"/>
              <a:t>Treat transmission like any other business</a:t>
            </a:r>
          </a:p>
          <a:p>
            <a:pPr lvl="2"/>
            <a:r>
              <a:rPr lang="en-US" dirty="0" smtClean="0"/>
              <a:t>Unregulated companies build capacity and sell it to users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01D30-165D-6746-B742-7591148E5E4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00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Cost-based transmission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Transmission company proposes a new investment </a:t>
            </a:r>
          </a:p>
          <a:p>
            <a:pPr lvl="1"/>
            <a:r>
              <a:rPr lang="en-US" dirty="0" smtClean="0"/>
              <a:t>Transmission line or other form of reinforcement</a:t>
            </a:r>
          </a:p>
          <a:p>
            <a:r>
              <a:rPr lang="en-US" dirty="0" smtClean="0"/>
              <a:t>Regulator approves (or rejects) the proposed investment</a:t>
            </a:r>
          </a:p>
          <a:p>
            <a:r>
              <a:rPr lang="en-US" dirty="0" smtClean="0"/>
              <a:t>Transmission company builds the new expansion</a:t>
            </a:r>
          </a:p>
          <a:p>
            <a:r>
              <a:rPr lang="en-US" dirty="0" smtClean="0"/>
              <a:t>Transmission company collects revenues from users to pay for the investment </a:t>
            </a:r>
          </a:p>
          <a:p>
            <a:r>
              <a:rPr lang="en-US" dirty="0" smtClean="0"/>
              <a:t>Transmission company’s profit based on rate of return (small but low risk)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01D30-165D-6746-B742-7591148E5E4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61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Cost-based transmission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Issues:</a:t>
            </a:r>
          </a:p>
          <a:p>
            <a:pPr lvl="1"/>
            <a:r>
              <a:rPr lang="en-US" dirty="0" smtClean="0"/>
              <a:t>How much transmission expansion is needed?</a:t>
            </a:r>
          </a:p>
          <a:p>
            <a:pPr lvl="1"/>
            <a:r>
              <a:rPr lang="en-US" dirty="0" smtClean="0"/>
              <a:t>How should the cost be shared between the users?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01D30-165D-6746-B742-7591148E5E4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75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transmission capacity?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projection of needs based on forecasts</a:t>
            </a:r>
          </a:p>
          <a:p>
            <a:pPr lvl="1"/>
            <a:r>
              <a:rPr lang="en-US" dirty="0" smtClean="0"/>
              <a:t>Demographics, economic growth</a:t>
            </a:r>
          </a:p>
          <a:p>
            <a:r>
              <a:rPr lang="en-US" dirty="0" smtClean="0"/>
              <a:t>Lots of uncertainty</a:t>
            </a:r>
          </a:p>
          <a:p>
            <a:r>
              <a:rPr lang="en-US" dirty="0" smtClean="0"/>
              <a:t>Better too much  than too little</a:t>
            </a:r>
          </a:p>
          <a:p>
            <a:pPr lvl="1"/>
            <a:r>
              <a:rPr lang="en-US" dirty="0" smtClean="0"/>
              <a:t>Transmission cost is only about 10% of overall cost</a:t>
            </a:r>
          </a:p>
          <a:p>
            <a:pPr lvl="1"/>
            <a:r>
              <a:rPr lang="en-US" dirty="0" smtClean="0"/>
              <a:t>Lack of transmission has severe consequences</a:t>
            </a:r>
          </a:p>
          <a:p>
            <a:r>
              <a:rPr lang="en-US" dirty="0" smtClean="0"/>
              <a:t>However, rate of return encourages companies to invest too much</a:t>
            </a:r>
          </a:p>
          <a:p>
            <a:r>
              <a:rPr lang="en-US" dirty="0" smtClean="0"/>
              <a:t>Difficult to achieve economic optimum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01D30-165D-6746-B742-7591148E5E4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54243"/>
      </p:ext>
    </p:extLst>
  </p:cSld>
  <p:clrMapOvr>
    <a:masterClrMapping/>
  </p:clrMapOvr>
</p:sld>
</file>

<file path=ppt/theme/theme1.xml><?xml version="1.0" encoding="utf-8"?>
<a:theme xmlns:a="http://schemas.openxmlformats.org/drawingml/2006/main" name="My UW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 UW theme.thmx</Template>
  <TotalTime>1636</TotalTime>
  <Pages>80</Pages>
  <Words>2130</Words>
  <Application>Microsoft Macintosh PowerPoint</Application>
  <PresentationFormat>On-screen Show (4:3)</PresentationFormat>
  <Paragraphs>584</Paragraphs>
  <Slides>41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My UW theme</vt:lpstr>
      <vt:lpstr>Equation.DSMT36</vt:lpstr>
      <vt:lpstr>Equation</vt:lpstr>
      <vt:lpstr>Chart</vt:lpstr>
      <vt:lpstr>Transmission Investments</vt:lpstr>
      <vt:lpstr>Functions of Transmission</vt:lpstr>
      <vt:lpstr>Rationale for transmission</vt:lpstr>
      <vt:lpstr>Integrated Generation and Transmission Planning</vt:lpstr>
      <vt:lpstr>Features of the transmission business</vt:lpstr>
      <vt:lpstr>Business models</vt:lpstr>
      <vt:lpstr>Cost-based transmission expansion</vt:lpstr>
      <vt:lpstr>Cost-based transmission expansion</vt:lpstr>
      <vt:lpstr>How much transmission capacity?</vt:lpstr>
      <vt:lpstr>How to allocate the cost of transmission?</vt:lpstr>
      <vt:lpstr>Wheeling transactions</vt:lpstr>
      <vt:lpstr>Postage stamp methods</vt:lpstr>
      <vt:lpstr>Contract path method</vt:lpstr>
      <vt:lpstr>MW-mile methods</vt:lpstr>
      <vt:lpstr>What is the value of transmission?</vt:lpstr>
      <vt:lpstr>What is the value of transmission?</vt:lpstr>
      <vt:lpstr>Perspective of a vertically integrated utility</vt:lpstr>
      <vt:lpstr>Perspective of a transmission merchant</vt:lpstr>
      <vt:lpstr>Merchant interconnection</vt:lpstr>
      <vt:lpstr>Zero transmission capacity</vt:lpstr>
      <vt:lpstr>Zero transmission capacity</vt:lpstr>
      <vt:lpstr>Infinite transmission capacity</vt:lpstr>
      <vt:lpstr>Infinite transmission capacity</vt:lpstr>
      <vt:lpstr>Price difference as a function of capacity</vt:lpstr>
      <vt:lpstr>Transmission demand function </vt:lpstr>
      <vt:lpstr>Transmission demand function </vt:lpstr>
      <vt:lpstr>Transmission revenue</vt:lpstr>
      <vt:lpstr>Transmission supply function</vt:lpstr>
      <vt:lpstr>Supply/Demand Equilibrium</vt:lpstr>
      <vt:lpstr>Supply/Demand Equilibrium</vt:lpstr>
      <vt:lpstr>Optimal transmission capacity</vt:lpstr>
      <vt:lpstr>Total cost</vt:lpstr>
      <vt:lpstr>Revenue with suboptimal transmission capacity</vt:lpstr>
      <vt:lpstr>Effect of variable demand</vt:lpstr>
      <vt:lpstr>Unconstrained generation costs</vt:lpstr>
      <vt:lpstr>Off peak performance</vt:lpstr>
      <vt:lpstr>On peak performance</vt:lpstr>
      <vt:lpstr>Optimal transmission capacity</vt:lpstr>
      <vt:lpstr>Revenue recovery</vt:lpstr>
      <vt:lpstr>Recovering the fixed cost</vt:lpstr>
      <vt:lpstr>Withdrawing transmission capacity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Transmission system pricing</dc:title>
  <dc:subject/>
  <dc:creator>Goran</dc:creator>
  <cp:keywords/>
  <dc:description/>
  <cp:lastModifiedBy>Daniel Kirschen</cp:lastModifiedBy>
  <cp:revision>262</cp:revision>
  <cp:lastPrinted>2009-04-22T19:24:48Z</cp:lastPrinted>
  <dcterms:created xsi:type="dcterms:W3CDTF">2000-02-27T22:32:48Z</dcterms:created>
  <dcterms:modified xsi:type="dcterms:W3CDTF">2011-12-05T03:11:09Z</dcterms:modified>
</cp:coreProperties>
</file>