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96" r:id="rId1"/>
  </p:sldMasterIdLst>
  <p:notesMasterIdLst>
    <p:notesMasterId r:id="rId61"/>
  </p:notesMasterIdLst>
  <p:handoutMasterIdLst>
    <p:handoutMasterId r:id="rId62"/>
  </p:handoutMasterIdLst>
  <p:sldIdLst>
    <p:sldId id="496" r:id="rId2"/>
    <p:sldId id="497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  <p:sldId id="514" r:id="rId20"/>
    <p:sldId id="515" r:id="rId21"/>
    <p:sldId id="516" r:id="rId22"/>
    <p:sldId id="517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529" r:id="rId35"/>
    <p:sldId id="480" r:id="rId36"/>
    <p:sldId id="485" r:id="rId37"/>
    <p:sldId id="486" r:id="rId38"/>
    <p:sldId id="487" r:id="rId39"/>
    <p:sldId id="488" r:id="rId40"/>
    <p:sldId id="489" r:id="rId41"/>
    <p:sldId id="459" r:id="rId42"/>
    <p:sldId id="460" r:id="rId43"/>
    <p:sldId id="458" r:id="rId44"/>
    <p:sldId id="491" r:id="rId45"/>
    <p:sldId id="461" r:id="rId46"/>
    <p:sldId id="413" r:id="rId47"/>
    <p:sldId id="418" r:id="rId48"/>
    <p:sldId id="414" r:id="rId49"/>
    <p:sldId id="416" r:id="rId50"/>
    <p:sldId id="417" r:id="rId51"/>
    <p:sldId id="464" r:id="rId52"/>
    <p:sldId id="492" r:id="rId53"/>
    <p:sldId id="493" r:id="rId54"/>
    <p:sldId id="415" r:id="rId55"/>
    <p:sldId id="419" r:id="rId56"/>
    <p:sldId id="494" r:id="rId57"/>
    <p:sldId id="495" r:id="rId58"/>
    <p:sldId id="465" r:id="rId59"/>
    <p:sldId id="490" r:id="rId6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Helvetic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66CCFF"/>
    <a:srgbClr val="18F48B"/>
    <a:srgbClr val="FF00FF"/>
    <a:srgbClr val="FFFF00"/>
    <a:srgbClr val="5368E0"/>
    <a:srgbClr val="FF0000"/>
    <a:srgbClr val="109EFF"/>
    <a:srgbClr val="008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4878"/>
    <p:restoredTop sz="86464"/>
  </p:normalViewPr>
  <p:slideViewPr>
    <p:cSldViewPr>
      <p:cViewPr>
        <p:scale>
          <a:sx n="100" d="100"/>
          <a:sy n="100" d="100"/>
        </p:scale>
        <p:origin x="133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FF1CDF-F819-C34F-AD8C-DA7BC081D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616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7203160-40C8-F041-9D96-852240D8E2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59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D6CE99-2674-4840-BA74-1F1F6150504A}" type="slidenum">
              <a:rPr lang="en-GB"/>
              <a:pPr>
                <a:defRPr/>
              </a:pPr>
              <a:t>0</a:t>
            </a:fld>
            <a:endParaRPr lang="en-GB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77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2E19-887F-7A40-9D31-F8FC2DA4B47D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18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DCC52-2DE6-8740-A896-9C9FD91DE13A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2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8625FE-0225-7948-8862-3FCD019956C5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35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DDCF5-B6F5-F34F-BCAF-AE02BF241192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402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718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3E878-D63B-C748-A29B-AFE26DF622F5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30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B41480-C46E-E148-88D6-C4CA4130A139}" type="slidenum">
              <a:rPr lang="en-GB"/>
              <a:pPr>
                <a:defRPr/>
              </a:pPr>
              <a:t>27</a:t>
            </a:fld>
            <a:endParaRPr lang="en-GB"/>
          </a:p>
        </p:txBody>
      </p:sp>
      <p:sp>
        <p:nvSpPr>
          <p:cNvPr id="40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8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2552C-375F-4D45-B419-BC439ED960D7}" type="slidenum">
              <a:rPr lang="en-GB"/>
              <a:pPr>
                <a:defRPr/>
              </a:pPr>
              <a:t>32</a:t>
            </a:fld>
            <a:endParaRPr lang="en-GB"/>
          </a:p>
        </p:txBody>
      </p:sp>
      <p:sp>
        <p:nvSpPr>
          <p:cNvPr id="406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72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CB89D-EB83-E240-BE7E-E2F8CFED8940}" type="slidenum">
              <a:rPr lang="en-GB"/>
              <a:pPr>
                <a:defRPr/>
              </a:pPr>
              <a:t>34</a:t>
            </a:fld>
            <a:endParaRPr lang="en-GB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319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47E03-49C1-E94D-B081-75CF790642DE}" type="slidenum">
              <a:rPr lang="en-GB"/>
              <a:pPr>
                <a:defRPr/>
              </a:pPr>
              <a:t>43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74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747E03-49C1-E94D-B081-75CF790642DE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364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A33BD-7FD3-5848-B50E-80B8F0A203E9}" type="slidenum">
              <a:rPr lang="en-GB"/>
              <a:pPr/>
              <a:t>1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8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7C39A3-8A4D-E94B-9A8C-2043590296FA}" type="slidenum">
              <a:rPr lang="en-GB"/>
              <a:pPr>
                <a:defRPr/>
              </a:pPr>
              <a:t>46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565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DBE7F0-77B5-3E4B-AE84-FA6B8BB01182}" type="slidenum">
              <a:rPr lang="en-GB"/>
              <a:pPr>
                <a:defRPr/>
              </a:pPr>
              <a:t>47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04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412173-418B-4042-9E64-66DE57B56E67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143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B4FBB-8A8E-BE47-B7E8-E85C73E28C6E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267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BB3B1-0542-F84E-AC7A-2FE3DE07A9D0}" type="slidenum">
              <a:rPr lang="en-GB"/>
              <a:pPr>
                <a:defRPr/>
              </a:pPr>
              <a:t>52</a:t>
            </a:fld>
            <a:endParaRPr lang="en-GB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44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BB3B1-0542-F84E-AC7A-2FE3DE07A9D0}" type="slidenum">
              <a:rPr lang="en-GB"/>
              <a:pPr>
                <a:defRPr/>
              </a:pPr>
              <a:t>53</a:t>
            </a:fld>
            <a:endParaRPr lang="en-GB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1C298-3F82-424B-9F47-E28B709A2F18}" type="slidenum">
              <a:rPr lang="en-GB"/>
              <a:pPr>
                <a:defRPr/>
              </a:pPr>
              <a:t>54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07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1C298-3F82-424B-9F47-E28B709A2F18}" type="slidenum">
              <a:rPr lang="en-GB"/>
              <a:pPr>
                <a:defRPr/>
              </a:pPr>
              <a:t>55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2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1C298-3F82-424B-9F47-E28B709A2F18}" type="slidenum">
              <a:rPr lang="en-GB"/>
              <a:pPr>
                <a:defRPr/>
              </a:pPr>
              <a:t>56</a:t>
            </a:fld>
            <a:endParaRPr lang="en-GB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8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5A33BD-7FD3-5848-B50E-80B8F0A203E9}" type="slidenum">
              <a:rPr lang="en-GB"/>
              <a:pPr/>
              <a:t>2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3F5EB-D612-D64E-A9F8-0BEF8831BB10}" type="slidenum">
              <a:rPr lang="en-GB"/>
              <a:pPr/>
              <a:t>3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6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3F5EB-D612-D64E-A9F8-0BEF8831BB10}" type="slidenum">
              <a:rPr lang="en-GB"/>
              <a:pPr/>
              <a:t>4</a:t>
            </a:fld>
            <a:endParaRPr lang="en-GB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2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515B0-0409-9745-9F7E-A438292D30E5}" type="slidenum">
              <a:rPr lang="en-GB"/>
              <a:pPr/>
              <a:t>9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515B0-0409-9745-9F7E-A438292D30E5}" type="slidenum">
              <a:rPr lang="en-GB"/>
              <a:pPr/>
              <a:t>10</a:t>
            </a:fld>
            <a:endParaRPr lang="en-GB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7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2E19-887F-7A40-9D31-F8FC2DA4B47D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32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2008 D. Kirschen &amp; The University of Manchester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C2E19-887F-7A40-9D31-F8FC2DA4B47D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98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8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2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2721EE-D9DF-724A-BEA4-0E67C80BFBAA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3CC37-AD2D-C146-87BA-F33D3CCB2748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9E8AE-9F10-834B-819D-D39B0B27AF00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49F-28A7-324C-A146-4C3D1B378F17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76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F470FC50-DA3D-9C4D-9A69-E12F5CF1901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9863"/>
            <a:ext cx="291623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19863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1FA8F0-FD45-3F4A-AAB7-6B993A961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1806-C600-D248-8DB9-B51B6E8AD012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8313" y="1052736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-56381" y="6592267"/>
            <a:ext cx="2684165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8313" y="1125538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2684166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D266-3A3D-904E-BA80-0C73EA0BE75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6C88-6599-A941-9C8E-C53908D1AFEB}" type="slidenum">
              <a:rPr lang="en-US"/>
              <a:pPr>
                <a:defRPr/>
              </a:p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B87E4C32-B052-0448-B6BB-65862441B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6" r:id="rId12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sz="4000" dirty="0">
                <a:latin typeface="Calibri" charset="0"/>
                <a:ea typeface="ＭＳ Ｐゴシック" charset="0"/>
                <a:cs typeface="ＭＳ Ｐゴシック" charset="0"/>
              </a:rPr>
              <a:t>Chapter 1: Introduction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Daniel Kirschen</a:t>
            </a:r>
          </a:p>
        </p:txBody>
      </p:sp>
    </p:spTree>
    <p:extLst>
      <p:ext uri="{BB962C8B-B14F-4D97-AF65-F5344CB8AC3E}">
        <p14:creationId xmlns:p14="http://schemas.microsoft.com/office/powerpoint/2010/main" val="409445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33" name="Picture 17" descr="photo_6944_200906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1634" name="Text Box 18"/>
          <p:cNvSpPr txBox="1">
            <a:spLocks noChangeArrowheads="1"/>
          </p:cNvSpPr>
          <p:nvPr/>
        </p:nvSpPr>
        <p:spPr bwMode="auto">
          <a:xfrm>
            <a:off x="3340996" y="188640"/>
            <a:ext cx="5729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GB" sz="4400" i="1" dirty="0">
                <a:solidFill>
                  <a:srgbClr val="0C5A0A"/>
                </a:solidFill>
              </a:rPr>
              <a:t>Environmental impact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3528" y="764704"/>
            <a:ext cx="8424936" cy="288032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2483768" y="1844824"/>
            <a:ext cx="4176464" cy="3312368"/>
          </a:xfrm>
          <a:prstGeom prst="triangle">
            <a:avLst/>
          </a:prstGeom>
          <a:solidFill>
            <a:srgbClr val="FFFF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1633" name="Picture 17" descr="photo_6944_200906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6" t="52492" r="25607" b="637"/>
          <a:stretch/>
        </p:blipFill>
        <p:spPr bwMode="auto">
          <a:xfrm>
            <a:off x="3275187" y="188640"/>
            <a:ext cx="2593626" cy="2417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photo_5589_2009040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-196" b="28386"/>
          <a:stretch/>
        </p:blipFill>
        <p:spPr bwMode="auto">
          <a:xfrm>
            <a:off x="755576" y="4180011"/>
            <a:ext cx="2597027" cy="241734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photo_14692_201003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6328" r="33274" b="10636"/>
          <a:stretch/>
        </p:blipFill>
        <p:spPr bwMode="auto">
          <a:xfrm>
            <a:off x="5777183" y="4180011"/>
            <a:ext cx="2611241" cy="24173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Three-way balancing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complex optimization problems</a:t>
            </a:r>
          </a:p>
          <a:p>
            <a:r>
              <a:rPr lang="en-US" dirty="0"/>
              <a:t>Some environmental effects can be monetized</a:t>
            </a:r>
          </a:p>
          <a:p>
            <a:pPr lvl="1"/>
            <a:r>
              <a:rPr lang="en-US" dirty="0"/>
              <a:t>Operating cost of renewable generation is essentially zero</a:t>
            </a:r>
          </a:p>
          <a:p>
            <a:pPr lvl="1"/>
            <a:r>
              <a:rPr lang="en-US" dirty="0"/>
              <a:t>Carbon tax or carbon trading to reflect the effect of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  <a:p>
            <a:r>
              <a:rPr lang="en-US" dirty="0"/>
              <a:t>Others cannot be monetized</a:t>
            </a:r>
          </a:p>
          <a:p>
            <a:pPr lvl="1"/>
            <a:r>
              <a:rPr lang="en-US" dirty="0"/>
              <a:t>Effect of hydro generation on salmon</a:t>
            </a:r>
          </a:p>
          <a:p>
            <a:pPr lvl="1"/>
            <a:r>
              <a:rPr lang="en-US" dirty="0"/>
              <a:t>Modeled using additional operating constraints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9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energy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Not “pure” economics</a:t>
            </a:r>
          </a:p>
          <a:p>
            <a:pPr lvl="1"/>
            <a:r>
              <a:rPr lang="en-US" dirty="0"/>
              <a:t>Markets and companies take a short term view</a:t>
            </a:r>
          </a:p>
          <a:p>
            <a:pPr lvl="1"/>
            <a:r>
              <a:rPr lang="en-US" dirty="0"/>
              <a:t>Monopolies </a:t>
            </a:r>
            <a:r>
              <a:rPr lang="en-US" dirty="0">
                <a:sym typeface="Wingdings"/>
              </a:rPr>
              <a:t> need for regulation</a:t>
            </a:r>
            <a:endParaRPr lang="en-US" dirty="0"/>
          </a:p>
          <a:p>
            <a:r>
              <a:rPr lang="en-US" dirty="0"/>
              <a:t>Long term or strategic considerations</a:t>
            </a:r>
          </a:p>
          <a:p>
            <a:pPr lvl="1"/>
            <a:r>
              <a:rPr lang="en-US" dirty="0"/>
              <a:t>Reduce dependence on imports</a:t>
            </a:r>
          </a:p>
          <a:p>
            <a:r>
              <a:rPr lang="en-US" dirty="0"/>
              <a:t>Introduction of competitive electricity markets</a:t>
            </a:r>
          </a:p>
          <a:p>
            <a:r>
              <a:rPr lang="en-US" dirty="0"/>
              <a:t>Choice of primary energy sources</a:t>
            </a:r>
          </a:p>
          <a:p>
            <a:pPr lvl="1"/>
            <a:r>
              <a:rPr lang="en-US" dirty="0"/>
              <a:t>Promotion of wind and photovoltaic in Germany</a:t>
            </a:r>
          </a:p>
          <a:p>
            <a:pPr lvl="1"/>
            <a:r>
              <a:rPr lang="en-US" dirty="0"/>
              <a:t>Nuclear power in France</a:t>
            </a:r>
          </a:p>
          <a:p>
            <a:pPr lvl="1"/>
            <a:r>
              <a:rPr lang="en-US" dirty="0"/>
              <a:t>Energy conservation in the Pacific Northwest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3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2678907"/>
            <a:ext cx="7772400" cy="1500187"/>
          </a:xfrm>
        </p:spPr>
        <p:txBody>
          <a:bodyPr/>
          <a:lstStyle/>
          <a:p>
            <a:pPr algn="ctr"/>
            <a:r>
              <a:rPr lang="en-US" dirty="0"/>
              <a:t>Organization of the electricity supply industry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18275"/>
            <a:ext cx="2987675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519863"/>
            <a:ext cx="2133600" cy="365125"/>
          </a:xfrm>
        </p:spPr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8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Traditional electric utility model</a:t>
            </a: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Monopoly</a:t>
            </a:r>
          </a:p>
          <a:p>
            <a:pPr lvl="1"/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Only supplier of electricity in a given region (“service territory”)</a:t>
            </a:r>
          </a:p>
          <a:p>
            <a:pPr lvl="1"/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Consumer does not have a choice of supplier</a:t>
            </a:r>
          </a:p>
          <a:p>
            <a:pPr lvl="1"/>
            <a:endParaRPr lang="en-GB" sz="2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Vertically integrated</a:t>
            </a:r>
          </a:p>
          <a:p>
            <a:pPr lvl="1"/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A single organization performs all the technical and business functions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72504" y="980728"/>
            <a:ext cx="2751584" cy="3820616"/>
            <a:chOff x="5472504" y="980728"/>
            <a:chExt cx="2751584" cy="3820616"/>
          </a:xfrm>
        </p:grpSpPr>
        <p:sp>
          <p:nvSpPr>
            <p:cNvPr id="241666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2120" y="5661248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6660232" y="4869160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Why vertical integration?</a:t>
            </a: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3008" y="1052736"/>
            <a:ext cx="4407024" cy="5040560"/>
          </a:xfrm>
        </p:spPr>
        <p:txBody>
          <a:bodyPr/>
          <a:lstStyle/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Used to be considered more efficient</a:t>
            </a:r>
          </a:p>
          <a:p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Issues:</a:t>
            </a:r>
          </a:p>
          <a:p>
            <a:pPr lvl="1"/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Lack of transparency</a:t>
            </a:r>
          </a:p>
          <a:p>
            <a:pPr lvl="1"/>
            <a:r>
              <a:rPr lang="en-GB" sz="2000" dirty="0">
                <a:latin typeface="Calibri" charset="0"/>
                <a:ea typeface="ＭＳ Ｐゴシック" charset="0"/>
                <a:cs typeface="ＭＳ Ｐゴシック" charset="0"/>
              </a:rPr>
              <a:t>Poor internal communication in very large organizations</a:t>
            </a:r>
          </a:p>
          <a:p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72504" y="980728"/>
            <a:ext cx="2751584" cy="3820616"/>
            <a:chOff x="5472504" y="980728"/>
            <a:chExt cx="2751584" cy="3820616"/>
          </a:xfrm>
        </p:grpSpPr>
        <p:sp>
          <p:nvSpPr>
            <p:cNvPr id="241666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2120" y="5661248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6660232" y="4869160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Why vertical integration?</a:t>
            </a:r>
          </a:p>
        </p:txBody>
      </p:sp>
      <p:sp>
        <p:nvSpPr>
          <p:cNvPr id="51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3008" y="1052736"/>
            <a:ext cx="4407024" cy="5040560"/>
          </a:xfrm>
        </p:spPr>
        <p:txBody>
          <a:bodyPr/>
          <a:lstStyle/>
          <a:p>
            <a:r>
              <a:rPr lang="en-GB" sz="2800" dirty="0">
                <a:latin typeface="Calibri" charset="0"/>
                <a:ea typeface="ＭＳ Ｐゴシック" charset="0"/>
                <a:cs typeface="ＭＳ Ｐゴシック" charset="0"/>
              </a:rPr>
              <a:t>Possible variants:</a:t>
            </a:r>
          </a:p>
          <a:p>
            <a:pPr lvl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Distribution + retail</a:t>
            </a:r>
          </a:p>
          <a:p>
            <a:pPr lvl="2"/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Many municipal utilities</a:t>
            </a:r>
          </a:p>
          <a:p>
            <a:pPr lvl="2"/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Rural electricity cooperatives</a:t>
            </a:r>
          </a:p>
          <a:p>
            <a:pPr lvl="1"/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Generation + transmission</a:t>
            </a:r>
          </a:p>
          <a:p>
            <a:pPr lvl="2"/>
            <a:r>
              <a:rPr lang="en-GB" sz="1800" dirty="0">
                <a:latin typeface="Calibri" charset="0"/>
                <a:ea typeface="ＭＳ Ｐゴシック" charset="0"/>
                <a:cs typeface="ＭＳ Ｐゴシック" charset="0"/>
              </a:rPr>
              <a:t>Bonneville Power Administration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72504" y="980728"/>
            <a:ext cx="2751584" cy="3820616"/>
            <a:chOff x="5472504" y="980728"/>
            <a:chExt cx="2751584" cy="3820616"/>
          </a:xfrm>
        </p:grpSpPr>
        <p:sp>
          <p:nvSpPr>
            <p:cNvPr id="241666" name="Rectangle 2"/>
            <p:cNvSpPr>
              <a:spLocks noChangeArrowheads="1"/>
            </p:cNvSpPr>
            <p:nvPr/>
          </p:nvSpPr>
          <p:spPr bwMode="auto">
            <a:xfrm>
              <a:off x="5472504" y="980728"/>
              <a:ext cx="2751584" cy="382061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n w="57150" cmpd="sng">
                  <a:solidFill>
                    <a:schemeClr val="tx1"/>
                  </a:solidFill>
                </a:ln>
                <a:cs typeface="+mn-cs"/>
              </a:endParaRPr>
            </a:p>
          </p:txBody>
        </p:sp>
        <p:sp>
          <p:nvSpPr>
            <p:cNvPr id="241669" name="Text Box 5"/>
            <p:cNvSpPr txBox="1">
              <a:spLocks noChangeArrowheads="1"/>
            </p:cNvSpPr>
            <p:nvPr/>
          </p:nvSpPr>
          <p:spPr bwMode="auto">
            <a:xfrm>
              <a:off x="5538713" y="1059696"/>
              <a:ext cx="2609850" cy="9144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Generation</a:t>
              </a:r>
            </a:p>
          </p:txBody>
        </p:sp>
        <p:sp>
          <p:nvSpPr>
            <p:cNvPr id="241670" name="Text Box 6"/>
            <p:cNvSpPr txBox="1">
              <a:spLocks noChangeArrowheads="1"/>
            </p:cNvSpPr>
            <p:nvPr/>
          </p:nvSpPr>
          <p:spPr bwMode="auto">
            <a:xfrm>
              <a:off x="5538713" y="1974096"/>
              <a:ext cx="2609850" cy="91440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Transmission</a:t>
              </a:r>
            </a:p>
          </p:txBody>
        </p:sp>
        <p:sp>
          <p:nvSpPr>
            <p:cNvPr id="241671" name="Text Box 7"/>
            <p:cNvSpPr txBox="1">
              <a:spLocks noChangeArrowheads="1"/>
            </p:cNvSpPr>
            <p:nvPr/>
          </p:nvSpPr>
          <p:spPr bwMode="auto">
            <a:xfrm>
              <a:off x="5538713" y="2888496"/>
              <a:ext cx="2609850" cy="9144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latin typeface="+mn-lt"/>
                  <a:cs typeface="+mn-cs"/>
                </a:rPr>
                <a:t>Distribution</a:t>
              </a:r>
            </a:p>
          </p:txBody>
        </p:sp>
        <p:sp>
          <p:nvSpPr>
            <p:cNvPr id="241672" name="Text Box 8"/>
            <p:cNvSpPr txBox="1">
              <a:spLocks noChangeArrowheads="1"/>
            </p:cNvSpPr>
            <p:nvPr/>
          </p:nvSpPr>
          <p:spPr bwMode="auto">
            <a:xfrm>
              <a:off x="5540301" y="3802896"/>
              <a:ext cx="2609850" cy="91440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dirty="0">
                  <a:latin typeface="+mn-lt"/>
                  <a:cs typeface="+mn-cs"/>
                </a:rPr>
                <a:t>Retail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16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2120" y="5661248"/>
            <a:ext cx="2448272" cy="86409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6660232" y="4869160"/>
            <a:ext cx="432048" cy="72008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Why monopolies?</a:t>
            </a:r>
          </a:p>
        </p:txBody>
      </p:sp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Building a power system is expensive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Building competing transmission and distribution networks does not make sense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“Natural Monopoly”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Until recently having several companies </a:t>
            </a:r>
            <a:r>
              <a:rPr lang="ja-JP" altLang="en-GB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  <a:cs typeface="ＭＳ Ｐゴシック" charset="0"/>
              </a:rPr>
              <a:t>share</a:t>
            </a:r>
            <a:r>
              <a:rPr lang="ja-JP" altLang="en-GB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GB" altLang="ja-JP" dirty="0">
                <a:latin typeface="Calibri" charset="0"/>
                <a:ea typeface="ＭＳ Ｐゴシック" charset="0"/>
                <a:cs typeface="ＭＳ Ｐゴシック" charset="0"/>
              </a:rPr>
              <a:t> a power system was too complicated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Monopoly can be: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Private (investor-owned utility)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Public (municipal, utility district, national)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Size of service territories varies</a:t>
            </a:r>
          </a:p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Puget Sound Energy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US" dirty="0"/>
              <a:t>Investor-owned utility</a:t>
            </a:r>
          </a:p>
          <a:p>
            <a:r>
              <a:rPr lang="en-US" dirty="0"/>
              <a:t>Private monopoly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46" y="1556792"/>
            <a:ext cx="541298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3" name="Picture 21" descr="photo_14692_20100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245572" y="6063838"/>
            <a:ext cx="178413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en-GB" sz="4400" i="1" dirty="0">
                <a:latin typeface="Helvetica" charset="0"/>
              </a:rPr>
              <a:t>Money</a:t>
            </a:r>
            <a:endParaRPr lang="en-GB" sz="3200" dirty="0">
              <a:latin typeface="Helvetic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6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Seattle City Light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Owned by the City of Seattle</a:t>
            </a:r>
          </a:p>
          <a:p>
            <a:r>
              <a:rPr lang="en-US" dirty="0"/>
              <a:t>Public monopoly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924" y="908720"/>
            <a:ext cx="4189495" cy="55446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16016" y="5373216"/>
            <a:ext cx="201622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4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BC Hydro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Owned by the Province of British Columbia</a:t>
            </a:r>
          </a:p>
          <a:p>
            <a:r>
              <a:rPr lang="en-US" dirty="0"/>
              <a:t>Public monopoly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6016" y="5373216"/>
            <a:ext cx="2016224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007319"/>
            <a:ext cx="3911462" cy="537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3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utilities in the United States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64049F-28A7-324C-A146-4C3D1B378F17}" type="slidenum">
              <a:rPr lang="en-US" smtClean="0"/>
              <a:pPr>
                <a:defRPr/>
              </a:pPr>
              <a:t>21</a:t>
            </a:fld>
            <a:endParaRPr lang="en-US" sz="1400">
              <a:solidFill>
                <a:schemeClr val="tx1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4564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Investor Owned Companies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265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Municipal Systems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1,818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Public Power Districts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75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State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68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County Systems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Rural Electric Co-Ops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922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U.S. Government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37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6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Regulation</a:t>
            </a:r>
          </a:p>
        </p:txBody>
      </p:sp>
      <p:sp>
        <p:nvSpPr>
          <p:cNvPr id="921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 private monopoly could abuse its position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It must be regulated by the government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Government-owned utilities operate for the public good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No need for outside regulation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Elect new representatives if we are not satisfied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9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“Regulatory Compact”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968552"/>
          </a:xfrm>
        </p:spPr>
        <p:txBody>
          <a:bodyPr/>
          <a:lstStyle/>
          <a:p>
            <a:r>
              <a:rPr lang="en-US" dirty="0"/>
              <a:t>Agreement between an Investor Owned Utility (IOU) and a government</a:t>
            </a:r>
          </a:p>
          <a:p>
            <a:r>
              <a:rPr lang="en-US" dirty="0"/>
              <a:t>IOU receives the right to be the monopoly supplier over a certain territory</a:t>
            </a:r>
          </a:p>
          <a:p>
            <a:r>
              <a:rPr lang="en-US" dirty="0"/>
              <a:t>IOU accepts that its rates (i.e. what it can charge consumers) will be determined by a regulator </a:t>
            </a:r>
          </a:p>
          <a:p>
            <a:pPr lvl="1"/>
            <a:r>
              <a:rPr lang="en-US" dirty="0"/>
              <a:t>Example: Washington Utilities and Transportation Commission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69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of return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Regulator sets the rates so that the IOU can:</a:t>
            </a:r>
          </a:p>
          <a:p>
            <a:pPr lvl="1"/>
            <a:r>
              <a:rPr lang="en-US" dirty="0"/>
              <a:t>Recover its operating cost (fuel, personnel, etc…)</a:t>
            </a:r>
          </a:p>
          <a:p>
            <a:pPr lvl="1"/>
            <a:r>
              <a:rPr lang="en-US" dirty="0"/>
              <a:t>Recover its investment costs (plants, lines, etc…)</a:t>
            </a:r>
          </a:p>
          <a:p>
            <a:pPr lvl="1"/>
            <a:r>
              <a:rPr lang="en-US" dirty="0"/>
              <a:t>Pay a fair rate of return to its investors</a:t>
            </a:r>
          </a:p>
          <a:p>
            <a:r>
              <a:rPr lang="en-US" dirty="0"/>
              <a:t>A monopoly utility is a low risk investment</a:t>
            </a:r>
          </a:p>
          <a:p>
            <a:pPr lvl="1"/>
            <a:r>
              <a:rPr lang="en-US" dirty="0"/>
              <a:t>No competition</a:t>
            </a:r>
          </a:p>
          <a:p>
            <a:pPr lvl="1"/>
            <a:r>
              <a:rPr lang="en-US" dirty="0"/>
              <a:t>A bankrupt utility is in nobody’s interest</a:t>
            </a:r>
          </a:p>
          <a:p>
            <a:r>
              <a:rPr lang="en-US" dirty="0"/>
              <a:t>The rate of return can therefore be low compared to other investments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Problems with Private Monopolies</a:t>
            </a:r>
          </a:p>
        </p:txBody>
      </p:sp>
      <p:sp>
        <p:nvSpPr>
          <p:cNvPr id="1126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363272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Monopolies are inefficient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No competition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No need to be efficient to survive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No incentive to be efficient: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Utility earns more if it invests more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No penalty for building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</a:rPr>
              <a:t>white elephants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endParaRPr lang="en-GB" altLang="ja-JP" dirty="0">
              <a:latin typeface="Calibri" charset="0"/>
              <a:ea typeface="ＭＳ Ｐゴシック" charset="0"/>
            </a:endParaRP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High costs passed on to consumers as high prices of electricity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A bankrupt utility is in nobody</a:t>
            </a:r>
            <a:r>
              <a:rPr lang="ja-JP" altLang="en-GB" dirty="0">
                <a:latin typeface="Arial" charset="0"/>
                <a:ea typeface="ＭＳ Ｐゴシック" charset="0"/>
              </a:rPr>
              <a:t>’</a:t>
            </a:r>
            <a:r>
              <a:rPr lang="en-GB" altLang="ja-JP" dirty="0">
                <a:latin typeface="Calibri" charset="0"/>
                <a:ea typeface="ＭＳ Ｐゴシック" charset="0"/>
              </a:rPr>
              <a:t>s interest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Rates are “higher than they should be”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Could the regulators do better?</a:t>
            </a:r>
          </a:p>
        </p:txBody>
      </p:sp>
      <p:sp>
        <p:nvSpPr>
          <p:cNvPr id="13314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Regulation is difficult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Little basis for comparison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Each regulator oversees a small number of utilities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Each utility has a territory with different characteristics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Difficult to evaluate the utilities</a:t>
            </a:r>
            <a:r>
              <a:rPr lang="ja-JP" altLang="en-GB" dirty="0">
                <a:latin typeface="Arial" charset="0"/>
                <a:ea typeface="ＭＳ Ｐゴシック" charset="0"/>
              </a:rPr>
              <a:t>’</a:t>
            </a:r>
            <a:r>
              <a:rPr lang="en-GB" altLang="ja-JP" dirty="0">
                <a:latin typeface="Calibri" charset="0"/>
                <a:ea typeface="ＭＳ Ｐゴシック" charset="0"/>
              </a:rPr>
              <a:t> decisions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Regulator does not have as much staff as the utility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“Information imbalance”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Problems with Public Monopolies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 good government will run its utilities in an efficient and far-sighted manner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This is not always the case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Conflicts can arise between the objectives of the government and the objectives of the utility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Government monopolies are inefficient too!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49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bad governments do…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rates low to please the voters</a:t>
            </a:r>
          </a:p>
          <a:p>
            <a:pPr lvl="1"/>
            <a:r>
              <a:rPr lang="en-US" dirty="0"/>
              <a:t>Utility does not have enough money for investments</a:t>
            </a:r>
          </a:p>
          <a:p>
            <a:r>
              <a:rPr lang="en-US" dirty="0"/>
              <a:t>Keep rates high and use the surplus money for other programs</a:t>
            </a:r>
          </a:p>
          <a:p>
            <a:pPr lvl="1"/>
            <a:r>
              <a:rPr lang="en-US" dirty="0"/>
              <a:t>Inefficient taxation</a:t>
            </a:r>
          </a:p>
          <a:p>
            <a:pPr lvl="1"/>
            <a:r>
              <a:rPr lang="en-US" dirty="0"/>
              <a:t>Discourage consumption of electricity</a:t>
            </a:r>
          </a:p>
          <a:p>
            <a:r>
              <a:rPr lang="en-US" dirty="0"/>
              <a:t>Force the utility to make unnecessary investments to create jobs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7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Minimizing costs</a:t>
            </a:r>
          </a:p>
          <a:p>
            <a:pPr lvl="1"/>
            <a:r>
              <a:rPr lang="en-US" dirty="0"/>
              <a:t>Operating costs</a:t>
            </a:r>
          </a:p>
          <a:p>
            <a:pPr lvl="2"/>
            <a:r>
              <a:rPr lang="en-US" dirty="0"/>
              <a:t>Fuel, personnel, maintenance</a:t>
            </a:r>
          </a:p>
          <a:p>
            <a:pPr lvl="1"/>
            <a:r>
              <a:rPr lang="en-US" dirty="0"/>
              <a:t>Investment costs</a:t>
            </a:r>
          </a:p>
          <a:p>
            <a:pPr lvl="2"/>
            <a:r>
              <a:rPr lang="en-US" dirty="0"/>
              <a:t>Generators, lines, transformers, switching devices, …</a:t>
            </a:r>
          </a:p>
          <a:p>
            <a:pPr lvl="2"/>
            <a:endParaRPr lang="en-US" dirty="0"/>
          </a:p>
          <a:p>
            <a:r>
              <a:rPr lang="en-US" dirty="0"/>
              <a:t>Maximizing profits</a:t>
            </a:r>
          </a:p>
          <a:p>
            <a:pPr lvl="1"/>
            <a:r>
              <a:rPr lang="en-US" dirty="0"/>
              <a:t>Competitive electricity markets</a:t>
            </a:r>
          </a:p>
          <a:p>
            <a:r>
              <a:rPr lang="en-US" dirty="0"/>
              <a:t>Maximizing utility or benefits</a:t>
            </a:r>
          </a:p>
          <a:p>
            <a:pPr lvl="1"/>
            <a:r>
              <a:rPr lang="en-US" dirty="0"/>
              <a:t>Consumer’s perspective</a:t>
            </a:r>
          </a:p>
        </p:txBody>
      </p:sp>
      <p:pic>
        <p:nvPicPr>
          <p:cNvPr id="79893" name="Picture 21" descr="photo_14692_201003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40" y="4365104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“new” electricity supply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Privatization of public utilities</a:t>
            </a:r>
          </a:p>
          <a:p>
            <a:pPr lvl="1"/>
            <a:r>
              <a:rPr lang="en-US" dirty="0"/>
              <a:t>Not in the US</a:t>
            </a:r>
          </a:p>
          <a:p>
            <a:pPr lvl="1"/>
            <a:r>
              <a:rPr lang="en-US" dirty="0"/>
              <a:t>Primarily in Europe and South America</a:t>
            </a:r>
          </a:p>
          <a:p>
            <a:r>
              <a:rPr lang="en-US" dirty="0"/>
              <a:t>“Unbundling”</a:t>
            </a:r>
          </a:p>
          <a:p>
            <a:pPr lvl="1"/>
            <a:r>
              <a:rPr lang="en-US" dirty="0"/>
              <a:t>Separate the different functions of the utility</a:t>
            </a:r>
          </a:p>
          <a:p>
            <a:r>
              <a:rPr lang="en-US" dirty="0"/>
              <a:t>Introduce competition</a:t>
            </a:r>
          </a:p>
          <a:p>
            <a:pPr lvl="1"/>
            <a:r>
              <a:rPr lang="en-US" dirty="0"/>
              <a:t>Treat electrical energy (MWh) as a commodity</a:t>
            </a:r>
          </a:p>
          <a:p>
            <a:pPr lvl="1"/>
            <a:r>
              <a:rPr lang="en-US" dirty="0"/>
              <a:t>Create markets for trading this commodity</a:t>
            </a:r>
          </a:p>
          <a:p>
            <a:pPr lvl="1"/>
            <a:r>
              <a:rPr lang="en-US" dirty="0"/>
              <a:t>Energy transmission and distribution remain services provided by monopoly companies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154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benefits of privatization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Utility can focus on its mission</a:t>
            </a:r>
          </a:p>
          <a:p>
            <a:r>
              <a:rPr lang="en-US" dirty="0"/>
              <a:t>If markets function properly:</a:t>
            </a:r>
          </a:p>
          <a:p>
            <a:pPr lvl="1"/>
            <a:r>
              <a:rPr lang="en-US" dirty="0"/>
              <a:t>Utility gets the revenues it needs</a:t>
            </a:r>
          </a:p>
          <a:p>
            <a:pPr lvl="1"/>
            <a:r>
              <a:rPr lang="en-US" dirty="0"/>
              <a:t>Price of electricity reflects its true cost</a:t>
            </a:r>
          </a:p>
          <a:p>
            <a:pPr lvl="1"/>
            <a:r>
              <a:rPr lang="en-US" dirty="0"/>
              <a:t>Optimal allocation of economic resources</a:t>
            </a:r>
          </a:p>
          <a:p>
            <a:r>
              <a:rPr lang="en-US" dirty="0"/>
              <a:t>Access to private sector capital</a:t>
            </a:r>
          </a:p>
          <a:p>
            <a:pPr lvl="1"/>
            <a:r>
              <a:rPr lang="en-US" dirty="0"/>
              <a:t>Important in developing countries when government is short of money for investments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Revenue from the sale of privatized assets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Short term only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34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benefits of unbundling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Separation between the parts where competition is possible and those where a monopoly is needed:</a:t>
            </a:r>
          </a:p>
          <a:p>
            <a:pPr lvl="1"/>
            <a:r>
              <a:rPr lang="en-US" dirty="0"/>
              <a:t>Competition between generators</a:t>
            </a:r>
          </a:p>
          <a:p>
            <a:pPr lvl="1"/>
            <a:r>
              <a:rPr lang="en-US" dirty="0"/>
              <a:t>Monopoly for transmission and distribution</a:t>
            </a:r>
          </a:p>
          <a:p>
            <a:r>
              <a:rPr lang="en-US" dirty="0"/>
              <a:t>More transparency in the the system</a:t>
            </a:r>
          </a:p>
          <a:p>
            <a:r>
              <a:rPr lang="en-US" dirty="0"/>
              <a:t>Essential to create a fair market</a:t>
            </a:r>
          </a:p>
          <a:p>
            <a:pPr lvl="1"/>
            <a:r>
              <a:rPr lang="en-US" dirty="0"/>
              <a:t>An independent system operator will not favor one generator over another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5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Expected benefits of competition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7584" y="1484784"/>
            <a:ext cx="2232248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Introduce competition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03848" y="1484784"/>
            <a:ext cx="4320480" cy="1080120"/>
            <a:chOff x="3203848" y="1484784"/>
            <a:chExt cx="4320480" cy="1080120"/>
          </a:xfrm>
        </p:grpSpPr>
        <p:sp>
          <p:nvSpPr>
            <p:cNvPr id="11" name="Rounded Rectangle 10"/>
            <p:cNvSpPr/>
            <p:nvPr/>
          </p:nvSpPr>
          <p:spPr>
            <a:xfrm>
              <a:off x="5292080" y="1484784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Generators become more efficient</a:t>
              </a: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03848" y="1844824"/>
              <a:ext cx="1944216" cy="36004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2080" y="2636912"/>
            <a:ext cx="2232248" cy="1764196"/>
            <a:chOff x="5292080" y="2636912"/>
            <a:chExt cx="2232248" cy="1764196"/>
          </a:xfrm>
        </p:grpSpPr>
        <p:sp>
          <p:nvSpPr>
            <p:cNvPr id="12" name="Rounded Rectangle 11"/>
            <p:cNvSpPr/>
            <p:nvPr/>
          </p:nvSpPr>
          <p:spPr>
            <a:xfrm>
              <a:off x="5292080" y="3320988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Production cost decreases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6300192" y="2636912"/>
              <a:ext cx="360040" cy="648072"/>
            </a:xfrm>
            <a:prstGeom prst="down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92080" y="4509120"/>
            <a:ext cx="2232248" cy="1728192"/>
            <a:chOff x="5292080" y="4509120"/>
            <a:chExt cx="2232248" cy="1728192"/>
          </a:xfrm>
        </p:grpSpPr>
        <p:sp>
          <p:nvSpPr>
            <p:cNvPr id="13" name="Rounded Rectangle 12"/>
            <p:cNvSpPr/>
            <p:nvPr/>
          </p:nvSpPr>
          <p:spPr>
            <a:xfrm>
              <a:off x="5292080" y="5157192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Competitive market</a:t>
              </a: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6300192" y="4509120"/>
              <a:ext cx="360040" cy="648072"/>
            </a:xfrm>
            <a:prstGeom prst="downArrow">
              <a:avLst/>
            </a:prstGeom>
            <a:solidFill>
              <a:srgbClr val="FF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584" y="5157192"/>
            <a:ext cx="4320480" cy="1080120"/>
            <a:chOff x="827584" y="5157192"/>
            <a:chExt cx="4320480" cy="1080120"/>
          </a:xfrm>
        </p:grpSpPr>
        <p:sp>
          <p:nvSpPr>
            <p:cNvPr id="14" name="Rounded Rectangle 13"/>
            <p:cNvSpPr/>
            <p:nvPr/>
          </p:nvSpPr>
          <p:spPr>
            <a:xfrm>
              <a:off x="827584" y="5157192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Price to consumers decreases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3203848" y="5589240"/>
              <a:ext cx="1944216" cy="360040"/>
            </a:xfrm>
            <a:prstGeom prst="rightArrow">
              <a:avLst/>
            </a:prstGeom>
            <a:solidFill>
              <a:srgbClr val="18F48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7584" y="3320988"/>
            <a:ext cx="2232248" cy="1764196"/>
            <a:chOff x="827584" y="3320988"/>
            <a:chExt cx="2232248" cy="1764196"/>
          </a:xfrm>
        </p:grpSpPr>
        <p:sp>
          <p:nvSpPr>
            <p:cNvPr id="15" name="Rounded Rectangle 14"/>
            <p:cNvSpPr/>
            <p:nvPr/>
          </p:nvSpPr>
          <p:spPr>
            <a:xfrm>
              <a:off x="827584" y="3320988"/>
              <a:ext cx="2232248" cy="108012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Economy benefits</a:t>
              </a:r>
            </a:p>
          </p:txBody>
        </p:sp>
        <p:sp>
          <p:nvSpPr>
            <p:cNvPr id="21" name="Down Arrow 20"/>
            <p:cNvSpPr/>
            <p:nvPr/>
          </p:nvSpPr>
          <p:spPr>
            <a:xfrm flipV="1">
              <a:off x="1763688" y="4437112"/>
              <a:ext cx="360040" cy="64807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ight Arrow 21"/>
          <p:cNvSpPr/>
          <p:nvPr/>
        </p:nvSpPr>
        <p:spPr>
          <a:xfrm rot="18864537">
            <a:off x="2528622" y="3716092"/>
            <a:ext cx="3421410" cy="360040"/>
          </a:xfrm>
          <a:prstGeom prst="rightArrow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American Electricity Markets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elec-ovr-rto-map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5" t="13796" r="6314" b="12500"/>
          <a:stretch/>
        </p:blipFill>
        <p:spPr>
          <a:xfrm rot="5400000">
            <a:off x="1930318" y="94016"/>
            <a:ext cx="5283361" cy="77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49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US" dirty="0"/>
              <a:t>Market Structures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Vertically integrated utility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Purchasing agency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Wholesale competition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Retail competition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0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198769" y="707114"/>
            <a:ext cx="4687913" cy="3804709"/>
            <a:chOff x="3256862" y="724313"/>
            <a:chExt cx="4687913" cy="3804709"/>
          </a:xfrm>
        </p:grpSpPr>
        <p:sp>
          <p:nvSpPr>
            <p:cNvPr id="4" name="Rectangle 3"/>
            <p:cNvSpPr/>
            <p:nvPr/>
          </p:nvSpPr>
          <p:spPr>
            <a:xfrm>
              <a:off x="3330378" y="765177"/>
              <a:ext cx="4614397" cy="2603181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56862" y="724313"/>
              <a:ext cx="2839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Vertically Integrated Utility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7895" y="1199043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Generation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7895" y="2008931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Transmission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57895" y="2842323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Distribution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0378" y="4181917"/>
              <a:ext cx="1362898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Consumer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81877" y="4181917"/>
              <a:ext cx="1362898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Consumer</a:t>
              </a:r>
            </a:p>
          </p:txBody>
        </p: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flipH="1">
              <a:off x="5631931" y="1546148"/>
              <a:ext cx="5645" cy="462783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8" idx="0"/>
            </p:cNvCxnSpPr>
            <p:nvPr/>
          </p:nvCxnSpPr>
          <p:spPr>
            <a:xfrm>
              <a:off x="5637576" y="2356036"/>
              <a:ext cx="0" cy="48628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444035" y="4319974"/>
              <a:ext cx="375791" cy="70991"/>
              <a:chOff x="5237538" y="4004454"/>
              <a:chExt cx="375791" cy="7099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375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899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423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cxnSp>
          <p:nvCxnSpPr>
            <p:cNvPr id="20" name="Straight Arrow Connector 19"/>
            <p:cNvCxnSpPr>
              <a:endCxn id="9" idx="0"/>
            </p:cNvCxnSpPr>
            <p:nvPr/>
          </p:nvCxnSpPr>
          <p:spPr>
            <a:xfrm flipH="1">
              <a:off x="4011827" y="3189428"/>
              <a:ext cx="768216" cy="99248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0" idx="0"/>
            </p:cNvCxnSpPr>
            <p:nvPr/>
          </p:nvCxnSpPr>
          <p:spPr>
            <a:xfrm>
              <a:off x="6452269" y="3189428"/>
              <a:ext cx="811057" cy="99248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820337" y="5237915"/>
            <a:ext cx="5122493" cy="1111255"/>
            <a:chOff x="820337" y="5237915"/>
            <a:chExt cx="5122493" cy="1111255"/>
          </a:xfrm>
        </p:grpSpPr>
        <p:sp>
          <p:nvSpPr>
            <p:cNvPr id="27" name="TextBox 26"/>
            <p:cNvSpPr txBox="1"/>
            <p:nvPr/>
          </p:nvSpPr>
          <p:spPr>
            <a:xfrm>
              <a:off x="820337" y="5237915"/>
              <a:ext cx="512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Figure 1.1: Traditional model of electricity supply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38655" y="5601152"/>
              <a:ext cx="3921377" cy="369332"/>
              <a:chOff x="938655" y="5601152"/>
              <a:chExt cx="3921377" cy="369332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938655" y="5785818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987740" y="5601152"/>
                <a:ext cx="2872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/>
                  <a:t>Electricity sale</a:t>
                </a:r>
                <a:endParaRPr lang="en-US" sz="18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38655" y="5979838"/>
              <a:ext cx="4785473" cy="369332"/>
              <a:chOff x="938655" y="5979838"/>
              <a:chExt cx="4785473" cy="36933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938655" y="6164504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987740" y="5979838"/>
                <a:ext cx="3736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Electricity flow within a company</a:t>
                </a:r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53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2285" y="481194"/>
            <a:ext cx="4834676" cy="1861669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530249" y="4398670"/>
            <a:ext cx="1163853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3852" y="4398670"/>
            <a:ext cx="1163853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Consumer</a:t>
            </a:r>
          </a:p>
        </p:txBody>
      </p:sp>
      <p:cxnSp>
        <p:nvCxnSpPr>
          <p:cNvPr id="13" name="Straight Arrow Connector 12"/>
          <p:cNvCxnSpPr>
            <a:stCxn id="7" idx="0"/>
            <a:endCxn id="8" idx="0"/>
          </p:cNvCxnSpPr>
          <p:nvPr/>
        </p:nvCxnSpPr>
        <p:spPr>
          <a:xfrm flipH="1">
            <a:off x="2919753" y="1776813"/>
            <a:ext cx="1659730" cy="1364902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9" idx="0"/>
          </p:cNvCxnSpPr>
          <p:nvPr/>
        </p:nvCxnSpPr>
        <p:spPr>
          <a:xfrm flipH="1">
            <a:off x="2112176" y="3141715"/>
            <a:ext cx="807577" cy="1256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0" idx="0"/>
            <a:endCxn id="10" idx="0"/>
          </p:cNvCxnSpPr>
          <p:nvPr/>
        </p:nvCxnSpPr>
        <p:spPr>
          <a:xfrm>
            <a:off x="6205234" y="3141715"/>
            <a:ext cx="730545" cy="1256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820337" y="5237915"/>
            <a:ext cx="5837880" cy="1080477"/>
            <a:chOff x="820337" y="5237915"/>
            <a:chExt cx="5837880" cy="1080477"/>
          </a:xfrm>
          <a:effectLst/>
        </p:grpSpPr>
        <p:sp>
          <p:nvSpPr>
            <p:cNvPr id="27" name="TextBox 26"/>
            <p:cNvSpPr txBox="1"/>
            <p:nvPr/>
          </p:nvSpPr>
          <p:spPr>
            <a:xfrm>
              <a:off x="820337" y="5237915"/>
              <a:ext cx="5837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Figure 1.2: Variant on the traditional model of electricity supply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38655" y="5601152"/>
              <a:ext cx="2579330" cy="338554"/>
              <a:chOff x="938655" y="5601152"/>
              <a:chExt cx="2579330" cy="33855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938655" y="5785818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987740" y="5601152"/>
                <a:ext cx="1530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Electricity sale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38655" y="5979838"/>
              <a:ext cx="4455521" cy="338554"/>
              <a:chOff x="938655" y="5979838"/>
              <a:chExt cx="4455521" cy="33855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938655" y="6164504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987740" y="5979838"/>
                <a:ext cx="3406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Electricity flow within a company</a:t>
                </a: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6933" y="3279772"/>
            <a:ext cx="375791" cy="70991"/>
            <a:chOff x="5237538" y="4004454"/>
            <a:chExt cx="375791" cy="70991"/>
          </a:xfrm>
          <a:effectLst/>
        </p:grpSpPr>
        <p:sp>
          <p:nvSpPr>
            <p:cNvPr id="38" name="Oval 37"/>
            <p:cNvSpPr/>
            <p:nvPr/>
          </p:nvSpPr>
          <p:spPr>
            <a:xfrm>
              <a:off x="52375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Oval 38"/>
            <p:cNvSpPr/>
            <p:nvPr/>
          </p:nvSpPr>
          <p:spPr>
            <a:xfrm>
              <a:off x="53899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Oval 39"/>
            <p:cNvSpPr/>
            <p:nvPr/>
          </p:nvSpPr>
          <p:spPr>
            <a:xfrm>
              <a:off x="55423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182969" y="4398670"/>
            <a:ext cx="1163853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Consumer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16906" y="4398670"/>
            <a:ext cx="1163853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Consumer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780218" y="4536726"/>
            <a:ext cx="300859" cy="70992"/>
            <a:chOff x="5237538" y="4004454"/>
            <a:chExt cx="375791" cy="70991"/>
          </a:xfrm>
          <a:effectLst/>
        </p:grpSpPr>
        <p:sp>
          <p:nvSpPr>
            <p:cNvPr id="54" name="Oval 53"/>
            <p:cNvSpPr/>
            <p:nvPr/>
          </p:nvSpPr>
          <p:spPr>
            <a:xfrm>
              <a:off x="52375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Oval 54"/>
            <p:cNvSpPr/>
            <p:nvPr/>
          </p:nvSpPr>
          <p:spPr>
            <a:xfrm>
              <a:off x="53899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6" name="Oval 55"/>
            <p:cNvSpPr/>
            <p:nvPr/>
          </p:nvSpPr>
          <p:spPr>
            <a:xfrm>
              <a:off x="55423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966875" y="4536726"/>
            <a:ext cx="300859" cy="70992"/>
            <a:chOff x="5237538" y="4004454"/>
            <a:chExt cx="375791" cy="70991"/>
          </a:xfrm>
          <a:effectLst/>
        </p:grpSpPr>
        <p:sp>
          <p:nvSpPr>
            <p:cNvPr id="58" name="Oval 57"/>
            <p:cNvSpPr/>
            <p:nvPr/>
          </p:nvSpPr>
          <p:spPr>
            <a:xfrm>
              <a:off x="52375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9" name="Oval 58"/>
            <p:cNvSpPr/>
            <p:nvPr/>
          </p:nvSpPr>
          <p:spPr>
            <a:xfrm>
              <a:off x="53899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0" name="Oval 59"/>
            <p:cNvSpPr/>
            <p:nvPr/>
          </p:nvSpPr>
          <p:spPr>
            <a:xfrm>
              <a:off x="55423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61" name="Straight Arrow Connector 60"/>
          <p:cNvCxnSpPr>
            <a:stCxn id="8" idx="0"/>
            <a:endCxn id="43" idx="0"/>
          </p:cNvCxnSpPr>
          <p:nvPr/>
        </p:nvCxnSpPr>
        <p:spPr>
          <a:xfrm>
            <a:off x="2919753" y="3141715"/>
            <a:ext cx="845143" cy="1256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0"/>
            <a:endCxn id="45" idx="0"/>
          </p:cNvCxnSpPr>
          <p:nvPr/>
        </p:nvCxnSpPr>
        <p:spPr>
          <a:xfrm flipH="1">
            <a:off x="5298833" y="3141715"/>
            <a:ext cx="906401" cy="12569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7" idx="0"/>
            <a:endCxn id="30" idx="0"/>
          </p:cNvCxnSpPr>
          <p:nvPr/>
        </p:nvCxnSpPr>
        <p:spPr>
          <a:xfrm>
            <a:off x="4579483" y="1776813"/>
            <a:ext cx="1625751" cy="1364902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38304" y="3141715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Disco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23785" y="3141715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Disco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99802" y="966925"/>
            <a:ext cx="2559362" cy="1156993"/>
            <a:chOff x="3299802" y="1079300"/>
            <a:chExt cx="2559362" cy="1156993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3299802" y="1079300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Generation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99802" y="1889188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Transmission</a:t>
              </a:r>
            </a:p>
          </p:txBody>
        </p: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flipH="1">
              <a:off x="4573838" y="1426405"/>
              <a:ext cx="5645" cy="462783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2286971" y="431034"/>
            <a:ext cx="47809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Vertically Integrated Generation and Transmission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64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272285" y="707114"/>
            <a:ext cx="4614397" cy="3804709"/>
            <a:chOff x="3330378" y="724313"/>
            <a:chExt cx="4614397" cy="3804709"/>
          </a:xfrm>
        </p:grpSpPr>
        <p:sp>
          <p:nvSpPr>
            <p:cNvPr id="4" name="Rectangle 3"/>
            <p:cNvSpPr/>
            <p:nvPr/>
          </p:nvSpPr>
          <p:spPr>
            <a:xfrm>
              <a:off x="3330378" y="765177"/>
              <a:ext cx="4614397" cy="2603181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4467" y="724313"/>
              <a:ext cx="2544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Vertically Integrated Utility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357895" y="1199043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Generation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57895" y="2008931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Transmission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30378" y="4181917"/>
              <a:ext cx="1362898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Consumer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81877" y="4181917"/>
              <a:ext cx="1362898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Consumer</a:t>
              </a:r>
            </a:p>
          </p:txBody>
        </p:sp>
        <p:cxnSp>
          <p:nvCxnSpPr>
            <p:cNvPr id="12" name="Straight Arrow Connector 11"/>
            <p:cNvCxnSpPr>
              <a:stCxn id="6" idx="2"/>
            </p:cNvCxnSpPr>
            <p:nvPr/>
          </p:nvCxnSpPr>
          <p:spPr>
            <a:xfrm flipH="1">
              <a:off x="5631931" y="1546148"/>
              <a:ext cx="5645" cy="462783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7" idx="2"/>
              <a:endCxn id="8" idx="0"/>
            </p:cNvCxnSpPr>
            <p:nvPr/>
          </p:nvCxnSpPr>
          <p:spPr>
            <a:xfrm>
              <a:off x="5637576" y="2356036"/>
              <a:ext cx="0" cy="486287"/>
            </a:xfrm>
            <a:prstGeom prst="straightConnector1">
              <a:avLst/>
            </a:prstGeom>
            <a:ln>
              <a:solidFill>
                <a:srgbClr val="00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444035" y="4319974"/>
              <a:ext cx="375791" cy="70991"/>
              <a:chOff x="5237538" y="4004454"/>
              <a:chExt cx="375791" cy="70991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2375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3899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5423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20" name="Straight Arrow Connector 19"/>
            <p:cNvCxnSpPr>
              <a:stCxn id="8" idx="0"/>
              <a:endCxn id="9" idx="0"/>
            </p:cNvCxnSpPr>
            <p:nvPr/>
          </p:nvCxnSpPr>
          <p:spPr>
            <a:xfrm flipH="1">
              <a:off x="4011827" y="2842323"/>
              <a:ext cx="1625749" cy="13395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0"/>
              <a:endCxn id="10" idx="0"/>
            </p:cNvCxnSpPr>
            <p:nvPr/>
          </p:nvCxnSpPr>
          <p:spPr>
            <a:xfrm>
              <a:off x="5637576" y="2842323"/>
              <a:ext cx="1625750" cy="13395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357895" y="2842323"/>
              <a:ext cx="255936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Distribution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0337" y="5237915"/>
            <a:ext cx="5442516" cy="1080477"/>
            <a:chOff x="820337" y="5237915"/>
            <a:chExt cx="5442516" cy="1080477"/>
          </a:xfrm>
        </p:grpSpPr>
        <p:sp>
          <p:nvSpPr>
            <p:cNvPr id="27" name="TextBox 26"/>
            <p:cNvSpPr txBox="1"/>
            <p:nvPr/>
          </p:nvSpPr>
          <p:spPr>
            <a:xfrm>
              <a:off x="820337" y="5237915"/>
              <a:ext cx="5442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Figure 1.3: Incumbent vertically integrated utility with IPPs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938655" y="5601152"/>
              <a:ext cx="2579330" cy="338554"/>
              <a:chOff x="938655" y="5601152"/>
              <a:chExt cx="2579330" cy="338554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>
                <a:off x="938655" y="5785818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987740" y="5601152"/>
                <a:ext cx="15302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Electricity sale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38655" y="5979838"/>
              <a:ext cx="4455521" cy="338554"/>
              <a:chOff x="938655" y="5979838"/>
              <a:chExt cx="4455521" cy="33855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>
                <a:off x="938655" y="6164504"/>
                <a:ext cx="899216" cy="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1987740" y="5979838"/>
                <a:ext cx="34064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Electricity flow within a company</a:t>
                </a: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995939" y="1209166"/>
            <a:ext cx="841932" cy="34710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IPP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83811" y="1181844"/>
            <a:ext cx="910746" cy="34710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IPP</a:t>
            </a:r>
          </a:p>
        </p:txBody>
      </p:sp>
      <p:cxnSp>
        <p:nvCxnSpPr>
          <p:cNvPr id="39" name="Straight Arrow Connector 38"/>
          <p:cNvCxnSpPr>
            <a:stCxn id="38" idx="2"/>
            <a:endCxn id="4" idx="3"/>
          </p:cNvCxnSpPr>
          <p:nvPr/>
        </p:nvCxnSpPr>
        <p:spPr>
          <a:xfrm flipH="1">
            <a:off x="6886682" y="1528949"/>
            <a:ext cx="852502" cy="52062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4" idx="1"/>
          </p:cNvCxnSpPr>
          <p:nvPr/>
        </p:nvCxnSpPr>
        <p:spPr>
          <a:xfrm>
            <a:off x="1416905" y="1556271"/>
            <a:ext cx="855380" cy="4932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06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>
            <a:stCxn id="58" idx="0"/>
            <a:endCxn id="52" idx="0"/>
          </p:cNvCxnSpPr>
          <p:nvPr/>
        </p:nvCxnSpPr>
        <p:spPr>
          <a:xfrm flipH="1">
            <a:off x="1569305" y="1465268"/>
            <a:ext cx="3002696" cy="16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0"/>
            <a:endCxn id="65" idx="0"/>
          </p:cNvCxnSpPr>
          <p:nvPr/>
        </p:nvCxnSpPr>
        <p:spPr>
          <a:xfrm flipH="1">
            <a:off x="3739219" y="1465268"/>
            <a:ext cx="832782" cy="16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8" idx="0"/>
            <a:endCxn id="34" idx="0"/>
          </p:cNvCxnSpPr>
          <p:nvPr/>
        </p:nvCxnSpPr>
        <p:spPr>
          <a:xfrm>
            <a:off x="4572001" y="1465268"/>
            <a:ext cx="1219339" cy="168328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87856" y="4176250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57770" y="4176250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470659" y="3286609"/>
            <a:ext cx="375791" cy="70991"/>
            <a:chOff x="5237538" y="4004454"/>
            <a:chExt cx="375791" cy="70991"/>
          </a:xfrm>
          <a:effectLst/>
        </p:grpSpPr>
        <p:sp>
          <p:nvSpPr>
            <p:cNvPr id="16" name="Oval 15"/>
            <p:cNvSpPr/>
            <p:nvPr/>
          </p:nvSpPr>
          <p:spPr>
            <a:xfrm>
              <a:off x="52375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Oval 16"/>
            <p:cNvSpPr/>
            <p:nvPr/>
          </p:nvSpPr>
          <p:spPr>
            <a:xfrm>
              <a:off x="53899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5542338" y="4004454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20" name="Straight Arrow Connector 19"/>
          <p:cNvCxnSpPr>
            <a:stCxn id="52" idx="2"/>
            <a:endCxn id="9" idx="0"/>
          </p:cNvCxnSpPr>
          <p:nvPr/>
        </p:nvCxnSpPr>
        <p:spPr>
          <a:xfrm>
            <a:off x="1569305" y="3495657"/>
            <a:ext cx="0" cy="6805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5" idx="2"/>
            <a:endCxn id="10" idx="0"/>
          </p:cNvCxnSpPr>
          <p:nvPr/>
        </p:nvCxnSpPr>
        <p:spPr>
          <a:xfrm>
            <a:off x="3739219" y="3495657"/>
            <a:ext cx="0" cy="6805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0337" y="6136540"/>
            <a:ext cx="5186035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/>
              <a:t>Figure 1.4: Wholesale electricity market structure</a:t>
            </a:r>
          </a:p>
        </p:txBody>
      </p:sp>
      <p:cxnSp>
        <p:nvCxnSpPr>
          <p:cNvPr id="39" name="Straight Arrow Connector 38"/>
          <p:cNvCxnSpPr>
            <a:stCxn id="38" idx="2"/>
            <a:endCxn id="58" idx="7"/>
          </p:cNvCxnSpPr>
          <p:nvPr/>
        </p:nvCxnSpPr>
        <p:spPr>
          <a:xfrm flipH="1">
            <a:off x="5998370" y="961009"/>
            <a:ext cx="1469300" cy="6700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58" idx="1"/>
          </p:cNvCxnSpPr>
          <p:nvPr/>
        </p:nvCxnSpPr>
        <p:spPr>
          <a:xfrm>
            <a:off x="1641923" y="961009"/>
            <a:ext cx="1503709" cy="6700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148339" y="3148552"/>
            <a:ext cx="841932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Disco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220957" y="613904"/>
            <a:ext cx="6702086" cy="347105"/>
            <a:chOff x="1220957" y="613904"/>
            <a:chExt cx="6702086" cy="347105"/>
          </a:xfrm>
          <a:effectLst/>
        </p:grpSpPr>
        <p:sp>
          <p:nvSpPr>
            <p:cNvPr id="37" name="Rectangle 36"/>
            <p:cNvSpPr/>
            <p:nvPr/>
          </p:nvSpPr>
          <p:spPr>
            <a:xfrm>
              <a:off x="1220957" y="613904"/>
              <a:ext cx="84193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r>
                <a:rPr lang="en-US" sz="1800" dirty="0"/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12297" y="613904"/>
              <a:ext cx="910746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endParaRPr lang="en-US" sz="1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83846" y="613904"/>
              <a:ext cx="910746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endParaRPr lang="en-US" sz="18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415549" y="751961"/>
              <a:ext cx="375791" cy="70991"/>
              <a:chOff x="5237538" y="4004454"/>
              <a:chExt cx="375791" cy="7099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2375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899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423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58" name="Oval 57"/>
          <p:cNvSpPr/>
          <p:nvPr/>
        </p:nvSpPr>
        <p:spPr>
          <a:xfrm>
            <a:off x="2554811" y="1465268"/>
            <a:ext cx="4034380" cy="1132330"/>
          </a:xfrm>
          <a:prstGeom prst="ellipse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Wholesale Market</a:t>
            </a:r>
          </a:p>
        </p:txBody>
      </p:sp>
      <p:cxnSp>
        <p:nvCxnSpPr>
          <p:cNvPr id="59" name="Straight Arrow Connector 58"/>
          <p:cNvCxnSpPr>
            <a:stCxn id="53" idx="2"/>
            <a:endCxn id="58" idx="0"/>
          </p:cNvCxnSpPr>
          <p:nvPr/>
        </p:nvCxnSpPr>
        <p:spPr>
          <a:xfrm>
            <a:off x="3739219" y="961009"/>
            <a:ext cx="832782" cy="5042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318253" y="3148552"/>
            <a:ext cx="841932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Disco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759010" y="3031306"/>
            <a:ext cx="1306942" cy="581596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Large</a:t>
            </a:r>
          </a:p>
          <a:p>
            <a:pPr algn="ctr"/>
            <a:r>
              <a:rPr lang="en-US" sz="1800" dirty="0"/>
              <a:t>Consumers </a:t>
            </a:r>
          </a:p>
        </p:txBody>
      </p:sp>
      <p:cxnSp>
        <p:nvCxnSpPr>
          <p:cNvPr id="73" name="Straight Arrow Connector 72"/>
          <p:cNvCxnSpPr>
            <a:stCxn id="58" idx="5"/>
            <a:endCxn id="66" idx="0"/>
          </p:cNvCxnSpPr>
          <p:nvPr/>
        </p:nvCxnSpPr>
        <p:spPr>
          <a:xfrm>
            <a:off x="5998370" y="2431772"/>
            <a:ext cx="1414111" cy="5995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269572" y="1543844"/>
            <a:ext cx="1306942" cy="886994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ISO,</a:t>
            </a:r>
          </a:p>
          <a:p>
            <a:pPr algn="ctr"/>
            <a:r>
              <a:rPr lang="en-US" sz="1800" dirty="0"/>
              <a:t>TSO,</a:t>
            </a:r>
          </a:p>
          <a:p>
            <a:pPr algn="ctr"/>
            <a:r>
              <a:rPr lang="en-US" sz="1800" dirty="0"/>
              <a:t>MO</a:t>
            </a:r>
          </a:p>
        </p:txBody>
      </p:sp>
      <p:sp>
        <p:nvSpPr>
          <p:cNvPr id="89" name="Left Arrow 88"/>
          <p:cNvSpPr/>
          <p:nvPr/>
        </p:nvSpPr>
        <p:spPr>
          <a:xfrm>
            <a:off x="6589191" y="1783350"/>
            <a:ext cx="686666" cy="419358"/>
          </a:xfrm>
          <a:prstGeom prst="leftArrow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Rectangle 31"/>
          <p:cNvSpPr/>
          <p:nvPr/>
        </p:nvSpPr>
        <p:spPr>
          <a:xfrm>
            <a:off x="5109891" y="4176250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Consumers</a:t>
            </a:r>
          </a:p>
        </p:txBody>
      </p:sp>
      <p:cxnSp>
        <p:nvCxnSpPr>
          <p:cNvPr id="33" name="Straight Arrow Connector 32"/>
          <p:cNvCxnSpPr>
            <a:stCxn id="34" idx="2"/>
            <a:endCxn id="32" idx="0"/>
          </p:cNvCxnSpPr>
          <p:nvPr/>
        </p:nvCxnSpPr>
        <p:spPr>
          <a:xfrm>
            <a:off x="5791340" y="3495657"/>
            <a:ext cx="0" cy="68059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70374" y="3148552"/>
            <a:ext cx="841932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Disco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2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 descr="photo_5589_20090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5877272"/>
            <a:ext cx="25022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400" i="1" dirty="0">
                <a:solidFill>
                  <a:schemeClr val="bg1"/>
                </a:solidFill>
                <a:latin typeface="Helvetica" charset="0"/>
              </a:rPr>
              <a:t>Reliability</a:t>
            </a:r>
            <a:endParaRPr lang="en-GB" sz="3200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>
            <a:stCxn id="58" idx="0"/>
            <a:endCxn id="52" idx="0"/>
          </p:cNvCxnSpPr>
          <p:nvPr/>
        </p:nvCxnSpPr>
        <p:spPr>
          <a:xfrm flipH="1">
            <a:off x="2744338" y="1317816"/>
            <a:ext cx="1827663" cy="17874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0"/>
            <a:endCxn id="92" idx="0"/>
          </p:cNvCxnSpPr>
          <p:nvPr/>
        </p:nvCxnSpPr>
        <p:spPr>
          <a:xfrm>
            <a:off x="4572001" y="1317816"/>
            <a:ext cx="0" cy="17770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8" idx="0"/>
          </p:cNvCxnSpPr>
          <p:nvPr/>
        </p:nvCxnSpPr>
        <p:spPr>
          <a:xfrm>
            <a:off x="4572001" y="1317816"/>
            <a:ext cx="1615896" cy="17874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2" idx="2"/>
            <a:endCxn id="113" idx="0"/>
          </p:cNvCxnSpPr>
          <p:nvPr/>
        </p:nvCxnSpPr>
        <p:spPr>
          <a:xfrm>
            <a:off x="4572001" y="3442019"/>
            <a:ext cx="3207933" cy="2227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92" idx="2"/>
            <a:endCxn id="9" idx="0"/>
          </p:cNvCxnSpPr>
          <p:nvPr/>
        </p:nvCxnSpPr>
        <p:spPr>
          <a:xfrm flipH="1">
            <a:off x="1813038" y="3442019"/>
            <a:ext cx="2758963" cy="2227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31589" y="5669904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8688" y="5669904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</a:t>
            </a:r>
          </a:p>
        </p:txBody>
      </p:sp>
      <p:cxnSp>
        <p:nvCxnSpPr>
          <p:cNvPr id="20" name="Straight Arrow Connector 19"/>
          <p:cNvCxnSpPr>
            <a:stCxn id="52" idx="2"/>
            <a:endCxn id="108" idx="0"/>
          </p:cNvCxnSpPr>
          <p:nvPr/>
        </p:nvCxnSpPr>
        <p:spPr>
          <a:xfrm>
            <a:off x="2744338" y="3452406"/>
            <a:ext cx="3174910" cy="22174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0" idx="2"/>
            <a:endCxn id="10" idx="0"/>
          </p:cNvCxnSpPr>
          <p:nvPr/>
        </p:nvCxnSpPr>
        <p:spPr>
          <a:xfrm flipH="1">
            <a:off x="3680137" y="3442019"/>
            <a:ext cx="2533796" cy="2227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0337" y="6412342"/>
            <a:ext cx="433965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800" dirty="0"/>
              <a:t>Figure 1.5: Market with retail competition</a:t>
            </a:r>
          </a:p>
        </p:txBody>
      </p:sp>
      <p:cxnSp>
        <p:nvCxnSpPr>
          <p:cNvPr id="39" name="Straight Arrow Connector 38"/>
          <p:cNvCxnSpPr>
            <a:stCxn id="38" idx="2"/>
            <a:endCxn id="58" idx="7"/>
          </p:cNvCxnSpPr>
          <p:nvPr/>
        </p:nvCxnSpPr>
        <p:spPr>
          <a:xfrm flipH="1">
            <a:off x="5998370" y="961009"/>
            <a:ext cx="1469300" cy="5160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58" idx="1"/>
          </p:cNvCxnSpPr>
          <p:nvPr/>
        </p:nvCxnSpPr>
        <p:spPr>
          <a:xfrm>
            <a:off x="1641923" y="961009"/>
            <a:ext cx="1503709" cy="5160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250754" y="3105301"/>
            <a:ext cx="98716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Retailer 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220957" y="613904"/>
            <a:ext cx="6702086" cy="347105"/>
            <a:chOff x="1220957" y="613904"/>
            <a:chExt cx="6702086" cy="347105"/>
          </a:xfrm>
          <a:effectLst/>
        </p:grpSpPr>
        <p:sp>
          <p:nvSpPr>
            <p:cNvPr id="37" name="Rectangle 36"/>
            <p:cNvSpPr/>
            <p:nvPr/>
          </p:nvSpPr>
          <p:spPr>
            <a:xfrm>
              <a:off x="1220957" y="613904"/>
              <a:ext cx="841932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r>
                <a:rPr lang="en-US" sz="1800" dirty="0"/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12297" y="613904"/>
              <a:ext cx="910746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endParaRPr lang="en-US" sz="18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83846" y="613904"/>
              <a:ext cx="910746" cy="347105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Genco</a:t>
              </a:r>
              <a:endParaRPr lang="en-US" sz="18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415549" y="751961"/>
              <a:ext cx="375791" cy="70991"/>
              <a:chOff x="5237538" y="4004454"/>
              <a:chExt cx="375791" cy="7099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2375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3899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42338" y="4004454"/>
                <a:ext cx="70991" cy="7099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58" name="Oval 57"/>
          <p:cNvSpPr/>
          <p:nvPr/>
        </p:nvSpPr>
        <p:spPr>
          <a:xfrm>
            <a:off x="2554811" y="1317816"/>
            <a:ext cx="4034380" cy="1087294"/>
          </a:xfrm>
          <a:prstGeom prst="ellipse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Wholesale Market</a:t>
            </a:r>
          </a:p>
        </p:txBody>
      </p:sp>
      <p:cxnSp>
        <p:nvCxnSpPr>
          <p:cNvPr id="59" name="Straight Arrow Connector 58"/>
          <p:cNvCxnSpPr>
            <a:stCxn id="53" idx="2"/>
            <a:endCxn id="58" idx="0"/>
          </p:cNvCxnSpPr>
          <p:nvPr/>
        </p:nvCxnSpPr>
        <p:spPr>
          <a:xfrm>
            <a:off x="3739219" y="961009"/>
            <a:ext cx="832782" cy="3568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303382" y="2927303"/>
            <a:ext cx="1306942" cy="581596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Large</a:t>
            </a:r>
          </a:p>
          <a:p>
            <a:pPr algn="ctr"/>
            <a:r>
              <a:rPr lang="en-US" sz="1800" dirty="0"/>
              <a:t>Consumers </a:t>
            </a:r>
          </a:p>
        </p:txBody>
      </p:sp>
      <p:cxnSp>
        <p:nvCxnSpPr>
          <p:cNvPr id="73" name="Straight Arrow Connector 72"/>
          <p:cNvCxnSpPr>
            <a:stCxn id="58" idx="5"/>
            <a:endCxn id="66" idx="0"/>
          </p:cNvCxnSpPr>
          <p:nvPr/>
        </p:nvCxnSpPr>
        <p:spPr>
          <a:xfrm>
            <a:off x="5998370" y="2245879"/>
            <a:ext cx="1958483" cy="6814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Left Arrow 88"/>
          <p:cNvSpPr/>
          <p:nvPr/>
        </p:nvSpPr>
        <p:spPr>
          <a:xfrm>
            <a:off x="6589191" y="1655070"/>
            <a:ext cx="686666" cy="419358"/>
          </a:xfrm>
          <a:prstGeom prst="leftArrow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Rectangle 91"/>
          <p:cNvSpPr/>
          <p:nvPr/>
        </p:nvSpPr>
        <p:spPr>
          <a:xfrm>
            <a:off x="4078417" y="3094914"/>
            <a:ext cx="98716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Retailer </a:t>
            </a:r>
          </a:p>
        </p:txBody>
      </p:sp>
      <p:sp>
        <p:nvSpPr>
          <p:cNvPr id="103" name="Oval 102"/>
          <p:cNvSpPr/>
          <p:nvPr/>
        </p:nvSpPr>
        <p:spPr>
          <a:xfrm>
            <a:off x="2554811" y="3792027"/>
            <a:ext cx="4034380" cy="1087294"/>
          </a:xfrm>
          <a:prstGeom prst="ellipse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Retail Market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237799" y="5669904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720349" y="3094914"/>
            <a:ext cx="98716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Retailer 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098485" y="5669904"/>
            <a:ext cx="1362898" cy="347105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Consumer</a:t>
            </a:r>
          </a:p>
        </p:txBody>
      </p:sp>
      <p:sp>
        <p:nvSpPr>
          <p:cNvPr id="124" name="Left Arrow 123"/>
          <p:cNvSpPr/>
          <p:nvPr/>
        </p:nvSpPr>
        <p:spPr>
          <a:xfrm>
            <a:off x="6589191" y="4134085"/>
            <a:ext cx="686666" cy="419358"/>
          </a:xfrm>
          <a:prstGeom prst="leftArrow">
            <a:avLst/>
          </a:prstGeom>
          <a:solidFill>
            <a:srgbClr val="FFFFFF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1" name="Group 130"/>
          <p:cNvGrpSpPr/>
          <p:nvPr/>
        </p:nvGrpSpPr>
        <p:grpSpPr>
          <a:xfrm>
            <a:off x="4572001" y="5843020"/>
            <a:ext cx="375791" cy="70991"/>
            <a:chOff x="5567949" y="936431"/>
            <a:chExt cx="375791" cy="70991"/>
          </a:xfrm>
          <a:effectLst/>
        </p:grpSpPr>
        <p:sp>
          <p:nvSpPr>
            <p:cNvPr id="128" name="Oval 127"/>
            <p:cNvSpPr/>
            <p:nvPr/>
          </p:nvSpPr>
          <p:spPr>
            <a:xfrm>
              <a:off x="5567949" y="936431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9" name="Oval 128"/>
            <p:cNvSpPr/>
            <p:nvPr/>
          </p:nvSpPr>
          <p:spPr>
            <a:xfrm>
              <a:off x="5720349" y="936431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0" name="Oval 129"/>
            <p:cNvSpPr/>
            <p:nvPr/>
          </p:nvSpPr>
          <p:spPr>
            <a:xfrm>
              <a:off x="5872749" y="936431"/>
              <a:ext cx="70991" cy="70991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8" name="Rectangle 87"/>
          <p:cNvSpPr/>
          <p:nvPr/>
        </p:nvSpPr>
        <p:spPr>
          <a:xfrm>
            <a:off x="7269572" y="1402725"/>
            <a:ext cx="1306942" cy="912672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ISO,</a:t>
            </a:r>
          </a:p>
          <a:p>
            <a:pPr algn="ctr"/>
            <a:r>
              <a:rPr lang="en-US" sz="1800" dirty="0"/>
              <a:t>TSO,</a:t>
            </a:r>
          </a:p>
          <a:p>
            <a:pPr algn="ctr"/>
            <a:r>
              <a:rPr lang="en-US" sz="1800" dirty="0"/>
              <a:t>MO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269572" y="4064600"/>
            <a:ext cx="1306942" cy="546952"/>
          </a:xfrm>
          <a:prstGeom prst="rect">
            <a:avLst/>
          </a:prstGeom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Discos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4E7F3-3EE5-0E45-A086-6DB7DE13DD26}" type="slidenum">
              <a:rPr lang="en-US" smtClean="0"/>
              <a:pPr>
                <a:defRPr/>
              </a:pPr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80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(who are the characters in the play)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Dramatis Personae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592888"/>
            <a:ext cx="268446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592888"/>
            <a:ext cx="2133600" cy="365125"/>
          </a:xfrm>
        </p:spPr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1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old model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5576" y="1183772"/>
            <a:ext cx="7704856" cy="5701612"/>
            <a:chOff x="3851920" y="967748"/>
            <a:chExt cx="7704856" cy="5701612"/>
          </a:xfrm>
        </p:grpSpPr>
        <p:pic>
          <p:nvPicPr>
            <p:cNvPr id="5" name="Picture 4" descr="12927yf7oc1yqrv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967748"/>
              <a:ext cx="7704856" cy="56742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0176" y="6453916"/>
              <a:ext cx="293407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solidFill>
                    <a:srgbClr val="FFFFFF"/>
                  </a:solidFill>
                </a:rPr>
                <a:t>Image: Salvatore </a:t>
              </a:r>
              <a:r>
                <a:rPr lang="en-US" sz="800" dirty="0" err="1">
                  <a:solidFill>
                    <a:srgbClr val="FFFFFF"/>
                  </a:solidFill>
                </a:rPr>
                <a:t>Vuono</a:t>
              </a:r>
              <a:r>
                <a:rPr lang="en-US" sz="800" dirty="0">
                  <a:solidFill>
                    <a:srgbClr val="FFFFFF"/>
                  </a:solidFill>
                </a:rPr>
                <a:t> / </a:t>
              </a:r>
              <a:r>
                <a:rPr lang="en-US" sz="800" dirty="0" err="1">
                  <a:solidFill>
                    <a:srgbClr val="FFFFFF"/>
                  </a:solidFill>
                </a:rPr>
                <a:t>FreeDigitalPhotos.net</a:t>
              </a:r>
              <a:endParaRPr lang="en-US" sz="8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1640" y="4221088"/>
            <a:ext cx="2016224" cy="1008112"/>
            <a:chOff x="1331640" y="4221088"/>
            <a:chExt cx="2016224" cy="1008112"/>
          </a:xfrm>
        </p:grpSpPr>
        <p:sp>
          <p:nvSpPr>
            <p:cNvPr id="11" name="Horizontal Scroll 10"/>
            <p:cNvSpPr/>
            <p:nvPr/>
          </p:nvSpPr>
          <p:spPr>
            <a:xfrm>
              <a:off x="1763688" y="4221088"/>
              <a:ext cx="1584176" cy="100811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Regulator</a:t>
              </a: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331640" y="4581128"/>
              <a:ext cx="360040" cy="360040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12575" y="1502608"/>
            <a:ext cx="3391673" cy="5289203"/>
            <a:chOff x="3412575" y="1502608"/>
            <a:chExt cx="3391673" cy="5289203"/>
          </a:xfrm>
        </p:grpSpPr>
        <p:sp>
          <p:nvSpPr>
            <p:cNvPr id="9" name="Horizontal Scroll 8"/>
            <p:cNvSpPr/>
            <p:nvPr/>
          </p:nvSpPr>
          <p:spPr>
            <a:xfrm>
              <a:off x="5220072" y="1772816"/>
              <a:ext cx="1584176" cy="648072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Utility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2575" y="1502608"/>
              <a:ext cx="2023521" cy="528920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28184" y="4941168"/>
            <a:ext cx="2160240" cy="1916832"/>
            <a:chOff x="6228184" y="4941168"/>
            <a:chExt cx="2160240" cy="1916832"/>
          </a:xfrm>
        </p:grpSpPr>
        <p:pic>
          <p:nvPicPr>
            <p:cNvPr id="7" name="Picture 6" descr="AA0538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2063" y="5877272"/>
              <a:ext cx="320704" cy="980728"/>
            </a:xfrm>
            <a:prstGeom prst="rect">
              <a:avLst/>
            </a:prstGeom>
          </p:spPr>
        </p:pic>
        <p:sp>
          <p:nvSpPr>
            <p:cNvPr id="10" name="Horizontal Scroll 9"/>
            <p:cNvSpPr/>
            <p:nvPr/>
          </p:nvSpPr>
          <p:spPr>
            <a:xfrm>
              <a:off x="6228184" y="4941168"/>
              <a:ext cx="2160240" cy="936104"/>
            </a:xfrm>
            <a:prstGeom prst="horizontalScrol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Customer</a:t>
              </a:r>
            </a:p>
            <a:p>
              <a:pPr algn="ctr"/>
              <a:r>
                <a:rPr lang="en-US" dirty="0"/>
                <a:t>(silent part)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(old 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85F1B6C-576F-7047-9F1B-1060EF02AD4C}" type="slidenum">
              <a:rPr lang="en-GB" smtClean="0"/>
              <a:pPr/>
              <a:t>42</a:t>
            </a:fld>
            <a:endParaRPr lang="en-GB"/>
          </a:p>
        </p:txBody>
      </p:sp>
      <p:graphicFrame>
        <p:nvGraphicFramePr>
          <p:cNvPr id="5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746885"/>
              </p:ext>
            </p:extLst>
          </p:nvPr>
        </p:nvGraphicFramePr>
        <p:xfrm>
          <a:off x="899592" y="1340768"/>
          <a:ext cx="727280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7" name="CorelDRAW!" r:id="rId3" imgW="1081362" imgH="1148218" progId="CDraw5">
                  <p:embed/>
                </p:oleObj>
              </mc:Choice>
              <mc:Fallback>
                <p:oleObj name="CorelDRAW!" r:id="rId3" imgW="1081362" imgH="1148218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340768"/>
                        <a:ext cx="7272808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08641" y="6309320"/>
            <a:ext cx="413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National Grid (UK)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497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Vertically-Integrated Monopoly Utility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Owns and operates all the assets: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Generating plants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Transmission network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Distribution network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Control centers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Monopoly over a given area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96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 after full unbundling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68552"/>
          </a:xfrm>
        </p:spPr>
        <p:txBody>
          <a:bodyPr>
            <a:normAutofit/>
          </a:bodyPr>
          <a:lstStyle/>
          <a:p>
            <a:r>
              <a:rPr lang="en-US" dirty="0"/>
              <a:t>Generating companies (GENCO)</a:t>
            </a:r>
          </a:p>
          <a:p>
            <a:r>
              <a:rPr lang="en-US" dirty="0"/>
              <a:t>Distribution companies (DISCO)</a:t>
            </a:r>
          </a:p>
          <a:p>
            <a:r>
              <a:rPr lang="en-US" dirty="0"/>
              <a:t>Electricity retailers</a:t>
            </a:r>
          </a:p>
          <a:p>
            <a:r>
              <a:rPr lang="en-US" dirty="0"/>
              <a:t>Market Operators (MO)</a:t>
            </a:r>
          </a:p>
          <a:p>
            <a:r>
              <a:rPr lang="en-US" dirty="0"/>
              <a:t>Independent System Operator (ISO)</a:t>
            </a:r>
          </a:p>
          <a:p>
            <a:r>
              <a:rPr lang="en-US" dirty="0"/>
              <a:t>Transmission Companies (TRANSCO)</a:t>
            </a:r>
          </a:p>
          <a:p>
            <a:r>
              <a:rPr lang="en-US" dirty="0"/>
              <a:t>Consumers</a:t>
            </a:r>
          </a:p>
          <a:p>
            <a:r>
              <a:rPr lang="en-US" dirty="0"/>
              <a:t>Regulator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82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Generating companies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Own and operate power generating plants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Compete against each other to sell energy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Competitive advantages: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More efficient plants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Cheaper fuel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Higher plant availability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Distribution Companies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Own and operate the distribution networks</a:t>
            </a:r>
          </a:p>
          <a:p>
            <a:pPr lvl="1"/>
            <a:r>
              <a:rPr lang="en-US" dirty="0"/>
              <a:t>Regulated business</a:t>
            </a:r>
          </a:p>
          <a:p>
            <a:pPr lvl="2"/>
            <a:r>
              <a:rPr lang="en-US" dirty="0"/>
              <a:t>Revenues determined by the regulator based on the value of the assets</a:t>
            </a:r>
          </a:p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Monopoly for the sale of electricity in their territory when there is NO retail market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Retailers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Buy electrical energy from generators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Sell electrical energy to consumers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Do not own large physical assets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Often owned by a generator or a distribution company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Competitive advantages: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Negotiate good price with generators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Identification of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altLang="ja-JP" dirty="0">
                <a:latin typeface="Calibri" charset="0"/>
                <a:ea typeface="ＭＳ Ｐゴシック" charset="0"/>
              </a:rPr>
              <a:t>good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r>
              <a:rPr lang="en-GB" altLang="ja-JP" dirty="0">
                <a:latin typeface="Calibri" charset="0"/>
                <a:ea typeface="ＭＳ Ｐゴシック" charset="0"/>
              </a:rPr>
              <a:t> customers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billing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47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Market Operator</a:t>
            </a:r>
          </a:p>
        </p:txBody>
      </p:sp>
      <p:sp>
        <p:nvSpPr>
          <p:cNvPr id="4198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Facilitate trading of electricity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Matches bids and offers submitted by buyers and sellers of electrical energy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Runs the market settlement system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Monitors delivery of energy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</a:rPr>
              <a:t>Forwards payments from buyers to sellers</a:t>
            </a:r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Requirements: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Fairness, independence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technology to support trading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Efficient settlement of trades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reliability?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reliability</a:t>
            </a:r>
          </a:p>
          <a:p>
            <a:pPr lvl="1"/>
            <a:r>
              <a:rPr lang="en-US" dirty="0"/>
              <a:t>Withstand faults, failures, forecasting errors and other regular operational problems</a:t>
            </a:r>
          </a:p>
          <a:p>
            <a:pPr lvl="1"/>
            <a:r>
              <a:rPr lang="en-US" dirty="0"/>
              <a:t>Operate with a security margin</a:t>
            </a:r>
          </a:p>
          <a:p>
            <a:r>
              <a:rPr lang="en-US" dirty="0"/>
              <a:t>Resilience</a:t>
            </a:r>
          </a:p>
          <a:p>
            <a:pPr lvl="1"/>
            <a:r>
              <a:rPr lang="en-US" dirty="0"/>
              <a:t>Withstand natural disasters</a:t>
            </a:r>
          </a:p>
          <a:p>
            <a:pPr lvl="1"/>
            <a:r>
              <a:rPr lang="en-US" dirty="0"/>
              <a:t>Build a more robust system</a:t>
            </a:r>
          </a:p>
          <a:p>
            <a:endParaRPr lang="en-US" dirty="0"/>
          </a:p>
        </p:txBody>
      </p:sp>
      <p:pic>
        <p:nvPicPr>
          <p:cNvPr id="113669" name="Picture 5" descr="photo_5589_200904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74" y="4077072"/>
            <a:ext cx="3673938" cy="27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6093296"/>
            <a:ext cx="25022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4400" i="1" dirty="0">
                <a:solidFill>
                  <a:schemeClr val="bg1"/>
                </a:solidFill>
                <a:latin typeface="Helvetica" charset="0"/>
              </a:rPr>
              <a:t>Reliability</a:t>
            </a:r>
            <a:endParaRPr lang="en-GB" sz="3200" dirty="0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Independent System Operator</a:t>
            </a:r>
          </a:p>
        </p:txBody>
      </p:sp>
      <p:sp>
        <p:nvSpPr>
          <p:cNvPr id="44034" name="Rectangle 2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Operates the power system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Maintain load/generation balance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Responsible for operational reliability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Operates the market of last resort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Must be independent from other participants to ensure fairness of market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Owns only computing and communication assets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Also known as Regional Transmission Organizations (RTO)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49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Companies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Own and maintain transmission assets</a:t>
            </a:r>
          </a:p>
          <a:p>
            <a:pPr lvl="1"/>
            <a:r>
              <a:rPr lang="en-US" dirty="0"/>
              <a:t>Lines</a:t>
            </a:r>
          </a:p>
          <a:p>
            <a:pPr lvl="1"/>
            <a:r>
              <a:rPr lang="en-US" dirty="0"/>
              <a:t>Substations</a:t>
            </a:r>
          </a:p>
          <a:p>
            <a:pPr lvl="1"/>
            <a:r>
              <a:rPr lang="en-US" dirty="0"/>
              <a:t>DC lines</a:t>
            </a:r>
          </a:p>
          <a:p>
            <a:r>
              <a:rPr lang="en-US" dirty="0"/>
              <a:t>Operate these assets as instructed by the ISO</a:t>
            </a:r>
          </a:p>
          <a:p>
            <a:r>
              <a:rPr lang="en-US" dirty="0"/>
              <a:t>Regulated business</a:t>
            </a:r>
          </a:p>
          <a:p>
            <a:pPr lvl="1"/>
            <a:r>
              <a:rPr lang="en-US" dirty="0"/>
              <a:t>Revenues determined by the regulator based on the value of the assets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86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System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the functions of </a:t>
            </a:r>
          </a:p>
          <a:p>
            <a:pPr lvl="1"/>
            <a:r>
              <a:rPr lang="en-US" dirty="0"/>
              <a:t>Independent System Operator</a:t>
            </a:r>
          </a:p>
          <a:p>
            <a:pPr lvl="1"/>
            <a:r>
              <a:rPr lang="en-US" dirty="0"/>
              <a:t>Transmission Company</a:t>
            </a:r>
          </a:p>
          <a:p>
            <a:r>
              <a:rPr lang="en-US" dirty="0"/>
              <a:t>Europe has TSOs</a:t>
            </a:r>
          </a:p>
          <a:p>
            <a:r>
              <a:rPr lang="en-US" dirty="0"/>
              <a:t>North America has ISOs or RTOs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4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Large Consumers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</a:rPr>
              <a:t>Industrial or large commercial consumers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May buy directly from the electricity market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May buy electricity at time-varying prices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Can sell “demand response”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Reduce or shift load in response to price or an incentive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635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Small Consumers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</a:rPr>
              <a:t>Residential or commercial consumers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Buy electricity from a retailer or a distribution company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Buy electricity at a fixed price</a:t>
            </a:r>
          </a:p>
          <a:p>
            <a:r>
              <a:rPr lang="en-GB" dirty="0">
                <a:latin typeface="Calibri" charset="0"/>
                <a:ea typeface="ＭＳ Ｐゴシック" charset="0"/>
              </a:rPr>
              <a:t>Too small to sell services directly in electricity market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</a:rPr>
              <a:t>Sell demand response through an </a:t>
            </a:r>
            <a:r>
              <a:rPr lang="en-GB" b="1" dirty="0">
                <a:latin typeface="Calibri" charset="0"/>
                <a:ea typeface="ＭＳ Ｐゴシック" charset="0"/>
              </a:rPr>
              <a:t>aggregator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53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Regulator</a:t>
            </a:r>
          </a:p>
        </p:txBody>
      </p:sp>
      <p:sp>
        <p:nvSpPr>
          <p:cNvPr id="481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Commercial regulation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Technical regulation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54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Commercial Regulation</a:t>
            </a:r>
          </a:p>
        </p:txBody>
      </p:sp>
      <p:sp>
        <p:nvSpPr>
          <p:cNvPr id="481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Oversees the operation of the electricity market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Determines the allowed revenues of the monopolies (“wire companies”, i.e. transmission and distribution owners)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Government body: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Examples: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Federal Energy Regulatory Commission (FERC)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Wholesale markets &amp; transmission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Washington Utilities and Transportation Commission (WUTC)</a:t>
            </a:r>
          </a:p>
          <a:p>
            <a:pPr lvl="2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Retail market &amp; distribution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718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66800"/>
          </a:xfrm>
        </p:spPr>
        <p:txBody>
          <a:bodyPr/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Technical Regulation</a:t>
            </a:r>
          </a:p>
        </p:txBody>
      </p:sp>
      <p:sp>
        <p:nvSpPr>
          <p:cNvPr id="4813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6887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Sets the standards for power system reliability and power quality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Enforces these standards</a:t>
            </a:r>
          </a:p>
          <a:p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Specialist body: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North American Reliability Corporation (NERC)</a:t>
            </a:r>
          </a:p>
          <a:p>
            <a:pPr lvl="1"/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ENTSO-E (Europe)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76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re-bundling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Distribution + retail</a:t>
            </a:r>
          </a:p>
          <a:p>
            <a:r>
              <a:rPr lang="en-US" dirty="0"/>
              <a:t>Generation + transmission network </a:t>
            </a:r>
            <a:r>
              <a:rPr lang="en-US" i="1" dirty="0"/>
              <a:t>owner</a:t>
            </a:r>
          </a:p>
          <a:p>
            <a:r>
              <a:rPr lang="en-US" dirty="0"/>
              <a:t>Generation + retail</a:t>
            </a:r>
          </a:p>
          <a:p>
            <a:r>
              <a:rPr lang="en-US" dirty="0"/>
              <a:t>System operator + market operator</a:t>
            </a:r>
          </a:p>
          <a:p>
            <a:r>
              <a:rPr lang="en-US" dirty="0"/>
              <a:t>Transmission owner + distribution owner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291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model</a:t>
            </a:r>
          </a:p>
          <a:p>
            <a:pPr lvl="1"/>
            <a:r>
              <a:rPr lang="en-US" dirty="0"/>
              <a:t>Point of view of the vertically integrated utility is the only one that matters</a:t>
            </a:r>
          </a:p>
          <a:p>
            <a:r>
              <a:rPr lang="en-US" dirty="0"/>
              <a:t>New model</a:t>
            </a:r>
          </a:p>
          <a:p>
            <a:pPr lvl="1"/>
            <a:r>
              <a:rPr lang="en-US" dirty="0"/>
              <a:t>Each actor has a different perspective because its motivation is different</a:t>
            </a:r>
          </a:p>
          <a:p>
            <a:pPr lvl="2"/>
            <a:r>
              <a:rPr lang="en-US" dirty="0"/>
              <a:t>How does it make money?</a:t>
            </a:r>
          </a:p>
          <a:p>
            <a:pPr lvl="1"/>
            <a:r>
              <a:rPr lang="en-US" dirty="0"/>
              <a:t>Different ways of looking at the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Providing a security margin costs money</a:t>
            </a:r>
          </a:p>
          <a:p>
            <a:pPr lvl="1"/>
            <a:r>
              <a:rPr lang="en-US" dirty="0"/>
              <a:t>Run additional generating units to have some operating reserve</a:t>
            </a:r>
          </a:p>
          <a:p>
            <a:pPr lvl="1"/>
            <a:r>
              <a:rPr lang="en-US" dirty="0"/>
              <a:t>Limit production of some generating units to avoid problems in case of a sudden outage</a:t>
            </a:r>
          </a:p>
          <a:p>
            <a:pPr lvl="1"/>
            <a:r>
              <a:rPr lang="en-US" dirty="0"/>
              <a:t>Build additional generators and transmission lines to improve resilience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revenue</a:t>
            </a:r>
          </a:p>
          <a:p>
            <a:r>
              <a:rPr lang="en-US" dirty="0"/>
              <a:t>Loss of comfort </a:t>
            </a:r>
          </a:p>
          <a:p>
            <a:r>
              <a:rPr lang="en-US" dirty="0"/>
              <a:t>Measured using surveys</a:t>
            </a:r>
          </a:p>
          <a:p>
            <a:pPr lvl="1"/>
            <a:r>
              <a:rPr lang="en-US" dirty="0"/>
              <a:t>Estimate of cost of latest outages or</a:t>
            </a:r>
          </a:p>
          <a:p>
            <a:pPr lvl="1"/>
            <a:r>
              <a:rPr lang="en-US" dirty="0"/>
              <a:t>Willingness to pay extra to avoid outages</a:t>
            </a:r>
          </a:p>
          <a:p>
            <a:r>
              <a:rPr lang="en-US" dirty="0"/>
              <a:t>Value of Lost Load (</a:t>
            </a:r>
            <a:r>
              <a:rPr lang="en-US" dirty="0" err="1"/>
              <a:t>VoLL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Average </a:t>
            </a:r>
            <a:r>
              <a:rPr lang="en-US" dirty="0"/>
              <a:t>value of a MWh not delivered</a:t>
            </a:r>
          </a:p>
          <a:p>
            <a:pPr lvl="1"/>
            <a:r>
              <a:rPr lang="en-US" dirty="0"/>
              <a:t>Estimates range from $2,400 to $20,000 per </a:t>
            </a:r>
            <a:r>
              <a:rPr lang="en-US" dirty="0" err="1"/>
              <a:t>MWh</a:t>
            </a:r>
            <a:endParaRPr lang="en-US" dirty="0"/>
          </a:p>
          <a:p>
            <a:pPr lvl="2"/>
            <a:r>
              <a:rPr lang="en-US" dirty="0"/>
              <a:t>~ 100 times larger than the cost of energy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the greed and the fear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475656" y="1916832"/>
            <a:ext cx="6191689" cy="3960440"/>
            <a:chOff x="468543" y="764704"/>
            <a:chExt cx="8216845" cy="5468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191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313938" y="764704"/>
              <a:ext cx="6516124" cy="5468076"/>
            </a:xfrm>
            <a:prstGeom prst="rect">
              <a:avLst/>
            </a:prstGeom>
          </p:spPr>
        </p:pic>
        <p:pic>
          <p:nvPicPr>
            <p:cNvPr id="9" name="Picture 5" descr="photo_5589_2009040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0" t="-196" b="28386"/>
            <a:stretch/>
          </p:blipFill>
          <p:spPr bwMode="auto">
            <a:xfrm>
              <a:off x="468543" y="2707840"/>
              <a:ext cx="3446453" cy="333756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1" descr="photo_14692_2010032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6" t="6328" r="33274" b="10636"/>
            <a:stretch/>
          </p:blipFill>
          <p:spPr bwMode="auto">
            <a:xfrm>
              <a:off x="5220072" y="2707840"/>
              <a:ext cx="3465316" cy="33375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2084E-A85A-944C-A0E9-AE9E071904C4}" type="slidenum">
              <a:rPr lang="en-US" smtClean="0"/>
              <a:pPr>
                <a:defRPr/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7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model this balance?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8313" y="4293096"/>
            <a:ext cx="8229600" cy="1944216"/>
          </a:xfrm>
        </p:spPr>
        <p:txBody>
          <a:bodyPr/>
          <a:lstStyle/>
          <a:p>
            <a:r>
              <a:rPr lang="en-US" dirty="0"/>
              <a:t>Mathematical optimization problem</a:t>
            </a:r>
          </a:p>
          <a:p>
            <a:pPr lvl="1"/>
            <a:r>
              <a:rPr lang="en-US" dirty="0"/>
              <a:t>Cost minimization or profit maximization</a:t>
            </a:r>
          </a:p>
          <a:p>
            <a:pPr lvl="1"/>
            <a:r>
              <a:rPr lang="en-US" dirty="0"/>
              <a:t>Reliability introduced through constraints</a:t>
            </a:r>
          </a:p>
          <a:p>
            <a:pPr lvl="2"/>
            <a:r>
              <a:rPr lang="en-US" dirty="0"/>
              <a:t>Explicit costing of reliability is still controversial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83268" y="1412776"/>
            <a:ext cx="4177464" cy="2808312"/>
            <a:chOff x="468543" y="764704"/>
            <a:chExt cx="8216845" cy="5468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191919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313938" y="764704"/>
              <a:ext cx="6516124" cy="5468076"/>
            </a:xfrm>
            <a:prstGeom prst="rect">
              <a:avLst/>
            </a:prstGeom>
          </p:spPr>
        </p:pic>
        <p:pic>
          <p:nvPicPr>
            <p:cNvPr id="9" name="Picture 5" descr="photo_5589_2009040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60" t="-196" b="28386"/>
            <a:stretch/>
          </p:blipFill>
          <p:spPr bwMode="auto">
            <a:xfrm>
              <a:off x="468543" y="2707840"/>
              <a:ext cx="3446453" cy="333756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1" descr="photo_14692_2010032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6" t="6328" r="33274" b="10636"/>
            <a:stretch/>
          </p:blipFill>
          <p:spPr bwMode="auto">
            <a:xfrm>
              <a:off x="5220072" y="2707840"/>
              <a:ext cx="3465316" cy="333755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 D. Kirschen &amp; University of Washington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70FC50-DA3D-9C4D-9A69-E12F5CF19014}" type="slidenum">
              <a:rPr lang="en-US" smtClean="0"/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142415"/>
      </p:ext>
    </p:extLst>
  </p:cSld>
  <p:clrMapOvr>
    <a:masterClrMapping/>
  </p:clrMapOvr>
</p:sld>
</file>

<file path=ppt/theme/theme1.xml><?xml version="1.0" encoding="utf-8"?>
<a:theme xmlns:a="http://schemas.openxmlformats.org/drawingml/2006/main" name="UW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UWEE.thmx</Template>
  <TotalTime>12002</TotalTime>
  <Words>2680</Words>
  <Application>Microsoft Macintosh PowerPoint</Application>
  <PresentationFormat>On-screen Show (4:3)</PresentationFormat>
  <Paragraphs>580</Paragraphs>
  <Slides>59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Helvetica</vt:lpstr>
      <vt:lpstr>Times</vt:lpstr>
      <vt:lpstr>Wingdings</vt:lpstr>
      <vt:lpstr>UWEE</vt:lpstr>
      <vt:lpstr>CorelDRAW!</vt:lpstr>
      <vt:lpstr>Chapter 1: Introduction</vt:lpstr>
      <vt:lpstr>PowerPoint Presentation</vt:lpstr>
      <vt:lpstr>What about money?</vt:lpstr>
      <vt:lpstr>PowerPoint Presentation</vt:lpstr>
      <vt:lpstr>What about reliability?</vt:lpstr>
      <vt:lpstr>Cost of reliability</vt:lpstr>
      <vt:lpstr>Value of reliability</vt:lpstr>
      <vt:lpstr>Balancing the greed and the fear</vt:lpstr>
      <vt:lpstr>How do we model this balance?</vt:lpstr>
      <vt:lpstr>PowerPoint Presentation</vt:lpstr>
      <vt:lpstr>PowerPoint Presentation</vt:lpstr>
      <vt:lpstr>Three-way balancing</vt:lpstr>
      <vt:lpstr>Government energy policy</vt:lpstr>
      <vt:lpstr>PowerPoint Presentation</vt:lpstr>
      <vt:lpstr>Traditional electric utility model</vt:lpstr>
      <vt:lpstr>Why vertical integration?</vt:lpstr>
      <vt:lpstr>Why vertical integration?</vt:lpstr>
      <vt:lpstr>Why monopolies?</vt:lpstr>
      <vt:lpstr>Example 1: Puget Sound Energy</vt:lpstr>
      <vt:lpstr>Example 2: Seattle City Light</vt:lpstr>
      <vt:lpstr>Example 3: BC Hydro</vt:lpstr>
      <vt:lpstr>Types of utilities in the United States</vt:lpstr>
      <vt:lpstr>Regulation</vt:lpstr>
      <vt:lpstr>The “Regulatory Compact”</vt:lpstr>
      <vt:lpstr>Rate of return regulation</vt:lpstr>
      <vt:lpstr>Problems with Private Monopolies</vt:lpstr>
      <vt:lpstr>Could the regulators do better?</vt:lpstr>
      <vt:lpstr>Problems with Public Monopolies</vt:lpstr>
      <vt:lpstr>Things bad governments do…</vt:lpstr>
      <vt:lpstr>The “new” electricity supply model</vt:lpstr>
      <vt:lpstr>Expected benefits of privatization</vt:lpstr>
      <vt:lpstr>Expected benefits of unbundling</vt:lpstr>
      <vt:lpstr>Expected benefits of competition</vt:lpstr>
      <vt:lpstr>North American Electricity Markets</vt:lpstr>
      <vt:lpstr>Market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(who are the characters in the play)</vt:lpstr>
      <vt:lpstr>The old model</vt:lpstr>
      <vt:lpstr>Customer (old model)</vt:lpstr>
      <vt:lpstr>Vertically-Integrated Monopoly Utility</vt:lpstr>
      <vt:lpstr>Actors after full unbundling</vt:lpstr>
      <vt:lpstr>Generating companies</vt:lpstr>
      <vt:lpstr>Distribution Companies</vt:lpstr>
      <vt:lpstr>Retailers</vt:lpstr>
      <vt:lpstr>Market Operator</vt:lpstr>
      <vt:lpstr>Independent System Operator</vt:lpstr>
      <vt:lpstr>Transmission Companies</vt:lpstr>
      <vt:lpstr>Transmission System Operator</vt:lpstr>
      <vt:lpstr>Large Consumers</vt:lpstr>
      <vt:lpstr>Small Consumers</vt:lpstr>
      <vt:lpstr>Regulator</vt:lpstr>
      <vt:lpstr>Commercial Regulation</vt:lpstr>
      <vt:lpstr>Technical Regulation</vt:lpstr>
      <vt:lpstr>Typical re-bundling</vt:lpstr>
      <vt:lpstr>Perspectives</vt:lpstr>
    </vt:vector>
  </TitlesOfParts>
  <Company>UMIST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Transport and Conversion</dc:title>
  <dc:creator>Daniel Kirschen</dc:creator>
  <cp:lastModifiedBy>Daniel S Kirschen</cp:lastModifiedBy>
  <cp:revision>257</cp:revision>
  <cp:lastPrinted>2014-01-05T23:55:41Z</cp:lastPrinted>
  <dcterms:created xsi:type="dcterms:W3CDTF">2004-01-27T21:55:19Z</dcterms:created>
  <dcterms:modified xsi:type="dcterms:W3CDTF">2018-02-01T17:47:21Z</dcterms:modified>
</cp:coreProperties>
</file>