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94"/>
  </p:notesMasterIdLst>
  <p:handoutMasterIdLst>
    <p:handoutMasterId r:id="rId95"/>
  </p:handoutMasterIdLst>
  <p:sldIdLst>
    <p:sldId id="256" r:id="rId2"/>
    <p:sldId id="283" r:id="rId3"/>
    <p:sldId id="312" r:id="rId4"/>
    <p:sldId id="285" r:id="rId5"/>
    <p:sldId id="286" r:id="rId6"/>
    <p:sldId id="308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371" r:id="rId15"/>
    <p:sldId id="294" r:id="rId16"/>
    <p:sldId id="261" r:id="rId17"/>
    <p:sldId id="262" r:id="rId18"/>
    <p:sldId id="304" r:id="rId19"/>
    <p:sldId id="305" r:id="rId20"/>
    <p:sldId id="306" r:id="rId21"/>
    <p:sldId id="276" r:id="rId22"/>
    <p:sldId id="277" r:id="rId23"/>
    <p:sldId id="263" r:id="rId24"/>
    <p:sldId id="270" r:id="rId25"/>
    <p:sldId id="271" r:id="rId26"/>
    <p:sldId id="272" r:id="rId27"/>
    <p:sldId id="273" r:id="rId28"/>
    <p:sldId id="274" r:id="rId29"/>
    <p:sldId id="325" r:id="rId30"/>
    <p:sldId id="28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72" r:id="rId43"/>
    <p:sldId id="373" r:id="rId44"/>
    <p:sldId id="374" r:id="rId45"/>
    <p:sldId id="324" r:id="rId46"/>
    <p:sldId id="326" r:id="rId47"/>
    <p:sldId id="376" r:id="rId48"/>
    <p:sldId id="377" r:id="rId49"/>
    <p:sldId id="378" r:id="rId50"/>
    <p:sldId id="379" r:id="rId51"/>
    <p:sldId id="380" r:id="rId52"/>
    <p:sldId id="381" r:id="rId53"/>
    <p:sldId id="375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6" r:id="rId65"/>
    <p:sldId id="347" r:id="rId66"/>
    <p:sldId id="367" r:id="rId67"/>
    <p:sldId id="348" r:id="rId68"/>
    <p:sldId id="368" r:id="rId69"/>
    <p:sldId id="369" r:id="rId70"/>
    <p:sldId id="370" r:id="rId71"/>
    <p:sldId id="349" r:id="rId72"/>
    <p:sldId id="350" r:id="rId73"/>
    <p:sldId id="351" r:id="rId74"/>
    <p:sldId id="352" r:id="rId75"/>
    <p:sldId id="353" r:id="rId76"/>
    <p:sldId id="354" r:id="rId77"/>
    <p:sldId id="355" r:id="rId78"/>
    <p:sldId id="356" r:id="rId79"/>
    <p:sldId id="357" r:id="rId80"/>
    <p:sldId id="358" r:id="rId81"/>
    <p:sldId id="359" r:id="rId82"/>
    <p:sldId id="360" r:id="rId83"/>
    <p:sldId id="361" r:id="rId84"/>
    <p:sldId id="362" r:id="rId85"/>
    <p:sldId id="363" r:id="rId86"/>
    <p:sldId id="364" r:id="rId87"/>
    <p:sldId id="365" r:id="rId88"/>
    <p:sldId id="366" r:id="rId89"/>
    <p:sldId id="384" r:id="rId90"/>
    <p:sldId id="385" r:id="rId91"/>
    <p:sldId id="382" r:id="rId92"/>
    <p:sldId id="383" r:id="rId93"/>
  </p:sldIdLst>
  <p:sldSz cx="9144000" cy="6858000" type="screen4x3"/>
  <p:notesSz cx="6642100" cy="9779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C0128"/>
        </a:solidFill>
        <a:latin typeface="Helvetic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C0128"/>
        </a:solidFill>
        <a:latin typeface="Helvetic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C0128"/>
        </a:solidFill>
        <a:latin typeface="Helvetic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C0128"/>
        </a:solidFill>
        <a:latin typeface="Helvetic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C0128"/>
        </a:solidFill>
        <a:latin typeface="Helvetic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rgbClr val="FC0128"/>
        </a:solidFill>
        <a:latin typeface="Helvetic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rgbClr val="FC0128"/>
        </a:solidFill>
        <a:latin typeface="Helvetic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rgbClr val="FC0128"/>
        </a:solidFill>
        <a:latin typeface="Helvetic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rgbClr val="FC0128"/>
        </a:solidFill>
        <a:latin typeface="Helvetic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00FF00"/>
    <a:srgbClr val="000075"/>
    <a:srgbClr val="103DFC"/>
    <a:srgbClr val="009688"/>
    <a:srgbClr val="114FFB"/>
    <a:srgbClr val="99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3" autoAdjust="0"/>
    <p:restoredTop sz="50000" autoAdjust="0"/>
  </p:normalViewPr>
  <p:slideViewPr>
    <p:cSldViewPr>
      <p:cViewPr>
        <p:scale>
          <a:sx n="117" d="100"/>
          <a:sy n="117" d="100"/>
        </p:scale>
        <p:origin x="1040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124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0450" cy="4400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notes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5050" y="852488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415527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13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68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17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41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9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2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9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2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97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9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72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7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12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02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6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59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35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21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7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26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2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79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1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638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3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611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067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1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4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5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4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76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55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804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844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998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808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224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97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65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908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6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96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08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917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14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51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547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10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912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85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208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3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80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067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945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75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766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10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879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8047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744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7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33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74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4842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940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87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510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992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715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0770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71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7230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0023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0931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155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8484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50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5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016203"/>
            <a:ext cx="3332237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5943600"/>
            <a:ext cx="2895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934B9E4E-8BFB-1C4F-9020-9BC722AEAF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3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CCA6-4587-934F-A10E-18BB8033A1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DDFE4-8932-C546-BAC3-67D5647473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792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3008" y="1052736"/>
            <a:ext cx="4038600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4008" y="1052736"/>
            <a:ext cx="4038600" cy="504056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5896" y="6613525"/>
            <a:ext cx="3733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52631EDD-CE5C-414A-8B9C-B0E82C393D8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3" y="764704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4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68313" y="1447800"/>
            <a:ext cx="4038600" cy="46783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9313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0350"/>
            <a:ext cx="38862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132C5D5-E912-5240-90EC-716AB365BE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511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59313" y="1447800"/>
            <a:ext cx="4038600" cy="46783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0350"/>
            <a:ext cx="38862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4BD74F23-5418-CD4A-AEFE-8AB1E57976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6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9313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0350"/>
            <a:ext cx="38862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CD0E2E33-0A1F-9741-B70A-D108DD05AA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17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4478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0350"/>
            <a:ext cx="38862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4CA582DC-BCAB-B94A-8904-556C989481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00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2987675" cy="365125"/>
          </a:xfrm>
        </p:spPr>
        <p:txBody>
          <a:bodyPr/>
          <a:lstStyle>
            <a:lvl1pPr>
              <a:defRPr sz="1000" dirty="0" smtClean="0"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fld id="{9AE123A1-5C83-644A-90CD-6540A6FA2AC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72829"/>
            <a:ext cx="7772400" cy="1500187"/>
          </a:xfrm>
        </p:spPr>
        <p:txBody>
          <a:bodyPr anchor="b"/>
          <a:lstStyle>
            <a:lvl1pPr marL="0" indent="0">
              <a:buNone/>
              <a:defRPr sz="4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2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2267"/>
            <a:ext cx="3923928" cy="365125"/>
          </a:xfrm>
        </p:spPr>
        <p:txBody>
          <a:bodyPr/>
          <a:lstStyle>
            <a:lvl1pPr>
              <a:defRPr sz="1000" dirty="0" smtClean="0">
                <a:solidFill>
                  <a:schemeClr val="tx1"/>
                </a:solidFill>
              </a:defRPr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9925" y="6592267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fld id="{72170ED1-106A-D343-9641-5699E48B5C1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C132F-65E3-594D-B82D-6980C3A1164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468313" y="1052736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-56381" y="6597352"/>
            <a:ext cx="3548261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CD76A444-A72D-EA4F-A84B-711CB5641B3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4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396044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39D51C0A-4251-EE4A-8A07-79AFF2FB32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5CF50-B4E7-8244-ABDE-8A45D8F416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4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0D5C-2455-9544-86F8-03B9810D9F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fld id="{52631EDD-CE5C-414A-8B9C-B0E82C393D8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94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2.e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emf"/><Relationship Id="rId14" Type="http://schemas.openxmlformats.org/officeDocument/2006/relationships/oleObject" Target="../embeddings/oleObject19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2.emf"/><Relationship Id="rId5" Type="http://schemas.openxmlformats.org/officeDocument/2006/relationships/image" Target="../media/image28.emf"/><Relationship Id="rId15" Type="http://schemas.openxmlformats.org/officeDocument/2006/relationships/image" Target="../media/image34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0.emf"/><Relationship Id="rId14" Type="http://schemas.openxmlformats.org/officeDocument/2006/relationships/oleObject" Target="../embeddings/oleObject2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3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8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0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0.e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576" y="2924944"/>
            <a:ext cx="7772400" cy="1470025"/>
          </a:xfrm>
        </p:spPr>
        <p:txBody>
          <a:bodyPr/>
          <a:lstStyle/>
          <a:p>
            <a:r>
              <a:rPr lang="en-GB" sz="4000" dirty="0"/>
              <a:t>Basic Concepts from Economics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9C22-B78F-5A43-BE78-B1D31C015278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much does the next one costs?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A72-FDAE-B14D-8913-8FD38B9A40D0}" type="slidenum">
              <a:rPr lang="en-GB"/>
              <a:pPr/>
              <a:t>10</a:t>
            </a:fld>
            <a:endParaRPr lang="en-GB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819400" y="4251325"/>
            <a:ext cx="685800" cy="590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436938" y="3616325"/>
            <a:ext cx="1592262" cy="122555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1404938" y="4865688"/>
            <a:ext cx="5597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1395413" y="1912938"/>
            <a:ext cx="0" cy="294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219200" y="1358900"/>
            <a:ext cx="3789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Cost of producing a widget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7092950" y="4267200"/>
            <a:ext cx="13160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Total </a:t>
            </a:r>
          </a:p>
          <a:p>
            <a:r>
              <a:rPr lang="en-GB">
                <a:solidFill>
                  <a:schemeClr val="tx1"/>
                </a:solidFill>
              </a:rPr>
              <a:t>Quantity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1422400" y="4572000"/>
            <a:ext cx="1397000" cy="269875"/>
          </a:xfrm>
          <a:prstGeom prst="rect">
            <a:avLst/>
          </a:prstGeom>
          <a:solidFill>
            <a:srgbClr val="66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 rot="5400000">
            <a:off x="4264025" y="4953000"/>
            <a:ext cx="685800" cy="838200"/>
          </a:xfrm>
          <a:custGeom>
            <a:avLst/>
            <a:gdLst>
              <a:gd name="G0" fmla="+- 12050 0 0"/>
              <a:gd name="G1" fmla="+- 18514 0 0"/>
              <a:gd name="G2" fmla="+- 7200 0 0"/>
              <a:gd name="G3" fmla="*/ 12050 1 2"/>
              <a:gd name="G4" fmla="+- G3 10800 0"/>
              <a:gd name="G5" fmla="+- 21600 12050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25 w 21600"/>
              <a:gd name="T1" fmla="*/ 0 h 21600"/>
              <a:gd name="T2" fmla="*/ 12050 w 21600"/>
              <a:gd name="T3" fmla="*/ 7200 h 21600"/>
              <a:gd name="T4" fmla="*/ 0 w 21600"/>
              <a:gd name="T5" fmla="*/ 19629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25" y="0"/>
                </a:moveTo>
                <a:lnTo>
                  <a:pt x="12050" y="7200"/>
                </a:lnTo>
                <a:lnTo>
                  <a:pt x="15136" y="7200"/>
                </a:lnTo>
                <a:lnTo>
                  <a:pt x="15136" y="17659"/>
                </a:lnTo>
                <a:lnTo>
                  <a:pt x="0" y="17659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010150" y="5297488"/>
            <a:ext cx="337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" charset="0"/>
              </a:rPr>
              <a:t>Second shift production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much does the next one costs?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3914-89A1-2147-AF42-54490F6ECF5C}" type="slidenum">
              <a:rPr lang="en-GB"/>
              <a:pPr/>
              <a:t>11</a:t>
            </a:fld>
            <a:endParaRPr lang="en-GB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819400" y="4251325"/>
            <a:ext cx="685800" cy="590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436938" y="3616325"/>
            <a:ext cx="1592262" cy="122555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975225" y="2790825"/>
            <a:ext cx="1501775" cy="2051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404938" y="4865688"/>
            <a:ext cx="5597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V="1">
            <a:off x="1395413" y="1912938"/>
            <a:ext cx="0" cy="294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219200" y="1358900"/>
            <a:ext cx="3789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Cost of producing a widget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092950" y="4267200"/>
            <a:ext cx="13160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Total </a:t>
            </a:r>
          </a:p>
          <a:p>
            <a:r>
              <a:rPr lang="en-GB">
                <a:solidFill>
                  <a:schemeClr val="tx1"/>
                </a:solidFill>
              </a:rPr>
              <a:t>Quantity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1422400" y="4572000"/>
            <a:ext cx="1397000" cy="269875"/>
          </a:xfrm>
          <a:prstGeom prst="rect">
            <a:avLst/>
          </a:prstGeom>
          <a:solidFill>
            <a:srgbClr val="66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 rot="16200000" flipH="1">
            <a:off x="5105400" y="4953000"/>
            <a:ext cx="685800" cy="838200"/>
          </a:xfrm>
          <a:custGeom>
            <a:avLst/>
            <a:gdLst>
              <a:gd name="G0" fmla="+- 12050 0 0"/>
              <a:gd name="G1" fmla="+- 18514 0 0"/>
              <a:gd name="G2" fmla="+- 7200 0 0"/>
              <a:gd name="G3" fmla="*/ 12050 1 2"/>
              <a:gd name="G4" fmla="+- G3 10800 0"/>
              <a:gd name="G5" fmla="+- 21600 12050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25 w 21600"/>
              <a:gd name="T1" fmla="*/ 0 h 21600"/>
              <a:gd name="T2" fmla="*/ 12050 w 21600"/>
              <a:gd name="T3" fmla="*/ 7200 h 21600"/>
              <a:gd name="T4" fmla="*/ 0 w 21600"/>
              <a:gd name="T5" fmla="*/ 19629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25" y="0"/>
                </a:moveTo>
                <a:lnTo>
                  <a:pt x="12050" y="7200"/>
                </a:lnTo>
                <a:lnTo>
                  <a:pt x="15136" y="7200"/>
                </a:lnTo>
                <a:lnTo>
                  <a:pt x="15136" y="17659"/>
                </a:lnTo>
                <a:lnTo>
                  <a:pt x="0" y="17659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057400" y="5297488"/>
            <a:ext cx="303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" charset="0"/>
              </a:rPr>
              <a:t>Third shift production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much does the next one costs?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4897-6554-E347-B7D6-D1EED10E9929}" type="slidenum">
              <a:rPr lang="en-GB"/>
              <a:pPr/>
              <a:t>12</a:t>
            </a:fld>
            <a:endParaRPr lang="en-GB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819400" y="4251325"/>
            <a:ext cx="685800" cy="590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436938" y="3616325"/>
            <a:ext cx="1592262" cy="122555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975225" y="2790825"/>
            <a:ext cx="1501775" cy="2051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404938" y="4865688"/>
            <a:ext cx="5597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1395413" y="1912938"/>
            <a:ext cx="0" cy="294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219200" y="1358900"/>
            <a:ext cx="3789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Cost of producing a widget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7092950" y="4267200"/>
            <a:ext cx="13160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Total </a:t>
            </a:r>
          </a:p>
          <a:p>
            <a:r>
              <a:rPr lang="en-GB">
                <a:solidFill>
                  <a:schemeClr val="tx1"/>
                </a:solidFill>
              </a:rPr>
              <a:t>Quantity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451600" y="2425700"/>
            <a:ext cx="352425" cy="24161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1422400" y="4572000"/>
            <a:ext cx="1397000" cy="269875"/>
          </a:xfrm>
          <a:prstGeom prst="rect">
            <a:avLst/>
          </a:prstGeom>
          <a:solidFill>
            <a:srgbClr val="66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 rot="16200000" flipH="1">
            <a:off x="5943600" y="4953000"/>
            <a:ext cx="685800" cy="838200"/>
          </a:xfrm>
          <a:custGeom>
            <a:avLst/>
            <a:gdLst>
              <a:gd name="G0" fmla="+- 12050 0 0"/>
              <a:gd name="G1" fmla="+- 18514 0 0"/>
              <a:gd name="G2" fmla="+- 7200 0 0"/>
              <a:gd name="G3" fmla="*/ 12050 1 2"/>
              <a:gd name="G4" fmla="+- G3 10800 0"/>
              <a:gd name="G5" fmla="+- 21600 12050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25 w 21600"/>
              <a:gd name="T1" fmla="*/ 0 h 21600"/>
              <a:gd name="T2" fmla="*/ 12050 w 21600"/>
              <a:gd name="T3" fmla="*/ 7200 h 21600"/>
              <a:gd name="T4" fmla="*/ 0 w 21600"/>
              <a:gd name="T5" fmla="*/ 19629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25" y="0"/>
                </a:moveTo>
                <a:lnTo>
                  <a:pt x="12050" y="7200"/>
                </a:lnTo>
                <a:lnTo>
                  <a:pt x="15136" y="7200"/>
                </a:lnTo>
                <a:lnTo>
                  <a:pt x="15136" y="17659"/>
                </a:lnTo>
                <a:lnTo>
                  <a:pt x="0" y="17659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286000" y="5321300"/>
            <a:ext cx="352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" charset="0"/>
              </a:rPr>
              <a:t>Extra maintenance costs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Supply curve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8200" y="1295400"/>
            <a:ext cx="4114800" cy="4800600"/>
          </a:xfrm>
        </p:spPr>
        <p:txBody>
          <a:bodyPr/>
          <a:lstStyle/>
          <a:p>
            <a:r>
              <a:rPr lang="en-GB" sz="2400"/>
              <a:t>Aggregation of marginal cost curves of all suppliers</a:t>
            </a:r>
          </a:p>
          <a:p>
            <a:r>
              <a:rPr lang="en-GB" sz="2400"/>
              <a:t>Considers only variable operating costs</a:t>
            </a:r>
          </a:p>
          <a:p>
            <a:r>
              <a:rPr lang="en-GB" sz="2400"/>
              <a:t>Does not take cost of investments into account</a:t>
            </a:r>
          </a:p>
          <a:p>
            <a:r>
              <a:rPr lang="en-GB" sz="2400"/>
              <a:t>Supply function:</a:t>
            </a:r>
          </a:p>
          <a:p>
            <a:endParaRPr lang="en-GB" sz="2400"/>
          </a:p>
          <a:p>
            <a:endParaRPr lang="en-GB" sz="2400"/>
          </a:p>
          <a:p>
            <a:r>
              <a:rPr lang="en-GB" sz="2400"/>
              <a:t>Inverse supply function: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8C4CAC-A5F3-A64A-B6EC-C82392D3CF9A}" type="slidenum">
              <a:rPr lang="en-GB"/>
              <a:pPr/>
              <a:t>13</a:t>
            </a:fld>
            <a:endParaRPr lang="en-GB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889000" y="1524000"/>
            <a:ext cx="3530600" cy="3503613"/>
            <a:chOff x="560" y="960"/>
            <a:chExt cx="2224" cy="2207"/>
          </a:xfrm>
        </p:grpSpPr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>
              <a:off x="574" y="2778"/>
              <a:ext cx="2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 flipV="1">
              <a:off x="561" y="1085"/>
              <a:ext cx="0" cy="16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609" y="960"/>
              <a:ext cx="197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Price or marginal cost</a:t>
              </a:r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1955" y="2881"/>
              <a:ext cx="82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Quantity</a:t>
              </a: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auto">
            <a:xfrm>
              <a:off x="560" y="1216"/>
              <a:ext cx="1744" cy="1248"/>
            </a:xfrm>
            <a:custGeom>
              <a:avLst/>
              <a:gdLst>
                <a:gd name="T0" fmla="*/ 0 w 1744"/>
                <a:gd name="T1" fmla="*/ 1248 h 1248"/>
                <a:gd name="T2" fmla="*/ 768 w 1744"/>
                <a:gd name="T3" fmla="*/ 1048 h 1248"/>
                <a:gd name="T4" fmla="*/ 1336 w 1744"/>
                <a:gd name="T5" fmla="*/ 584 h 1248"/>
                <a:gd name="T6" fmla="*/ 1744 w 174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4" h="1248">
                  <a:moveTo>
                    <a:pt x="0" y="1248"/>
                  </a:moveTo>
                  <a:cubicBezTo>
                    <a:pt x="127" y="1214"/>
                    <a:pt x="545" y="1158"/>
                    <a:pt x="768" y="1048"/>
                  </a:cubicBezTo>
                  <a:cubicBezTo>
                    <a:pt x="990" y="937"/>
                    <a:pt x="1173" y="758"/>
                    <a:pt x="1336" y="584"/>
                  </a:cubicBezTo>
                  <a:cubicBezTo>
                    <a:pt x="1498" y="409"/>
                    <a:pt x="1659" y="121"/>
                    <a:pt x="1744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30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777070"/>
              </p:ext>
            </p:extLst>
          </p:nvPr>
        </p:nvGraphicFramePr>
        <p:xfrm>
          <a:off x="5583238" y="4365104"/>
          <a:ext cx="16795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4" name="Equation" r:id="rId4" imgW="647700" imgH="203200" progId="Equation.DSMT4">
                  <p:embed/>
                </p:oleObj>
              </mc:Choice>
              <mc:Fallback>
                <p:oleObj name="Equation" r:id="rId4" imgW="647700" imgH="20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238" y="4365104"/>
                        <a:ext cx="167957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240047"/>
              </p:ext>
            </p:extLst>
          </p:nvPr>
        </p:nvGraphicFramePr>
        <p:xfrm>
          <a:off x="5583238" y="5835129"/>
          <a:ext cx="141605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5" name="Equation" r:id="rId6" imgW="546100" imgH="165100" progId="Equation.DSMT4">
                  <p:embed/>
                </p:oleObj>
              </mc:Choice>
              <mc:Fallback>
                <p:oleObj name="Equation" r:id="rId6" imgW="546100" imgH="165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238" y="5835129"/>
                        <a:ext cx="141605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Price elasticity of the supply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8C4CAC-A5F3-A64A-B6EC-C82392D3CF9A}" type="slidenum">
              <a:rPr lang="en-GB"/>
              <a:pPr/>
              <a:t>14</a:t>
            </a:fld>
            <a:endParaRPr lang="en-GB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889000" y="1524000"/>
            <a:ext cx="3530600" cy="3503613"/>
            <a:chOff x="560" y="960"/>
            <a:chExt cx="2224" cy="2207"/>
          </a:xfrm>
        </p:grpSpPr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>
              <a:off x="574" y="2778"/>
              <a:ext cx="2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 flipV="1">
              <a:off x="561" y="1085"/>
              <a:ext cx="0" cy="16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609" y="960"/>
              <a:ext cx="197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Price or marginal cost</a:t>
              </a:r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1955" y="2881"/>
              <a:ext cx="82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Quantity</a:t>
              </a: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auto">
            <a:xfrm>
              <a:off x="560" y="1216"/>
              <a:ext cx="1744" cy="1248"/>
            </a:xfrm>
            <a:custGeom>
              <a:avLst/>
              <a:gdLst>
                <a:gd name="T0" fmla="*/ 0 w 1744"/>
                <a:gd name="T1" fmla="*/ 1248 h 1248"/>
                <a:gd name="T2" fmla="*/ 768 w 1744"/>
                <a:gd name="T3" fmla="*/ 1048 h 1248"/>
                <a:gd name="T4" fmla="*/ 1336 w 1744"/>
                <a:gd name="T5" fmla="*/ 584 h 1248"/>
                <a:gd name="T6" fmla="*/ 1744 w 174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4" h="1248">
                  <a:moveTo>
                    <a:pt x="0" y="1248"/>
                  </a:moveTo>
                  <a:cubicBezTo>
                    <a:pt x="127" y="1214"/>
                    <a:pt x="545" y="1158"/>
                    <a:pt x="768" y="1048"/>
                  </a:cubicBezTo>
                  <a:cubicBezTo>
                    <a:pt x="990" y="937"/>
                    <a:pt x="1173" y="758"/>
                    <a:pt x="1336" y="584"/>
                  </a:cubicBezTo>
                  <a:cubicBezTo>
                    <a:pt x="1498" y="409"/>
                    <a:pt x="1659" y="121"/>
                    <a:pt x="1744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5" name="Object 10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19477"/>
              </p:ext>
            </p:extLst>
          </p:nvPr>
        </p:nvGraphicFramePr>
        <p:xfrm>
          <a:off x="5940152" y="2492896"/>
          <a:ext cx="2387600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4" imgW="1041400" imgH="749300" progId="Equation.DSMT4">
                  <p:embed/>
                </p:oleObj>
              </mc:Choice>
              <mc:Fallback>
                <p:oleObj name="Equation" r:id="rId4" imgW="10414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492896"/>
                        <a:ext cx="2387600" cy="171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601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Market equilibrium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7D6939-A293-1F46-A8A3-392ECD7A16D7}" type="slidenum">
              <a:rPr lang="en-GB"/>
              <a:pPr/>
              <a:t>15</a:t>
            </a:fld>
            <a:endParaRPr lang="en-GB"/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1931988" y="1520825"/>
            <a:ext cx="5708650" cy="4117975"/>
            <a:chOff x="1217" y="958"/>
            <a:chExt cx="3596" cy="2594"/>
          </a:xfrm>
        </p:grpSpPr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>
              <a:off x="1235" y="3253"/>
              <a:ext cx="28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 flipV="1">
              <a:off x="1217" y="1116"/>
              <a:ext cx="0" cy="2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1281" y="958"/>
              <a:ext cx="55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Price</a:t>
              </a:r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3984" y="3266"/>
              <a:ext cx="82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Quantity</a:t>
              </a:r>
            </a:p>
          </p:txBody>
        </p:sp>
      </p:grpSp>
      <p:grpSp>
        <p:nvGrpSpPr>
          <p:cNvPr id="44055" name="Group 23"/>
          <p:cNvGrpSpPr>
            <a:grpSpLocks/>
          </p:cNvGrpSpPr>
          <p:nvPr/>
        </p:nvGrpSpPr>
        <p:grpSpPr bwMode="auto">
          <a:xfrm>
            <a:off x="1930400" y="1587500"/>
            <a:ext cx="6159500" cy="2947988"/>
            <a:chOff x="1216" y="1000"/>
            <a:chExt cx="3880" cy="1857"/>
          </a:xfrm>
        </p:grpSpPr>
        <p:sp>
          <p:nvSpPr>
            <p:cNvPr id="44041" name="Freeform 9"/>
            <p:cNvSpPr>
              <a:spLocks/>
            </p:cNvSpPr>
            <p:nvPr/>
          </p:nvSpPr>
          <p:spPr bwMode="auto">
            <a:xfrm>
              <a:off x="1216" y="1281"/>
              <a:ext cx="2321" cy="1576"/>
            </a:xfrm>
            <a:custGeom>
              <a:avLst/>
              <a:gdLst>
                <a:gd name="T0" fmla="*/ 0 w 1744"/>
                <a:gd name="T1" fmla="*/ 1248 h 1248"/>
                <a:gd name="T2" fmla="*/ 768 w 1744"/>
                <a:gd name="T3" fmla="*/ 1048 h 1248"/>
                <a:gd name="T4" fmla="*/ 1336 w 1744"/>
                <a:gd name="T5" fmla="*/ 584 h 1248"/>
                <a:gd name="T6" fmla="*/ 1744 w 174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4" h="1248">
                  <a:moveTo>
                    <a:pt x="0" y="1248"/>
                  </a:moveTo>
                  <a:cubicBezTo>
                    <a:pt x="127" y="1214"/>
                    <a:pt x="545" y="1158"/>
                    <a:pt x="768" y="1048"/>
                  </a:cubicBezTo>
                  <a:cubicBezTo>
                    <a:pt x="990" y="937"/>
                    <a:pt x="1173" y="758"/>
                    <a:pt x="1336" y="584"/>
                  </a:cubicBezTo>
                  <a:cubicBezTo>
                    <a:pt x="1498" y="409"/>
                    <a:pt x="1659" y="121"/>
                    <a:pt x="1744" y="0"/>
                  </a:cubicBezTo>
                </a:path>
              </a:pathLst>
            </a:custGeom>
            <a:noFill/>
            <a:ln w="19050" cap="flat" cmpd="sng">
              <a:solidFill>
                <a:srgbClr val="114FFB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3456" y="1000"/>
              <a:ext cx="1640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Supply curve</a:t>
              </a:r>
            </a:p>
            <a:p>
              <a:r>
                <a:rPr lang="en-GB">
                  <a:solidFill>
                    <a:schemeClr val="tx1"/>
                  </a:solidFill>
                </a:rPr>
                <a:t>Willingness to sell</a:t>
              </a:r>
            </a:p>
          </p:txBody>
        </p:sp>
      </p:grp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2590800" y="2133600"/>
            <a:ext cx="5532438" cy="2895600"/>
            <a:chOff x="1632" y="1344"/>
            <a:chExt cx="3485" cy="1824"/>
          </a:xfrm>
        </p:grpSpPr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3456" y="2640"/>
              <a:ext cx="1661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2"/>
                  </a:solidFill>
                </a:rPr>
                <a:t>Demand curve</a:t>
              </a:r>
            </a:p>
            <a:p>
              <a:r>
                <a:rPr lang="en-GB">
                  <a:solidFill>
                    <a:schemeClr val="tx1"/>
                  </a:solidFill>
                </a:rPr>
                <a:t>Willingness to buy</a:t>
              </a:r>
            </a:p>
          </p:txBody>
        </p:sp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>
              <a:off x="1632" y="1344"/>
              <a:ext cx="1968" cy="18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4046" name="Group 14"/>
          <p:cNvGrpSpPr>
            <a:grpSpLocks/>
          </p:cNvGrpSpPr>
          <p:nvPr/>
        </p:nvGrpSpPr>
        <p:grpSpPr bwMode="auto">
          <a:xfrm>
            <a:off x="771525" y="3200400"/>
            <a:ext cx="4133850" cy="2695575"/>
            <a:chOff x="486" y="2016"/>
            <a:chExt cx="2604" cy="1698"/>
          </a:xfrm>
        </p:grpSpPr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486" y="2016"/>
              <a:ext cx="618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>
                  <a:solidFill>
                    <a:schemeClr val="tx1"/>
                  </a:solidFill>
                </a:rPr>
                <a:t>market</a:t>
              </a:r>
            </a:p>
            <a:p>
              <a:r>
                <a:rPr lang="en-GB" sz="1800">
                  <a:solidFill>
                    <a:schemeClr val="tx1"/>
                  </a:solidFill>
                </a:rPr>
                <a:t>clearing</a:t>
              </a:r>
            </a:p>
            <a:p>
              <a:r>
                <a:rPr lang="en-GB" sz="1800">
                  <a:solidFill>
                    <a:schemeClr val="tx1"/>
                  </a:solidFill>
                </a:rPr>
                <a:t>price</a:t>
              </a:r>
            </a:p>
          </p:txBody>
        </p:sp>
        <p:sp>
          <p:nvSpPr>
            <p:cNvPr id="44048" name="Rectangle 16"/>
            <p:cNvSpPr>
              <a:spLocks noChangeArrowheads="1"/>
            </p:cNvSpPr>
            <p:nvPr/>
          </p:nvSpPr>
          <p:spPr bwMode="auto">
            <a:xfrm>
              <a:off x="2304" y="3312"/>
              <a:ext cx="78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>
                  <a:solidFill>
                    <a:schemeClr val="tx1"/>
                  </a:solidFill>
                </a:rPr>
                <a:t>volume</a:t>
              </a:r>
            </a:p>
            <a:p>
              <a:r>
                <a:rPr lang="en-GB" sz="1800">
                  <a:solidFill>
                    <a:schemeClr val="tx1"/>
                  </a:solidFill>
                </a:rPr>
                <a:t>transacted</a:t>
              </a:r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>
              <a:off x="2688" y="230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 flipH="1">
              <a:off x="1200" y="230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4056" name="Group 24"/>
          <p:cNvGrpSpPr>
            <a:grpSpLocks/>
          </p:cNvGrpSpPr>
          <p:nvPr/>
        </p:nvGrpSpPr>
        <p:grpSpPr bwMode="auto">
          <a:xfrm>
            <a:off x="4165600" y="2973388"/>
            <a:ext cx="4411663" cy="811212"/>
            <a:chOff x="2624" y="1873"/>
            <a:chExt cx="2779" cy="511"/>
          </a:xfrm>
        </p:grpSpPr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 flipV="1">
              <a:off x="2784" y="2064"/>
              <a:ext cx="912" cy="240"/>
            </a:xfrm>
            <a:prstGeom prst="line">
              <a:avLst/>
            </a:prstGeom>
            <a:noFill/>
            <a:ln w="28575">
              <a:solidFill>
                <a:srgbClr val="009688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53" name="Oval 21"/>
            <p:cNvSpPr>
              <a:spLocks noChangeArrowheads="1"/>
            </p:cNvSpPr>
            <p:nvPr/>
          </p:nvSpPr>
          <p:spPr bwMode="auto">
            <a:xfrm>
              <a:off x="2624" y="2240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68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54" name="Text Box 22"/>
            <p:cNvSpPr txBox="1">
              <a:spLocks noChangeArrowheads="1"/>
            </p:cNvSpPr>
            <p:nvPr/>
          </p:nvSpPr>
          <p:spPr bwMode="auto">
            <a:xfrm>
              <a:off x="3718" y="1873"/>
              <a:ext cx="16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  <a:latin typeface="Arial" charset="0"/>
                </a:rPr>
                <a:t>market equilibrium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Supply and Demand</a:t>
            </a: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31BE-C982-BB47-9CFB-C0D18DF81306}" type="slidenum">
              <a:rPr lang="en-GB"/>
              <a:pPr/>
              <a:t>16</a:t>
            </a:fld>
            <a:endParaRPr lang="en-GB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116138" y="5499100"/>
            <a:ext cx="4418013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2095500" y="2312988"/>
            <a:ext cx="0" cy="319246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1238" y="2190750"/>
            <a:ext cx="8747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Price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672138" y="5729288"/>
            <a:ext cx="13160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Quantity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553075" y="2482850"/>
            <a:ext cx="10620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supply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527675" y="4810125"/>
            <a:ext cx="12827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demand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2921000" y="3308350"/>
            <a:ext cx="2147888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2632075" y="2960688"/>
            <a:ext cx="2847975" cy="2343150"/>
          </a:xfrm>
          <a:prstGeom prst="line">
            <a:avLst/>
          </a:prstGeom>
          <a:noFill/>
          <a:ln w="38100" cmpd="sng">
            <a:solidFill>
              <a:srgbClr val="103DF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2616200" y="3119438"/>
            <a:ext cx="2689225" cy="1970088"/>
          </a:xfrm>
          <a:prstGeom prst="line">
            <a:avLst/>
          </a:prstGeom>
          <a:noFill/>
          <a:ln w="38100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2994025" y="5003800"/>
            <a:ext cx="2147888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260850" y="4321174"/>
            <a:ext cx="455166" cy="331961"/>
          </a:xfrm>
          <a:prstGeom prst="line">
            <a:avLst/>
          </a:prstGeom>
          <a:noFill/>
          <a:ln w="57150" cmpd="sng">
            <a:solidFill>
              <a:srgbClr val="FF99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3203848" y="3573016"/>
            <a:ext cx="514077" cy="344934"/>
          </a:xfrm>
          <a:prstGeom prst="line">
            <a:avLst/>
          </a:prstGeom>
          <a:noFill/>
          <a:ln w="57150" cmpd="sng">
            <a:solidFill>
              <a:srgbClr val="FC012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3347864" y="4364038"/>
            <a:ext cx="430386" cy="361106"/>
          </a:xfrm>
          <a:prstGeom prst="line">
            <a:avLst/>
          </a:prstGeom>
          <a:noFill/>
          <a:ln w="57150" cmpd="sng">
            <a:solidFill>
              <a:srgbClr val="FF99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4381500" y="3501008"/>
            <a:ext cx="478532" cy="378842"/>
          </a:xfrm>
          <a:prstGeom prst="line">
            <a:avLst/>
          </a:prstGeom>
          <a:noFill/>
          <a:ln w="57150" cmpd="sng">
            <a:solidFill>
              <a:srgbClr val="FC0128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4467225" y="4205288"/>
            <a:ext cx="876300" cy="0"/>
          </a:xfrm>
          <a:prstGeom prst="line">
            <a:avLst/>
          </a:prstGeom>
          <a:noFill/>
          <a:ln w="38100" cmpd="sng">
            <a:solidFill>
              <a:srgbClr val="FC0128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5395913" y="4000500"/>
            <a:ext cx="205036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 dirty="0"/>
              <a:t>equilibrium point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Market equilibrium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B3D9-759A-8540-A966-73358A7E7E27}" type="slidenum">
              <a:rPr lang="en-GB"/>
              <a:pPr/>
              <a:t>17</a:t>
            </a:fld>
            <a:endParaRPr lang="en-GB"/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5295900" y="2743200"/>
            <a:ext cx="3848100" cy="32004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GB" sz="2400"/>
              <a:t>Sellers have no incentive to sell for less</a:t>
            </a:r>
          </a:p>
          <a:p>
            <a:r>
              <a:rPr lang="en-GB" sz="2400"/>
              <a:t>Buyers have no incentive to buy for more</a:t>
            </a:r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547688" y="1676400"/>
            <a:ext cx="4252912" cy="3667125"/>
            <a:chOff x="102" y="1386"/>
            <a:chExt cx="2679" cy="2310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102" y="2108"/>
              <a:ext cx="618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>
                  <a:solidFill>
                    <a:schemeClr val="tx1"/>
                  </a:solidFill>
                </a:rPr>
                <a:t>market</a:t>
              </a:r>
            </a:p>
            <a:p>
              <a:r>
                <a:rPr lang="en-GB" sz="1800">
                  <a:solidFill>
                    <a:schemeClr val="tx1"/>
                  </a:solidFill>
                </a:rPr>
                <a:t>clearing</a:t>
              </a:r>
            </a:p>
            <a:p>
              <a:r>
                <a:rPr lang="en-GB" sz="1800">
                  <a:solidFill>
                    <a:schemeClr val="tx1"/>
                  </a:solidFill>
                </a:rPr>
                <a:t>price</a:t>
              </a: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1952" y="3248"/>
              <a:ext cx="82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Quantity</a:t>
              </a:r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1038" y="3294"/>
              <a:ext cx="78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>
                  <a:solidFill>
                    <a:schemeClr val="tx1"/>
                  </a:solidFill>
                </a:rPr>
                <a:t>volume</a:t>
              </a:r>
            </a:p>
            <a:p>
              <a:r>
                <a:rPr lang="en-GB" sz="1800">
                  <a:solidFill>
                    <a:schemeClr val="tx1"/>
                  </a:solidFill>
                </a:rPr>
                <a:t>transacted</a:t>
              </a:r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720" y="3196"/>
              <a:ext cx="159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710" y="1457"/>
              <a:ext cx="0" cy="17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752" y="1386"/>
              <a:ext cx="55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Price</a:t>
              </a: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1624" y="1485"/>
              <a:ext cx="66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supply</a:t>
              </a: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1740" y="2846"/>
              <a:ext cx="80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2"/>
                  </a:solidFill>
                </a:rPr>
                <a:t>demand</a:t>
              </a:r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H="1">
              <a:off x="712" y="2326"/>
              <a:ext cx="71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1430" y="2324"/>
              <a:ext cx="0" cy="866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flipV="1">
              <a:off x="794" y="1810"/>
              <a:ext cx="1138" cy="1170"/>
            </a:xfrm>
            <a:prstGeom prst="line">
              <a:avLst/>
            </a:prstGeom>
            <a:noFill/>
            <a:ln w="25400">
              <a:solidFill>
                <a:srgbClr val="103DF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913" y="1898"/>
              <a:ext cx="1092" cy="89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258" name="Object 18"/>
          <p:cNvGraphicFramePr>
            <a:graphicFrameLocks noChangeAspect="1"/>
          </p:cNvGraphicFramePr>
          <p:nvPr/>
        </p:nvGraphicFramePr>
        <p:xfrm>
          <a:off x="5334000" y="1219200"/>
          <a:ext cx="30638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7" name="Equation" r:id="rId4" imgW="1181100" imgH="203200" progId="Equation.3">
                  <p:embed/>
                </p:oleObj>
              </mc:Choice>
              <mc:Fallback>
                <p:oleObj name="Equation" r:id="rId4" imgW="1181100" imgH="203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219200"/>
                        <a:ext cx="30638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5334000" y="1828800"/>
          <a:ext cx="34909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Equation" r:id="rId6" imgW="1346200" imgH="203200" progId="Equation.3">
                  <p:embed/>
                </p:oleObj>
              </mc:Choice>
              <mc:Fallback>
                <p:oleObj name="Equation" r:id="rId6" imgW="1346200" imgH="203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828800"/>
                        <a:ext cx="34909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Centralized auction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447800"/>
            <a:ext cx="4033837" cy="46783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Producers enter their offers: quantity and price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Offers are stacked up to construct the supply curve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Consumers enter their bids: quantity and price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Bids are stacked up to construct the demand curve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Intersection determines the market equilibrium: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Market clearing price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Transacted quantity 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B3AF75-11E7-284D-A066-7C32D7016A92}" type="slidenum">
              <a:rPr lang="en-GB"/>
              <a:pPr/>
              <a:t>18</a:t>
            </a:fld>
            <a:endParaRPr lang="en-GB"/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5183188" y="2209800"/>
            <a:ext cx="3529012" cy="3503613"/>
            <a:chOff x="3265" y="1392"/>
            <a:chExt cx="2223" cy="2207"/>
          </a:xfrm>
        </p:grpSpPr>
        <p:sp>
          <p:nvSpPr>
            <p:cNvPr id="72709" name="Line 5"/>
            <p:cNvSpPr>
              <a:spLocks noChangeShapeType="1"/>
            </p:cNvSpPr>
            <p:nvPr/>
          </p:nvSpPr>
          <p:spPr bwMode="auto">
            <a:xfrm>
              <a:off x="3278" y="3210"/>
              <a:ext cx="2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0" name="Line 6"/>
            <p:cNvSpPr>
              <a:spLocks noChangeShapeType="1"/>
            </p:cNvSpPr>
            <p:nvPr/>
          </p:nvSpPr>
          <p:spPr bwMode="auto">
            <a:xfrm flipV="1">
              <a:off x="3265" y="1517"/>
              <a:ext cx="0" cy="16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3313" y="1392"/>
              <a:ext cx="55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Price</a:t>
              </a:r>
            </a:p>
          </p:txBody>
        </p:sp>
        <p:sp>
          <p:nvSpPr>
            <p:cNvPr id="72712" name="Rectangle 8"/>
            <p:cNvSpPr>
              <a:spLocks noChangeArrowheads="1"/>
            </p:cNvSpPr>
            <p:nvPr/>
          </p:nvSpPr>
          <p:spPr bwMode="auto">
            <a:xfrm>
              <a:off x="4659" y="3313"/>
              <a:ext cx="82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Quantity</a:t>
              </a:r>
            </a:p>
          </p:txBody>
        </p:sp>
      </p:grpSp>
      <p:sp>
        <p:nvSpPr>
          <p:cNvPr id="72713" name="Freeform 9"/>
          <p:cNvSpPr>
            <a:spLocks/>
          </p:cNvSpPr>
          <p:nvPr/>
        </p:nvSpPr>
        <p:spPr bwMode="auto">
          <a:xfrm>
            <a:off x="5181600" y="2819400"/>
            <a:ext cx="2819400" cy="1981200"/>
          </a:xfrm>
          <a:custGeom>
            <a:avLst/>
            <a:gdLst>
              <a:gd name="T0" fmla="*/ 0 w 1776"/>
              <a:gd name="T1" fmla="*/ 1248 h 1248"/>
              <a:gd name="T2" fmla="*/ 384 w 1776"/>
              <a:gd name="T3" fmla="*/ 1248 h 1248"/>
              <a:gd name="T4" fmla="*/ 384 w 1776"/>
              <a:gd name="T5" fmla="*/ 1152 h 1248"/>
              <a:gd name="T6" fmla="*/ 576 w 1776"/>
              <a:gd name="T7" fmla="*/ 1152 h 1248"/>
              <a:gd name="T8" fmla="*/ 576 w 1776"/>
              <a:gd name="T9" fmla="*/ 1056 h 1248"/>
              <a:gd name="T10" fmla="*/ 768 w 1776"/>
              <a:gd name="T11" fmla="*/ 1056 h 1248"/>
              <a:gd name="T12" fmla="*/ 768 w 1776"/>
              <a:gd name="T13" fmla="*/ 912 h 1248"/>
              <a:gd name="T14" fmla="*/ 912 w 1776"/>
              <a:gd name="T15" fmla="*/ 912 h 1248"/>
              <a:gd name="T16" fmla="*/ 912 w 1776"/>
              <a:gd name="T17" fmla="*/ 768 h 1248"/>
              <a:gd name="T18" fmla="*/ 1104 w 1776"/>
              <a:gd name="T19" fmla="*/ 768 h 1248"/>
              <a:gd name="T20" fmla="*/ 1104 w 1776"/>
              <a:gd name="T21" fmla="*/ 576 h 1248"/>
              <a:gd name="T22" fmla="*/ 1344 w 1776"/>
              <a:gd name="T23" fmla="*/ 576 h 1248"/>
              <a:gd name="T24" fmla="*/ 1344 w 1776"/>
              <a:gd name="T25" fmla="*/ 384 h 1248"/>
              <a:gd name="T26" fmla="*/ 1488 w 1776"/>
              <a:gd name="T27" fmla="*/ 384 h 1248"/>
              <a:gd name="T28" fmla="*/ 1488 w 1776"/>
              <a:gd name="T29" fmla="*/ 192 h 1248"/>
              <a:gd name="T30" fmla="*/ 1632 w 1776"/>
              <a:gd name="T31" fmla="*/ 192 h 1248"/>
              <a:gd name="T32" fmla="*/ 1632 w 1776"/>
              <a:gd name="T33" fmla="*/ 0 h 1248"/>
              <a:gd name="T34" fmla="*/ 1776 w 1776"/>
              <a:gd name="T3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76" h="1248">
                <a:moveTo>
                  <a:pt x="0" y="1248"/>
                </a:moveTo>
                <a:lnTo>
                  <a:pt x="384" y="1248"/>
                </a:lnTo>
                <a:lnTo>
                  <a:pt x="384" y="1152"/>
                </a:lnTo>
                <a:lnTo>
                  <a:pt x="576" y="1152"/>
                </a:lnTo>
                <a:lnTo>
                  <a:pt x="576" y="1056"/>
                </a:lnTo>
                <a:lnTo>
                  <a:pt x="768" y="1056"/>
                </a:lnTo>
                <a:lnTo>
                  <a:pt x="768" y="912"/>
                </a:lnTo>
                <a:lnTo>
                  <a:pt x="912" y="912"/>
                </a:lnTo>
                <a:lnTo>
                  <a:pt x="912" y="768"/>
                </a:lnTo>
                <a:lnTo>
                  <a:pt x="1104" y="768"/>
                </a:lnTo>
                <a:lnTo>
                  <a:pt x="1104" y="576"/>
                </a:lnTo>
                <a:lnTo>
                  <a:pt x="1344" y="576"/>
                </a:lnTo>
                <a:lnTo>
                  <a:pt x="1344" y="384"/>
                </a:lnTo>
                <a:lnTo>
                  <a:pt x="1488" y="384"/>
                </a:lnTo>
                <a:lnTo>
                  <a:pt x="1488" y="192"/>
                </a:lnTo>
                <a:lnTo>
                  <a:pt x="1632" y="192"/>
                </a:lnTo>
                <a:lnTo>
                  <a:pt x="1632" y="0"/>
                </a:lnTo>
                <a:lnTo>
                  <a:pt x="1776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14" name="Freeform 10"/>
          <p:cNvSpPr>
            <a:spLocks/>
          </p:cNvSpPr>
          <p:nvPr/>
        </p:nvSpPr>
        <p:spPr bwMode="auto">
          <a:xfrm>
            <a:off x="5181600" y="2743200"/>
            <a:ext cx="2819400" cy="1371600"/>
          </a:xfrm>
          <a:custGeom>
            <a:avLst/>
            <a:gdLst>
              <a:gd name="T0" fmla="*/ 0 w 1776"/>
              <a:gd name="T1" fmla="*/ 0 h 864"/>
              <a:gd name="T2" fmla="*/ 576 w 1776"/>
              <a:gd name="T3" fmla="*/ 0 h 864"/>
              <a:gd name="T4" fmla="*/ 576 w 1776"/>
              <a:gd name="T5" fmla="*/ 144 h 864"/>
              <a:gd name="T6" fmla="*/ 912 w 1776"/>
              <a:gd name="T7" fmla="*/ 144 h 864"/>
              <a:gd name="T8" fmla="*/ 912 w 1776"/>
              <a:gd name="T9" fmla="*/ 240 h 864"/>
              <a:gd name="T10" fmla="*/ 1200 w 1776"/>
              <a:gd name="T11" fmla="*/ 240 h 864"/>
              <a:gd name="T12" fmla="*/ 1200 w 1776"/>
              <a:gd name="T13" fmla="*/ 336 h 864"/>
              <a:gd name="T14" fmla="*/ 1392 w 1776"/>
              <a:gd name="T15" fmla="*/ 336 h 864"/>
              <a:gd name="T16" fmla="*/ 1392 w 1776"/>
              <a:gd name="T17" fmla="*/ 480 h 864"/>
              <a:gd name="T18" fmla="*/ 1584 w 1776"/>
              <a:gd name="T19" fmla="*/ 480 h 864"/>
              <a:gd name="T20" fmla="*/ 1584 w 1776"/>
              <a:gd name="T21" fmla="*/ 624 h 864"/>
              <a:gd name="T22" fmla="*/ 1776 w 1776"/>
              <a:gd name="T23" fmla="*/ 624 h 864"/>
              <a:gd name="T24" fmla="*/ 1776 w 1776"/>
              <a:gd name="T25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76" h="864">
                <a:moveTo>
                  <a:pt x="0" y="0"/>
                </a:moveTo>
                <a:lnTo>
                  <a:pt x="576" y="0"/>
                </a:lnTo>
                <a:lnTo>
                  <a:pt x="576" y="144"/>
                </a:lnTo>
                <a:lnTo>
                  <a:pt x="912" y="144"/>
                </a:lnTo>
                <a:lnTo>
                  <a:pt x="912" y="240"/>
                </a:lnTo>
                <a:lnTo>
                  <a:pt x="1200" y="240"/>
                </a:lnTo>
                <a:lnTo>
                  <a:pt x="1200" y="336"/>
                </a:lnTo>
                <a:lnTo>
                  <a:pt x="1392" y="336"/>
                </a:lnTo>
                <a:lnTo>
                  <a:pt x="1392" y="480"/>
                </a:lnTo>
                <a:lnTo>
                  <a:pt x="1584" y="480"/>
                </a:lnTo>
                <a:lnTo>
                  <a:pt x="1584" y="624"/>
                </a:lnTo>
                <a:lnTo>
                  <a:pt x="1776" y="624"/>
                </a:lnTo>
                <a:lnTo>
                  <a:pt x="1776" y="864"/>
                </a:lnTo>
              </a:path>
            </a:pathLst>
          </a:custGeom>
          <a:noFill/>
          <a:ln w="19050" cap="flat" cmpd="sng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2720" name="Group 16"/>
          <p:cNvGrpSpPr>
            <a:grpSpLocks/>
          </p:cNvGrpSpPr>
          <p:nvPr/>
        </p:nvGrpSpPr>
        <p:grpSpPr bwMode="auto">
          <a:xfrm>
            <a:off x="5181600" y="3416300"/>
            <a:ext cx="2209800" cy="1689100"/>
            <a:chOff x="3264" y="2152"/>
            <a:chExt cx="1392" cy="1064"/>
          </a:xfrm>
        </p:grpSpPr>
        <p:sp>
          <p:nvSpPr>
            <p:cNvPr id="72716" name="Line 12"/>
            <p:cNvSpPr>
              <a:spLocks noChangeShapeType="1"/>
            </p:cNvSpPr>
            <p:nvPr/>
          </p:nvSpPr>
          <p:spPr bwMode="auto">
            <a:xfrm>
              <a:off x="4656" y="2160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17" name="Line 13"/>
            <p:cNvSpPr>
              <a:spLocks noChangeShapeType="1"/>
            </p:cNvSpPr>
            <p:nvPr/>
          </p:nvSpPr>
          <p:spPr bwMode="auto">
            <a:xfrm flipH="1">
              <a:off x="3264" y="2152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 animBg="1"/>
      <p:bldP spid="727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Centralized auction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295400"/>
            <a:ext cx="4089400" cy="4800600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Everything is sold at the market clearing price</a:t>
            </a:r>
          </a:p>
          <a:p>
            <a:r>
              <a:rPr lang="en-GB" sz="2400" dirty="0"/>
              <a:t>Price is set by the </a:t>
            </a:r>
            <a:r>
              <a:rPr lang="ja-JP" altLang="en-GB" sz="2400" dirty="0">
                <a:latin typeface="Arial"/>
              </a:rPr>
              <a:t>“</a:t>
            </a:r>
            <a:r>
              <a:rPr lang="en-GB" sz="2400" dirty="0"/>
              <a:t>last</a:t>
            </a:r>
            <a:r>
              <a:rPr lang="ja-JP" altLang="en-GB" sz="2400" dirty="0">
                <a:latin typeface="Arial"/>
              </a:rPr>
              <a:t>”</a:t>
            </a:r>
            <a:r>
              <a:rPr lang="en-GB" sz="2400" dirty="0"/>
              <a:t> unit sold</a:t>
            </a:r>
          </a:p>
          <a:p>
            <a:r>
              <a:rPr lang="en-GB" sz="2400" dirty="0"/>
              <a:t>Marginal producer:</a:t>
            </a:r>
          </a:p>
          <a:p>
            <a:pPr lvl="1"/>
            <a:r>
              <a:rPr lang="en-GB" dirty="0"/>
              <a:t>Sells this last unit</a:t>
            </a:r>
          </a:p>
          <a:p>
            <a:pPr lvl="1"/>
            <a:r>
              <a:rPr lang="en-GB" dirty="0"/>
              <a:t>Gets exactly its offer</a:t>
            </a:r>
          </a:p>
          <a:p>
            <a:r>
              <a:rPr lang="en-GB" sz="2400" dirty="0"/>
              <a:t>Infra-marginal producers:</a:t>
            </a:r>
          </a:p>
          <a:p>
            <a:pPr lvl="1"/>
            <a:r>
              <a:rPr lang="en-GB" dirty="0"/>
              <a:t>Get paid more than their offer</a:t>
            </a:r>
          </a:p>
          <a:p>
            <a:pPr lvl="1"/>
            <a:r>
              <a:rPr lang="en-GB" dirty="0"/>
              <a:t>Collect economic profit</a:t>
            </a:r>
          </a:p>
          <a:p>
            <a:r>
              <a:rPr lang="en-GB" sz="2400" dirty="0"/>
              <a:t>Extra-marginal producers:</a:t>
            </a:r>
          </a:p>
          <a:p>
            <a:pPr lvl="1"/>
            <a:r>
              <a:rPr lang="en-GB" dirty="0"/>
              <a:t>Sell nothing</a:t>
            </a:r>
          </a:p>
        </p:txBody>
      </p:sp>
      <p:sp>
        <p:nvSpPr>
          <p:cNvPr id="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 dirty="0"/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35C6FD-F5E4-4941-A80C-7837E7EB0C04}" type="slidenum">
              <a:rPr lang="en-GB"/>
              <a:pPr/>
              <a:t>19</a:t>
            </a:fld>
            <a:endParaRPr lang="en-GB"/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6775450" y="2398713"/>
            <a:ext cx="1928813" cy="1636712"/>
            <a:chOff x="4268" y="1511"/>
            <a:chExt cx="1215" cy="1031"/>
          </a:xfrm>
        </p:grpSpPr>
        <p:sp>
          <p:nvSpPr>
            <p:cNvPr id="73733" name="AutoShape 5"/>
            <p:cNvSpPr>
              <a:spLocks/>
            </p:cNvSpPr>
            <p:nvPr/>
          </p:nvSpPr>
          <p:spPr bwMode="auto">
            <a:xfrm rot="2263271">
              <a:off x="4268" y="1511"/>
              <a:ext cx="128" cy="1031"/>
            </a:xfrm>
            <a:prstGeom prst="rightBrace">
              <a:avLst>
                <a:gd name="adj1" fmla="val 6712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3734" name="Text Box 6"/>
            <p:cNvSpPr txBox="1">
              <a:spLocks noChangeArrowheads="1"/>
            </p:cNvSpPr>
            <p:nvPr/>
          </p:nvSpPr>
          <p:spPr bwMode="auto">
            <a:xfrm>
              <a:off x="4391" y="2034"/>
              <a:ext cx="1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800">
                  <a:solidFill>
                    <a:schemeClr val="tx1"/>
                  </a:solidFill>
                  <a:latin typeface="Arial" charset="0"/>
                </a:rPr>
                <a:t>Extra-marginal </a:t>
              </a:r>
              <a:endParaRPr lang="en-GB" sz="20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4876800" y="4281488"/>
            <a:ext cx="1373188" cy="874712"/>
            <a:chOff x="3072" y="2697"/>
            <a:chExt cx="865" cy="551"/>
          </a:xfrm>
        </p:grpSpPr>
        <p:sp>
          <p:nvSpPr>
            <p:cNvPr id="73736" name="AutoShape 8"/>
            <p:cNvSpPr>
              <a:spLocks/>
            </p:cNvSpPr>
            <p:nvPr/>
          </p:nvSpPr>
          <p:spPr bwMode="auto">
            <a:xfrm rot="4192929">
              <a:off x="3484" y="2426"/>
              <a:ext cx="182" cy="724"/>
            </a:xfrm>
            <a:prstGeom prst="rightBrace">
              <a:avLst>
                <a:gd name="adj1" fmla="val 3315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3737" name="Text Box 9"/>
            <p:cNvSpPr txBox="1">
              <a:spLocks noChangeArrowheads="1"/>
            </p:cNvSpPr>
            <p:nvPr/>
          </p:nvSpPr>
          <p:spPr bwMode="auto">
            <a:xfrm>
              <a:off x="3072" y="2844"/>
              <a:ext cx="7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800">
                  <a:solidFill>
                    <a:schemeClr val="tx1"/>
                  </a:solidFill>
                  <a:latin typeface="Arial" charset="0"/>
                </a:rPr>
                <a:t>Infra-</a:t>
              </a:r>
            </a:p>
            <a:p>
              <a:r>
                <a:rPr lang="en-GB" sz="1800">
                  <a:solidFill>
                    <a:schemeClr val="tx1"/>
                  </a:solidFill>
                  <a:latin typeface="Arial" charset="0"/>
                </a:rPr>
                <a:t>marginal </a:t>
              </a:r>
              <a:endParaRPr lang="en-GB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73738" name="Group 10"/>
          <p:cNvGrpSpPr>
            <a:grpSpLocks/>
          </p:cNvGrpSpPr>
          <p:nvPr/>
        </p:nvGrpSpPr>
        <p:grpSpPr bwMode="auto">
          <a:xfrm>
            <a:off x="5303838" y="5257800"/>
            <a:ext cx="2027237" cy="801688"/>
            <a:chOff x="3341" y="3312"/>
            <a:chExt cx="1277" cy="505"/>
          </a:xfrm>
        </p:grpSpPr>
        <p:sp>
          <p:nvSpPr>
            <p:cNvPr id="73739" name="Text Box 11"/>
            <p:cNvSpPr txBox="1">
              <a:spLocks noChangeArrowheads="1"/>
            </p:cNvSpPr>
            <p:nvPr/>
          </p:nvSpPr>
          <p:spPr bwMode="auto">
            <a:xfrm>
              <a:off x="3341" y="3586"/>
              <a:ext cx="12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800">
                  <a:solidFill>
                    <a:schemeClr val="tx1"/>
                  </a:solidFill>
                  <a:latin typeface="Arial" charset="0"/>
                </a:rPr>
                <a:t>Marginal producer</a:t>
              </a:r>
              <a:endParaRPr lang="en-GB" sz="2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3740" name="Line 12"/>
            <p:cNvSpPr>
              <a:spLocks noChangeShapeType="1"/>
            </p:cNvSpPr>
            <p:nvPr/>
          </p:nvSpPr>
          <p:spPr bwMode="auto">
            <a:xfrm flipV="1">
              <a:off x="3976" y="3312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3760" name="Group 32"/>
          <p:cNvGrpSpPr>
            <a:grpSpLocks/>
          </p:cNvGrpSpPr>
          <p:nvPr/>
        </p:nvGrpSpPr>
        <p:grpSpPr bwMode="auto">
          <a:xfrm>
            <a:off x="4876800" y="1905000"/>
            <a:ext cx="3997325" cy="3392488"/>
            <a:chOff x="3072" y="1200"/>
            <a:chExt cx="2518" cy="2137"/>
          </a:xfrm>
        </p:grpSpPr>
        <p:sp>
          <p:nvSpPr>
            <p:cNvPr id="73742" name="Rectangle 14"/>
            <p:cNvSpPr>
              <a:spLocks noChangeArrowheads="1"/>
            </p:cNvSpPr>
            <p:nvPr/>
          </p:nvSpPr>
          <p:spPr bwMode="auto">
            <a:xfrm>
              <a:off x="3115" y="1200"/>
              <a:ext cx="47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Price</a:t>
              </a:r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73759" name="Group 31"/>
            <p:cNvGrpSpPr>
              <a:grpSpLocks/>
            </p:cNvGrpSpPr>
            <p:nvPr/>
          </p:nvGrpSpPr>
          <p:grpSpPr bwMode="auto">
            <a:xfrm>
              <a:off x="3072" y="1237"/>
              <a:ext cx="2518" cy="2100"/>
              <a:chOff x="3072" y="1237"/>
              <a:chExt cx="2518" cy="2100"/>
            </a:xfrm>
          </p:grpSpPr>
          <p:sp>
            <p:nvSpPr>
              <p:cNvPr id="73744" name="Line 16"/>
              <p:cNvSpPr>
                <a:spLocks noChangeShapeType="1"/>
              </p:cNvSpPr>
              <p:nvPr/>
            </p:nvSpPr>
            <p:spPr bwMode="auto">
              <a:xfrm>
                <a:off x="3080" y="3205"/>
                <a:ext cx="174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5" name="Line 17"/>
              <p:cNvSpPr>
                <a:spLocks noChangeShapeType="1"/>
              </p:cNvSpPr>
              <p:nvPr/>
            </p:nvSpPr>
            <p:spPr bwMode="auto">
              <a:xfrm flipV="1">
                <a:off x="3077" y="1338"/>
                <a:ext cx="0" cy="18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6" name="Rectangle 18"/>
              <p:cNvSpPr>
                <a:spLocks noChangeArrowheads="1"/>
              </p:cNvSpPr>
              <p:nvPr/>
            </p:nvSpPr>
            <p:spPr bwMode="auto">
              <a:xfrm>
                <a:off x="4880" y="3089"/>
                <a:ext cx="71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2000">
                    <a:solidFill>
                      <a:schemeClr val="tx1"/>
                    </a:solidFill>
                  </a:rPr>
                  <a:t>Quantity</a:t>
                </a: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3747" name="Freeform 19"/>
              <p:cNvSpPr>
                <a:spLocks/>
              </p:cNvSpPr>
              <p:nvPr/>
            </p:nvSpPr>
            <p:spPr bwMode="auto">
              <a:xfrm>
                <a:off x="3076" y="1482"/>
                <a:ext cx="1422" cy="1377"/>
              </a:xfrm>
              <a:custGeom>
                <a:avLst/>
                <a:gdLst>
                  <a:gd name="T0" fmla="*/ 0 w 1744"/>
                  <a:gd name="T1" fmla="*/ 1248 h 1248"/>
                  <a:gd name="T2" fmla="*/ 768 w 1744"/>
                  <a:gd name="T3" fmla="*/ 1048 h 1248"/>
                  <a:gd name="T4" fmla="*/ 1336 w 1744"/>
                  <a:gd name="T5" fmla="*/ 584 h 1248"/>
                  <a:gd name="T6" fmla="*/ 1744 w 1744"/>
                  <a:gd name="T7" fmla="*/ 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44" h="1248">
                    <a:moveTo>
                      <a:pt x="0" y="1248"/>
                    </a:moveTo>
                    <a:cubicBezTo>
                      <a:pt x="127" y="1214"/>
                      <a:pt x="545" y="1158"/>
                      <a:pt x="768" y="1048"/>
                    </a:cubicBezTo>
                    <a:cubicBezTo>
                      <a:pt x="990" y="937"/>
                      <a:pt x="1173" y="758"/>
                      <a:pt x="1336" y="584"/>
                    </a:cubicBezTo>
                    <a:cubicBezTo>
                      <a:pt x="1498" y="409"/>
                      <a:pt x="1659" y="121"/>
                      <a:pt x="1744" y="0"/>
                    </a:cubicBezTo>
                  </a:path>
                </a:pathLst>
              </a:custGeom>
              <a:noFill/>
              <a:ln w="19050" cap="flat" cmpd="sng">
                <a:solidFill>
                  <a:srgbClr val="000075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748" name="Rectangle 20"/>
              <p:cNvSpPr>
                <a:spLocks noChangeArrowheads="1"/>
              </p:cNvSpPr>
              <p:nvPr/>
            </p:nvSpPr>
            <p:spPr bwMode="auto">
              <a:xfrm>
                <a:off x="4447" y="1237"/>
                <a:ext cx="577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2000">
                    <a:solidFill>
                      <a:schemeClr val="tx1"/>
                    </a:solidFill>
                  </a:rPr>
                  <a:t>supply</a:t>
                </a:r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3749" name="Rectangle 21"/>
              <p:cNvSpPr>
                <a:spLocks noChangeArrowheads="1"/>
              </p:cNvSpPr>
              <p:nvPr/>
            </p:nvSpPr>
            <p:spPr bwMode="auto">
              <a:xfrm>
                <a:off x="4375" y="2754"/>
                <a:ext cx="692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2000">
                    <a:solidFill>
                      <a:schemeClr val="tx2"/>
                    </a:solidFill>
                  </a:rPr>
                  <a:t>demand</a:t>
                </a:r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73750" name="Line 22"/>
              <p:cNvSpPr>
                <a:spLocks noChangeShapeType="1"/>
              </p:cNvSpPr>
              <p:nvPr/>
            </p:nvSpPr>
            <p:spPr bwMode="auto">
              <a:xfrm>
                <a:off x="3331" y="1537"/>
                <a:ext cx="1205" cy="1593"/>
              </a:xfrm>
              <a:prstGeom prst="line">
                <a:avLst/>
              </a:prstGeom>
              <a:noFill/>
              <a:ln w="28575">
                <a:solidFill>
                  <a:srgbClr val="114FF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751" name="Oval 23"/>
              <p:cNvSpPr>
                <a:spLocks noChangeArrowheads="1"/>
              </p:cNvSpPr>
              <p:nvPr/>
            </p:nvSpPr>
            <p:spPr bwMode="auto">
              <a:xfrm>
                <a:off x="3963" y="2348"/>
                <a:ext cx="39" cy="7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752" name="Line 24"/>
              <p:cNvSpPr>
                <a:spLocks noChangeShapeType="1"/>
              </p:cNvSpPr>
              <p:nvPr/>
            </p:nvSpPr>
            <p:spPr bwMode="auto">
              <a:xfrm>
                <a:off x="3976" y="2400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753" name="Line 25"/>
              <p:cNvSpPr>
                <a:spLocks noChangeShapeType="1"/>
              </p:cNvSpPr>
              <p:nvPr/>
            </p:nvSpPr>
            <p:spPr bwMode="auto">
              <a:xfrm flipH="1">
                <a:off x="3072" y="2376"/>
                <a:ext cx="8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3757" name="Group 29"/>
          <p:cNvGrpSpPr>
            <a:grpSpLocks/>
          </p:cNvGrpSpPr>
          <p:nvPr/>
        </p:nvGrpSpPr>
        <p:grpSpPr bwMode="auto">
          <a:xfrm>
            <a:off x="3810000" y="3771900"/>
            <a:ext cx="1422400" cy="952500"/>
            <a:chOff x="2400" y="2376"/>
            <a:chExt cx="896" cy="600"/>
          </a:xfrm>
        </p:grpSpPr>
        <p:sp>
          <p:nvSpPr>
            <p:cNvPr id="73755" name="Line 27"/>
            <p:cNvSpPr>
              <a:spLocks noChangeShapeType="1"/>
            </p:cNvSpPr>
            <p:nvPr/>
          </p:nvSpPr>
          <p:spPr bwMode="auto">
            <a:xfrm>
              <a:off x="3296" y="2376"/>
              <a:ext cx="0" cy="416"/>
            </a:xfrm>
            <a:prstGeom prst="line">
              <a:avLst/>
            </a:prstGeom>
            <a:noFill/>
            <a:ln w="19050">
              <a:solidFill>
                <a:srgbClr val="00968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3756" name="Line 28"/>
            <p:cNvSpPr>
              <a:spLocks noChangeShapeType="1"/>
            </p:cNvSpPr>
            <p:nvPr/>
          </p:nvSpPr>
          <p:spPr bwMode="auto">
            <a:xfrm flipV="1">
              <a:off x="2400" y="2624"/>
              <a:ext cx="832" cy="352"/>
            </a:xfrm>
            <a:prstGeom prst="line">
              <a:avLst/>
            </a:prstGeom>
            <a:noFill/>
            <a:ln w="19050">
              <a:solidFill>
                <a:srgbClr val="00968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Let us go to the market...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AA76-FABC-1E46-B07F-FA8F5CDFC386}" type="slidenum">
              <a:rPr lang="en-GB"/>
              <a:pPr/>
              <a:t>2</a:t>
            </a:fld>
            <a:endParaRPr lang="en-GB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447800"/>
            <a:ext cx="4038600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Opportunity for buyers and sellers to:</a:t>
            </a:r>
            <a:br>
              <a:rPr lang="en-GB" sz="2400"/>
            </a:br>
            <a:endParaRPr lang="en-GB" sz="2400"/>
          </a:p>
          <a:p>
            <a:pPr lvl="1">
              <a:lnSpc>
                <a:spcPct val="90000"/>
              </a:lnSpc>
            </a:pPr>
            <a:r>
              <a:rPr lang="en-GB" sz="2000"/>
              <a:t>compare prices</a:t>
            </a:r>
            <a:br>
              <a:rPr lang="en-GB" sz="2000"/>
            </a:br>
            <a:endParaRPr lang="en-GB" sz="2000"/>
          </a:p>
          <a:p>
            <a:pPr lvl="1">
              <a:lnSpc>
                <a:spcPct val="90000"/>
              </a:lnSpc>
            </a:pPr>
            <a:r>
              <a:rPr lang="en-GB" sz="2000"/>
              <a:t>estimate demand</a:t>
            </a:r>
            <a:br>
              <a:rPr lang="en-GB" sz="2000"/>
            </a:br>
            <a:endParaRPr lang="en-GB" sz="2000"/>
          </a:p>
          <a:p>
            <a:pPr lvl="1">
              <a:lnSpc>
                <a:spcPct val="90000"/>
              </a:lnSpc>
            </a:pPr>
            <a:r>
              <a:rPr lang="en-GB" sz="2000"/>
              <a:t>estimate supply</a:t>
            </a:r>
          </a:p>
          <a:p>
            <a:pPr lvl="1">
              <a:lnSpc>
                <a:spcPct val="90000"/>
              </a:lnSpc>
            </a:pPr>
            <a:endParaRPr lang="en-GB" sz="2000"/>
          </a:p>
          <a:p>
            <a:pPr>
              <a:lnSpc>
                <a:spcPct val="90000"/>
              </a:lnSpc>
            </a:pPr>
            <a:r>
              <a:rPr lang="en-GB" sz="2400"/>
              <a:t>Achieve an equilibrium between supply and demand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9812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2772" name="Object 4"/>
          <p:cNvGraphicFramePr>
            <a:graphicFrameLocks/>
          </p:cNvGraphicFramePr>
          <p:nvPr/>
        </p:nvGraphicFramePr>
        <p:xfrm>
          <a:off x="1219200" y="2362200"/>
          <a:ext cx="1838325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1" name="Microsoft ClipArt Gallery" r:id="rId4" imgW="2667000" imgH="3048000" progId="MS_ClipArt_Gallery">
                  <p:embed/>
                </p:oleObj>
              </mc:Choice>
              <mc:Fallback>
                <p:oleObj name="Microsoft ClipArt Gallery" r:id="rId4" imgW="2667000" imgH="304800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62200"/>
                        <a:ext cx="1838325" cy="210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Bilateral transactions</a:t>
            </a:r>
          </a:p>
        </p:txBody>
      </p:sp>
      <p:sp>
        <p:nvSpPr>
          <p:cNvPr id="74755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91500" cy="4800600"/>
          </a:xfrm>
        </p:spPr>
        <p:txBody>
          <a:bodyPr/>
          <a:lstStyle/>
          <a:p>
            <a:r>
              <a:rPr lang="en-GB" dirty="0"/>
              <a:t>Producers and consumers trade directly and independently</a:t>
            </a:r>
          </a:p>
          <a:p>
            <a:r>
              <a:rPr lang="en-GB" dirty="0"/>
              <a:t>Consumers </a:t>
            </a:r>
            <a:r>
              <a:rPr lang="ja-JP" altLang="en-GB" dirty="0">
                <a:latin typeface="Arial"/>
              </a:rPr>
              <a:t>“</a:t>
            </a:r>
            <a:r>
              <a:rPr lang="en-GB" dirty="0"/>
              <a:t>shop around</a:t>
            </a:r>
            <a:r>
              <a:rPr lang="ja-JP" altLang="en-GB" dirty="0">
                <a:latin typeface="Arial"/>
              </a:rPr>
              <a:t>”</a:t>
            </a:r>
            <a:r>
              <a:rPr lang="en-GB" dirty="0"/>
              <a:t> for the best deal</a:t>
            </a:r>
          </a:p>
          <a:p>
            <a:r>
              <a:rPr lang="en-GB" dirty="0"/>
              <a:t>Producers check the competition</a:t>
            </a:r>
            <a:r>
              <a:rPr lang="en-US" dirty="0">
                <a:latin typeface="Arial"/>
              </a:rPr>
              <a:t>’</a:t>
            </a:r>
            <a:r>
              <a:rPr lang="en-GB" dirty="0"/>
              <a:t>s prices</a:t>
            </a:r>
          </a:p>
          <a:p>
            <a:r>
              <a:rPr lang="en-GB" dirty="0"/>
              <a:t>An efficient market </a:t>
            </a:r>
            <a:r>
              <a:rPr lang="ja-JP" altLang="en-GB" dirty="0">
                <a:latin typeface="Arial"/>
              </a:rPr>
              <a:t>“</a:t>
            </a:r>
            <a:r>
              <a:rPr lang="en-GB" dirty="0"/>
              <a:t>discovers</a:t>
            </a:r>
            <a:r>
              <a:rPr lang="ja-JP" altLang="en-GB" dirty="0">
                <a:latin typeface="Arial"/>
              </a:rPr>
              <a:t>”</a:t>
            </a:r>
            <a:r>
              <a:rPr lang="en-GB" dirty="0"/>
              <a:t> the equilibrium price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89554-2243-694F-B4B5-164B46AF5A2E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 dirty="0"/>
              <a:t>What makes a market efficient?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GB" dirty="0"/>
              <a:t>All buyers and sellers have access to sufficient information about prices, supply and demand</a:t>
            </a:r>
          </a:p>
          <a:p>
            <a:r>
              <a:rPr lang="en-GB" dirty="0"/>
              <a:t>Factors favouring an efficient market</a:t>
            </a:r>
          </a:p>
          <a:p>
            <a:pPr lvl="1"/>
            <a:r>
              <a:rPr lang="en-GB" dirty="0"/>
              <a:t>Number of participants</a:t>
            </a:r>
          </a:p>
          <a:p>
            <a:pPr lvl="1"/>
            <a:r>
              <a:rPr lang="en-GB" dirty="0"/>
              <a:t>Standard definition of commodities</a:t>
            </a:r>
          </a:p>
          <a:p>
            <a:pPr lvl="1"/>
            <a:r>
              <a:rPr lang="en-GB" dirty="0"/>
              <a:t>Good information exchange mechanisms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BBC6F-4651-5D48-A62A-94814C3E25CF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Examples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7848600" cy="41148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GB"/>
              <a:t>Efficient markets:</a:t>
            </a:r>
          </a:p>
          <a:p>
            <a:pPr lvl="1"/>
            <a:r>
              <a:rPr lang="en-GB"/>
              <a:t>Open air food market</a:t>
            </a:r>
          </a:p>
          <a:p>
            <a:pPr lvl="1"/>
            <a:r>
              <a:rPr lang="en-GB"/>
              <a:t>Chicago mercantile exchange</a:t>
            </a:r>
            <a:br>
              <a:rPr lang="en-GB"/>
            </a:br>
            <a:endParaRPr lang="en-GB"/>
          </a:p>
          <a:p>
            <a:r>
              <a:rPr lang="en-GB"/>
              <a:t>Inefficient markets:</a:t>
            </a:r>
          </a:p>
          <a:p>
            <a:pPr lvl="1"/>
            <a:r>
              <a:rPr lang="en-GB"/>
              <a:t>Used cars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F9E2B1-1EC0-6D4C-AF70-520F28D5430D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Consumer</a:t>
            </a:r>
            <a:r>
              <a:rPr lang="ja-JP" altLang="en-GB">
                <a:latin typeface="Arial"/>
              </a:rPr>
              <a:t>’</a:t>
            </a:r>
            <a:r>
              <a:rPr lang="en-GB"/>
              <a:t>s Surplus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GB" dirty="0"/>
              <a:t>Buy 6 apples at 10¢</a:t>
            </a:r>
          </a:p>
          <a:p>
            <a:r>
              <a:rPr lang="en-GB" dirty="0"/>
              <a:t>Total cost = 60¢</a:t>
            </a:r>
          </a:p>
          <a:p>
            <a:r>
              <a:rPr lang="en-GB" dirty="0"/>
              <a:t>At that price I am getting apples for which I would have been ready to pay more</a:t>
            </a:r>
          </a:p>
          <a:p>
            <a:r>
              <a:rPr lang="en-GB" dirty="0"/>
              <a:t>Surplus: 5+4+3+2+1=15¢</a:t>
            </a: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BF79C0-3ADC-F943-9F73-5B47D4A0629A}" type="slidenum">
              <a:rPr lang="en-GB"/>
              <a:pPr/>
              <a:t>23</a:t>
            </a:fld>
            <a:endParaRPr lang="en-GB"/>
          </a:p>
        </p:txBody>
      </p:sp>
      <p:grpSp>
        <p:nvGrpSpPr>
          <p:cNvPr id="11283" name="Group 19"/>
          <p:cNvGrpSpPr>
            <a:grpSpLocks/>
          </p:cNvGrpSpPr>
          <p:nvPr/>
        </p:nvGrpSpPr>
        <p:grpSpPr bwMode="auto">
          <a:xfrm>
            <a:off x="5299076" y="2281238"/>
            <a:ext cx="3529013" cy="3503612"/>
            <a:chOff x="3338" y="1437"/>
            <a:chExt cx="2223" cy="2207"/>
          </a:xfrm>
        </p:grpSpPr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3351" y="3255"/>
              <a:ext cx="2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 flipV="1">
              <a:off x="3338" y="1562"/>
              <a:ext cx="0" cy="16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3386" y="1437"/>
              <a:ext cx="55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Price</a:t>
              </a:r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4732" y="3358"/>
              <a:ext cx="82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Quantity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24476" y="4022725"/>
            <a:ext cx="1431925" cy="1114425"/>
            <a:chOff x="5324476" y="4022725"/>
            <a:chExt cx="1431925" cy="1114425"/>
          </a:xfrm>
        </p:grpSpPr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5324476" y="4022725"/>
              <a:ext cx="1431925" cy="111442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5348288" y="4346575"/>
              <a:ext cx="1260475" cy="36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 b="1" dirty="0">
                  <a:solidFill>
                    <a:schemeClr val="tx1"/>
                  </a:solidFill>
                </a:rPr>
                <a:t>Total cost</a:t>
              </a:r>
            </a:p>
          </p:txBody>
        </p:sp>
      </p:grp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665663" y="2911475"/>
            <a:ext cx="611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15¢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4649788" y="3752850"/>
            <a:ext cx="611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10¢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6602413" y="52927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2080" y="3068960"/>
            <a:ext cx="216024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08104" y="3284984"/>
            <a:ext cx="21602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24128" y="3501008"/>
            <a:ext cx="216024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940152" y="3717032"/>
            <a:ext cx="216024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56176" y="3861048"/>
            <a:ext cx="216024" cy="1440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314951" y="4000500"/>
            <a:ext cx="1435100" cy="0"/>
          </a:xfrm>
          <a:prstGeom prst="line">
            <a:avLst/>
          </a:prstGeom>
          <a:noFill/>
          <a:ln w="38100" cmpd="sng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V="1">
            <a:off x="6732240" y="4005064"/>
            <a:ext cx="0" cy="1152128"/>
          </a:xfrm>
          <a:prstGeom prst="line">
            <a:avLst/>
          </a:prstGeom>
          <a:noFill/>
          <a:ln w="38100" cmpd="sng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730876" y="3124200"/>
            <a:ext cx="2913062" cy="688975"/>
            <a:chOff x="5730876" y="3124200"/>
            <a:chExt cx="2913062" cy="688975"/>
          </a:xfrm>
        </p:grpSpPr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6253163" y="3124200"/>
              <a:ext cx="2390775" cy="36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 b="1" dirty="0">
                  <a:solidFill>
                    <a:schemeClr val="tx1"/>
                  </a:solidFill>
                </a:rPr>
                <a:t>Consumer</a:t>
              </a:r>
              <a:r>
                <a:rPr lang="ja-JP" altLang="en-GB" sz="1800" b="1" dirty="0">
                  <a:solidFill>
                    <a:schemeClr val="tx1"/>
                  </a:solidFill>
                  <a:latin typeface="Arial"/>
                </a:rPr>
                <a:t>’</a:t>
              </a:r>
              <a:r>
                <a:rPr lang="en-GB" sz="1800" b="1" dirty="0">
                  <a:solidFill>
                    <a:schemeClr val="tx1"/>
                  </a:solidFill>
                </a:rPr>
                <a:t>s surplus</a:t>
              </a:r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 flipH="1">
              <a:off x="5730876" y="3362325"/>
              <a:ext cx="571500" cy="4508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Economic Profit of Suppliers</a:t>
            </a:r>
          </a:p>
        </p:txBody>
      </p:sp>
      <p:sp>
        <p:nvSpPr>
          <p:cNvPr id="18461" name="Rectangle 29"/>
          <p:cNvSpPr>
            <a:spLocks noGrp="1" noChangeArrowheads="1"/>
          </p:cNvSpPr>
          <p:nvPr>
            <p:ph idx="1"/>
          </p:nvPr>
        </p:nvSpPr>
        <p:spPr>
          <a:xfrm>
            <a:off x="685800" y="52578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Cost includes only the variable cost of production</a:t>
            </a:r>
          </a:p>
          <a:p>
            <a:pPr>
              <a:lnSpc>
                <a:spcPct val="90000"/>
              </a:lnSpc>
            </a:pPr>
            <a:r>
              <a:rPr lang="en-GB" sz="2400"/>
              <a:t>Economic profit covers fixed costs and shareholders</a:t>
            </a:r>
            <a:r>
              <a:rPr lang="ja-JP" altLang="en-GB" sz="2400">
                <a:latin typeface="Arial"/>
              </a:rPr>
              <a:t>’</a:t>
            </a:r>
            <a:r>
              <a:rPr lang="en-GB" sz="2400"/>
              <a:t> returns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3913D-FC27-7942-93A8-E4EF91CD4EFC}" type="slidenum">
              <a:rPr lang="en-GB"/>
              <a:pPr/>
              <a:t>24</a:t>
            </a:fld>
            <a:endParaRPr lang="en-GB"/>
          </a:p>
        </p:txBody>
      </p:sp>
      <p:grpSp>
        <p:nvGrpSpPr>
          <p:cNvPr id="18460" name="Group 28"/>
          <p:cNvGrpSpPr>
            <a:grpSpLocks/>
          </p:cNvGrpSpPr>
          <p:nvPr/>
        </p:nvGrpSpPr>
        <p:grpSpPr bwMode="auto">
          <a:xfrm>
            <a:off x="458788" y="1371600"/>
            <a:ext cx="3522662" cy="3565525"/>
            <a:chOff x="289" y="1415"/>
            <a:chExt cx="2219" cy="2246"/>
          </a:xfrm>
        </p:grpSpPr>
        <p:sp>
          <p:nvSpPr>
            <p:cNvPr id="18434" name="Rectangle 2"/>
            <p:cNvSpPr>
              <a:spLocks noChangeArrowheads="1"/>
            </p:cNvSpPr>
            <p:nvPr/>
          </p:nvSpPr>
          <p:spPr bwMode="auto">
            <a:xfrm>
              <a:off x="564" y="2384"/>
              <a:ext cx="772" cy="792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1798" y="3277"/>
              <a:ext cx="71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Quantity</a:t>
              </a:r>
            </a:p>
          </p:txBody>
        </p:sp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566" y="3196"/>
              <a:ext cx="159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 flipV="1">
              <a:off x="556" y="1457"/>
              <a:ext cx="0" cy="17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598" y="1415"/>
              <a:ext cx="47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Price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750" y="1624"/>
              <a:ext cx="57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supply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786" y="2845"/>
              <a:ext cx="69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2"/>
                  </a:solidFill>
                </a:rPr>
                <a:t>demand</a:t>
              </a:r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V="1">
              <a:off x="554" y="1930"/>
              <a:ext cx="1374" cy="1060"/>
            </a:xfrm>
            <a:prstGeom prst="line">
              <a:avLst/>
            </a:prstGeom>
            <a:noFill/>
            <a:ln w="25400">
              <a:solidFill>
                <a:srgbClr val="103DF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568" y="1728"/>
              <a:ext cx="1283" cy="106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89" y="2278"/>
              <a:ext cx="19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 b="1"/>
                <a:t>π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529" y="3375"/>
              <a:ext cx="91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b="1"/>
                <a:t>Revenue</a:t>
              </a:r>
            </a:p>
          </p:txBody>
        </p:sp>
      </p:grpSp>
      <p:grpSp>
        <p:nvGrpSpPr>
          <p:cNvPr id="18459" name="Group 27"/>
          <p:cNvGrpSpPr>
            <a:grpSpLocks/>
          </p:cNvGrpSpPr>
          <p:nvPr/>
        </p:nvGrpSpPr>
        <p:grpSpPr bwMode="auto">
          <a:xfrm>
            <a:off x="5602288" y="1371600"/>
            <a:ext cx="3275012" cy="3349625"/>
            <a:chOff x="3529" y="1415"/>
            <a:chExt cx="2063" cy="2110"/>
          </a:xfrm>
        </p:grpSpPr>
        <p:sp>
          <p:nvSpPr>
            <p:cNvPr id="18446" name="Freeform 14"/>
            <p:cNvSpPr>
              <a:spLocks/>
            </p:cNvSpPr>
            <p:nvPr/>
          </p:nvSpPr>
          <p:spPr bwMode="auto">
            <a:xfrm>
              <a:off x="3530" y="2390"/>
              <a:ext cx="791" cy="601"/>
            </a:xfrm>
            <a:custGeom>
              <a:avLst/>
              <a:gdLst>
                <a:gd name="T0" fmla="*/ 790 w 791"/>
                <a:gd name="T1" fmla="*/ 0 h 601"/>
                <a:gd name="T2" fmla="*/ 0 w 791"/>
                <a:gd name="T3" fmla="*/ 0 h 601"/>
                <a:gd name="T4" fmla="*/ 0 w 791"/>
                <a:gd name="T5" fmla="*/ 600 h 601"/>
                <a:gd name="T6" fmla="*/ 790 w 791"/>
                <a:gd name="T7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1" h="601">
                  <a:moveTo>
                    <a:pt x="790" y="0"/>
                  </a:moveTo>
                  <a:lnTo>
                    <a:pt x="0" y="0"/>
                  </a:lnTo>
                  <a:lnTo>
                    <a:pt x="0" y="600"/>
                  </a:lnTo>
                  <a:lnTo>
                    <a:pt x="79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4782" y="3277"/>
              <a:ext cx="71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Quantity</a:t>
              </a:r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3550" y="3196"/>
              <a:ext cx="159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flipV="1">
              <a:off x="3540" y="1457"/>
              <a:ext cx="0" cy="17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3582" y="1415"/>
              <a:ext cx="47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Price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4984" y="1694"/>
              <a:ext cx="57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supply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900" y="2525"/>
              <a:ext cx="69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2"/>
                  </a:solidFill>
                </a:rPr>
                <a:t>demand</a:t>
              </a:r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V="1">
              <a:off x="3538" y="1930"/>
              <a:ext cx="1374" cy="1060"/>
            </a:xfrm>
            <a:prstGeom prst="line">
              <a:avLst/>
            </a:prstGeom>
            <a:noFill/>
            <a:ln w="25400">
              <a:solidFill>
                <a:srgbClr val="103DF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3538" y="1728"/>
              <a:ext cx="1297" cy="106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Freeform 23"/>
            <p:cNvSpPr>
              <a:spLocks/>
            </p:cNvSpPr>
            <p:nvPr/>
          </p:nvSpPr>
          <p:spPr bwMode="auto">
            <a:xfrm>
              <a:off x="3540" y="2390"/>
              <a:ext cx="801" cy="811"/>
            </a:xfrm>
            <a:custGeom>
              <a:avLst/>
              <a:gdLst>
                <a:gd name="T0" fmla="*/ 800 w 801"/>
                <a:gd name="T1" fmla="*/ 0 h 811"/>
                <a:gd name="T2" fmla="*/ 800 w 801"/>
                <a:gd name="T3" fmla="*/ 810 h 811"/>
                <a:gd name="T4" fmla="*/ 0 w 801"/>
                <a:gd name="T5" fmla="*/ 810 h 811"/>
                <a:gd name="T6" fmla="*/ 0 w 801"/>
                <a:gd name="T7" fmla="*/ 590 h 811"/>
                <a:gd name="T8" fmla="*/ 800 w 801"/>
                <a:gd name="T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811">
                  <a:moveTo>
                    <a:pt x="800" y="0"/>
                  </a:moveTo>
                  <a:lnTo>
                    <a:pt x="800" y="810"/>
                  </a:lnTo>
                  <a:lnTo>
                    <a:pt x="0" y="810"/>
                  </a:lnTo>
                  <a:lnTo>
                    <a:pt x="0" y="590"/>
                  </a:lnTo>
                  <a:lnTo>
                    <a:pt x="800" y="0"/>
                  </a:lnTo>
                </a:path>
              </a:pathLst>
            </a:custGeom>
            <a:solidFill>
              <a:srgbClr val="7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3719" y="2875"/>
              <a:ext cx="54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b="1">
                  <a:solidFill>
                    <a:schemeClr val="tx1"/>
                  </a:solidFill>
                </a:rPr>
                <a:t>Cost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3529" y="2395"/>
              <a:ext cx="56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Profit</a:t>
              </a:r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Social or Global Welfare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7AB1D-F699-3941-86EC-0197C8E6CEE5}" type="slidenum">
              <a:rPr lang="en-GB"/>
              <a:pPr/>
              <a:t>25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347788" y="2214563"/>
            <a:ext cx="6735762" cy="3349625"/>
            <a:chOff x="1347788" y="2214563"/>
            <a:chExt cx="6735762" cy="3349625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1347788" y="4054475"/>
              <a:ext cx="2128837" cy="39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b="1">
                  <a:solidFill>
                    <a:schemeClr val="tx1"/>
                  </a:solidFill>
                </a:rPr>
                <a:t>Suppliers</a:t>
              </a:r>
              <a:r>
                <a:rPr lang="ja-JP" altLang="en-GB" sz="2000" b="1">
                  <a:solidFill>
                    <a:schemeClr val="tx1"/>
                  </a:solidFill>
                  <a:latin typeface="Arial"/>
                </a:rPr>
                <a:t>’</a:t>
              </a:r>
              <a:r>
                <a:rPr lang="en-GB" sz="2000" b="1">
                  <a:solidFill>
                    <a:schemeClr val="tx1"/>
                  </a:solidFill>
                </a:rPr>
                <a:t> profit</a:t>
              </a:r>
            </a:p>
          </p:txBody>
        </p:sp>
        <p:grpSp>
          <p:nvGrpSpPr>
            <p:cNvPr id="19478" name="Group 22"/>
            <p:cNvGrpSpPr>
              <a:grpSpLocks/>
            </p:cNvGrpSpPr>
            <p:nvPr/>
          </p:nvGrpSpPr>
          <p:grpSpPr bwMode="auto">
            <a:xfrm>
              <a:off x="4810125" y="2214563"/>
              <a:ext cx="3273425" cy="3349625"/>
              <a:chOff x="3030" y="1395"/>
              <a:chExt cx="2062" cy="2110"/>
            </a:xfrm>
          </p:grpSpPr>
          <p:sp>
            <p:nvSpPr>
              <p:cNvPr id="19460" name="Freeform 4"/>
              <p:cNvSpPr>
                <a:spLocks/>
              </p:cNvSpPr>
              <p:nvPr/>
            </p:nvSpPr>
            <p:spPr bwMode="auto">
              <a:xfrm>
                <a:off x="3030" y="1710"/>
                <a:ext cx="791" cy="661"/>
              </a:xfrm>
              <a:custGeom>
                <a:avLst/>
                <a:gdLst>
                  <a:gd name="T0" fmla="*/ 0 w 791"/>
                  <a:gd name="T1" fmla="*/ 0 h 661"/>
                  <a:gd name="T2" fmla="*/ 0 w 791"/>
                  <a:gd name="T3" fmla="*/ 660 h 661"/>
                  <a:gd name="T4" fmla="*/ 790 w 791"/>
                  <a:gd name="T5" fmla="*/ 660 h 661"/>
                  <a:gd name="T6" fmla="*/ 0 w 791"/>
                  <a:gd name="T7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1" h="661">
                    <a:moveTo>
                      <a:pt x="0" y="0"/>
                    </a:moveTo>
                    <a:lnTo>
                      <a:pt x="0" y="660"/>
                    </a:lnTo>
                    <a:lnTo>
                      <a:pt x="790" y="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012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1" name="Freeform 5"/>
              <p:cNvSpPr>
                <a:spLocks/>
              </p:cNvSpPr>
              <p:nvPr/>
            </p:nvSpPr>
            <p:spPr bwMode="auto">
              <a:xfrm>
                <a:off x="3030" y="2370"/>
                <a:ext cx="791" cy="601"/>
              </a:xfrm>
              <a:custGeom>
                <a:avLst/>
                <a:gdLst>
                  <a:gd name="T0" fmla="*/ 790 w 791"/>
                  <a:gd name="T1" fmla="*/ 0 h 601"/>
                  <a:gd name="T2" fmla="*/ 0 w 791"/>
                  <a:gd name="T3" fmla="*/ 0 h 601"/>
                  <a:gd name="T4" fmla="*/ 0 w 791"/>
                  <a:gd name="T5" fmla="*/ 600 h 601"/>
                  <a:gd name="T6" fmla="*/ 790 w 791"/>
                  <a:gd name="T7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1" h="601">
                    <a:moveTo>
                      <a:pt x="790" y="0"/>
                    </a:moveTo>
                    <a:lnTo>
                      <a:pt x="0" y="0"/>
                    </a:lnTo>
                    <a:lnTo>
                      <a:pt x="0" y="600"/>
                    </a:lnTo>
                    <a:lnTo>
                      <a:pt x="790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2" name="Rectangle 6"/>
              <p:cNvSpPr>
                <a:spLocks noChangeArrowheads="1"/>
              </p:cNvSpPr>
              <p:nvPr/>
            </p:nvSpPr>
            <p:spPr bwMode="auto">
              <a:xfrm>
                <a:off x="4282" y="3257"/>
                <a:ext cx="71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2000">
                    <a:solidFill>
                      <a:schemeClr val="tx1"/>
                    </a:solidFill>
                  </a:rPr>
                  <a:t>Quantity</a:t>
                </a:r>
              </a:p>
            </p:txBody>
          </p:sp>
          <p:sp>
            <p:nvSpPr>
              <p:cNvPr id="19463" name="Line 7"/>
              <p:cNvSpPr>
                <a:spLocks noChangeShapeType="1"/>
              </p:cNvSpPr>
              <p:nvPr/>
            </p:nvSpPr>
            <p:spPr bwMode="auto">
              <a:xfrm>
                <a:off x="3050" y="3176"/>
                <a:ext cx="159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4" name="Line 8"/>
              <p:cNvSpPr>
                <a:spLocks noChangeShapeType="1"/>
              </p:cNvSpPr>
              <p:nvPr/>
            </p:nvSpPr>
            <p:spPr bwMode="auto">
              <a:xfrm flipV="1">
                <a:off x="3040" y="1437"/>
                <a:ext cx="0" cy="17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5" name="Rectangle 9"/>
              <p:cNvSpPr>
                <a:spLocks noChangeArrowheads="1"/>
              </p:cNvSpPr>
              <p:nvPr/>
            </p:nvSpPr>
            <p:spPr bwMode="auto">
              <a:xfrm>
                <a:off x="3082" y="1395"/>
                <a:ext cx="479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2000">
                    <a:solidFill>
                      <a:schemeClr val="tx1"/>
                    </a:solidFill>
                  </a:rPr>
                  <a:t>Price</a:t>
                </a:r>
              </a:p>
            </p:txBody>
          </p:sp>
          <p:sp>
            <p:nvSpPr>
              <p:cNvPr id="19466" name="Rectangle 10"/>
              <p:cNvSpPr>
                <a:spLocks noChangeArrowheads="1"/>
              </p:cNvSpPr>
              <p:nvPr/>
            </p:nvSpPr>
            <p:spPr bwMode="auto">
              <a:xfrm>
                <a:off x="4484" y="1674"/>
                <a:ext cx="577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2000">
                    <a:solidFill>
                      <a:schemeClr val="tx1"/>
                    </a:solidFill>
                  </a:rPr>
                  <a:t>supply</a:t>
                </a:r>
              </a:p>
            </p:txBody>
          </p:sp>
          <p:sp>
            <p:nvSpPr>
              <p:cNvPr id="19467" name="Rectangle 11"/>
              <p:cNvSpPr>
                <a:spLocks noChangeArrowheads="1"/>
              </p:cNvSpPr>
              <p:nvPr/>
            </p:nvSpPr>
            <p:spPr bwMode="auto">
              <a:xfrm>
                <a:off x="4400" y="2505"/>
                <a:ext cx="692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2000">
                    <a:solidFill>
                      <a:schemeClr val="tx1"/>
                    </a:solidFill>
                  </a:rPr>
                  <a:t>demand</a:t>
                </a:r>
              </a:p>
            </p:txBody>
          </p:sp>
          <p:sp>
            <p:nvSpPr>
              <p:cNvPr id="19468" name="Line 12"/>
              <p:cNvSpPr>
                <a:spLocks noChangeShapeType="1"/>
              </p:cNvSpPr>
              <p:nvPr/>
            </p:nvSpPr>
            <p:spPr bwMode="auto">
              <a:xfrm flipV="1">
                <a:off x="3038" y="1910"/>
                <a:ext cx="1374" cy="1060"/>
              </a:xfrm>
              <a:prstGeom prst="line">
                <a:avLst/>
              </a:prstGeom>
              <a:noFill/>
              <a:ln w="25400">
                <a:solidFill>
                  <a:srgbClr val="103DF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9" name="Line 13"/>
              <p:cNvSpPr>
                <a:spLocks noChangeShapeType="1"/>
              </p:cNvSpPr>
              <p:nvPr/>
            </p:nvSpPr>
            <p:spPr bwMode="auto">
              <a:xfrm>
                <a:off x="3038" y="1708"/>
                <a:ext cx="1297" cy="106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0" name="Line 14"/>
              <p:cNvSpPr>
                <a:spLocks noChangeShapeType="1"/>
              </p:cNvSpPr>
              <p:nvPr/>
            </p:nvSpPr>
            <p:spPr bwMode="auto">
              <a:xfrm>
                <a:off x="3820" y="2374"/>
                <a:ext cx="0" cy="7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1347788" y="2863850"/>
              <a:ext cx="2636837" cy="39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b="1">
                  <a:solidFill>
                    <a:schemeClr val="tx1"/>
                  </a:solidFill>
                </a:rPr>
                <a:t>Consumers</a:t>
              </a:r>
              <a:r>
                <a:rPr lang="ja-JP" altLang="en-GB" sz="2000" b="1">
                  <a:solidFill>
                    <a:schemeClr val="tx1"/>
                  </a:solidFill>
                  <a:latin typeface="Arial"/>
                </a:rPr>
                <a:t>’</a:t>
              </a:r>
              <a:r>
                <a:rPr lang="en-GB" sz="2000" b="1">
                  <a:solidFill>
                    <a:schemeClr val="tx1"/>
                  </a:solidFill>
                </a:rPr>
                <a:t> surplus</a:t>
              </a: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4022725" y="3070225"/>
              <a:ext cx="1130300" cy="336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3514725" y="4191000"/>
              <a:ext cx="16065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1347788" y="3405188"/>
              <a:ext cx="358775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1365250" y="4762500"/>
              <a:ext cx="25304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1347788" y="5103813"/>
              <a:ext cx="3262110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b="1" dirty="0">
                  <a:solidFill>
                    <a:schemeClr val="tx1"/>
                  </a:solidFill>
                </a:rPr>
                <a:t>= Social </a:t>
              </a:r>
              <a:r>
                <a:rPr lang="en-GB" sz="2000" b="1">
                  <a:solidFill>
                    <a:schemeClr val="tx1"/>
                  </a:solidFill>
                </a:rPr>
                <a:t>or global </a:t>
              </a:r>
              <a:r>
                <a:rPr lang="en-GB" sz="2000" b="1" dirty="0">
                  <a:solidFill>
                    <a:schemeClr val="tx1"/>
                  </a:solidFill>
                </a:rPr>
                <a:t>welfare</a:t>
              </a: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 sz="4000" dirty="0"/>
              <a:t>Market equilibrium and social welfare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FA89-9239-CF4D-93E9-6CF9610A03AF}" type="slidenum">
              <a:rPr lang="en-GB"/>
              <a:pPr/>
              <a:t>26</a:t>
            </a:fld>
            <a:endParaRPr lang="en-GB"/>
          </a:p>
        </p:txBody>
      </p:sp>
      <p:grpSp>
        <p:nvGrpSpPr>
          <p:cNvPr id="20514" name="Group 34"/>
          <p:cNvGrpSpPr>
            <a:grpSpLocks/>
          </p:cNvGrpSpPr>
          <p:nvPr/>
        </p:nvGrpSpPr>
        <p:grpSpPr bwMode="auto">
          <a:xfrm>
            <a:off x="814388" y="2068513"/>
            <a:ext cx="3376612" cy="2717800"/>
            <a:chOff x="230" y="1303"/>
            <a:chExt cx="2127" cy="1712"/>
          </a:xfrm>
        </p:grpSpPr>
        <p:sp>
          <p:nvSpPr>
            <p:cNvPr id="20483" name="Freeform 3"/>
            <p:cNvSpPr>
              <a:spLocks/>
            </p:cNvSpPr>
            <p:nvPr/>
          </p:nvSpPr>
          <p:spPr bwMode="auto">
            <a:xfrm>
              <a:off x="230" y="1590"/>
              <a:ext cx="827" cy="593"/>
            </a:xfrm>
            <a:custGeom>
              <a:avLst/>
              <a:gdLst>
                <a:gd name="T0" fmla="*/ 0 w 827"/>
                <a:gd name="T1" fmla="*/ 0 h 593"/>
                <a:gd name="T2" fmla="*/ 0 w 827"/>
                <a:gd name="T3" fmla="*/ 592 h 593"/>
                <a:gd name="T4" fmla="*/ 826 w 827"/>
                <a:gd name="T5" fmla="*/ 592 h 593"/>
                <a:gd name="T6" fmla="*/ 0 w 827"/>
                <a:gd name="T7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7" h="593">
                  <a:moveTo>
                    <a:pt x="0" y="0"/>
                  </a:moveTo>
                  <a:lnTo>
                    <a:pt x="0" y="592"/>
                  </a:lnTo>
                  <a:lnTo>
                    <a:pt x="826" y="592"/>
                  </a:lnTo>
                  <a:lnTo>
                    <a:pt x="0" y="0"/>
                  </a:lnTo>
                </a:path>
              </a:pathLst>
            </a:custGeom>
            <a:solidFill>
              <a:srgbClr val="FC0128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auto">
            <a:xfrm>
              <a:off x="230" y="2182"/>
              <a:ext cx="827" cy="542"/>
            </a:xfrm>
            <a:custGeom>
              <a:avLst/>
              <a:gdLst>
                <a:gd name="T0" fmla="*/ 826 w 827"/>
                <a:gd name="T1" fmla="*/ 0 h 542"/>
                <a:gd name="T2" fmla="*/ 0 w 827"/>
                <a:gd name="T3" fmla="*/ 0 h 542"/>
                <a:gd name="T4" fmla="*/ 0 w 827"/>
                <a:gd name="T5" fmla="*/ 541 h 542"/>
                <a:gd name="T6" fmla="*/ 826 w 827"/>
                <a:gd name="T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7" h="542">
                  <a:moveTo>
                    <a:pt x="826" y="0"/>
                  </a:moveTo>
                  <a:lnTo>
                    <a:pt x="0" y="0"/>
                  </a:lnTo>
                  <a:lnTo>
                    <a:pt x="0" y="541"/>
                  </a:lnTo>
                  <a:lnTo>
                    <a:pt x="826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1953" y="2767"/>
              <a:ext cx="2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249" y="2908"/>
              <a:ext cx="16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 flipV="1">
              <a:off x="240" y="1345"/>
              <a:ext cx="0" cy="15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287" y="1303"/>
              <a:ext cx="20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π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1753" y="1554"/>
              <a:ext cx="57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supply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1665" y="2302"/>
              <a:ext cx="69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demand</a:t>
              </a:r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flipV="1">
              <a:off x="238" y="1769"/>
              <a:ext cx="1437" cy="954"/>
            </a:xfrm>
            <a:prstGeom prst="line">
              <a:avLst/>
            </a:prstGeom>
            <a:noFill/>
            <a:ln w="25400">
              <a:solidFill>
                <a:srgbClr val="103DF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238" y="1589"/>
              <a:ext cx="1356" cy="95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1056" y="2186"/>
              <a:ext cx="0" cy="7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746125" y="5040313"/>
            <a:ext cx="2755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Market  equilibrium</a:t>
            </a: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300663" y="5040313"/>
            <a:ext cx="3844925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Artificially high price:</a:t>
            </a:r>
          </a:p>
          <a:p>
            <a:pPr>
              <a:buFontTx/>
              <a:buChar char="•"/>
            </a:pPr>
            <a:r>
              <a:rPr lang="en-GB">
                <a:solidFill>
                  <a:schemeClr val="tx1"/>
                </a:solidFill>
              </a:rPr>
              <a:t> larger supplier profit</a:t>
            </a:r>
          </a:p>
          <a:p>
            <a:pPr>
              <a:buFontTx/>
              <a:buChar char="•"/>
            </a:pPr>
            <a:r>
              <a:rPr lang="en-GB">
                <a:solidFill>
                  <a:schemeClr val="tx1"/>
                </a:solidFill>
              </a:rPr>
              <a:t> smaller consumer surplus</a:t>
            </a:r>
          </a:p>
          <a:p>
            <a:pPr>
              <a:buFontTx/>
              <a:buChar char="•"/>
            </a:pPr>
            <a:r>
              <a:rPr lang="en-GB">
                <a:solidFill>
                  <a:schemeClr val="tx1"/>
                </a:solidFill>
              </a:rPr>
              <a:t> smaller social welfare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5381625" y="2554288"/>
            <a:ext cx="958850" cy="620712"/>
          </a:xfrm>
          <a:custGeom>
            <a:avLst/>
            <a:gdLst>
              <a:gd name="T0" fmla="*/ 0 w 604"/>
              <a:gd name="T1" fmla="*/ 0 h 391"/>
              <a:gd name="T2" fmla="*/ 0 w 604"/>
              <a:gd name="T3" fmla="*/ 390 h 391"/>
              <a:gd name="T4" fmla="*/ 603 w 604"/>
              <a:gd name="T5" fmla="*/ 390 h 391"/>
              <a:gd name="T6" fmla="*/ 0 w 604"/>
              <a:gd name="T7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391">
                <a:moveTo>
                  <a:pt x="0" y="0"/>
                </a:moveTo>
                <a:lnTo>
                  <a:pt x="0" y="390"/>
                </a:lnTo>
                <a:lnTo>
                  <a:pt x="603" y="390"/>
                </a:lnTo>
                <a:lnTo>
                  <a:pt x="0" y="0"/>
                </a:lnTo>
              </a:path>
            </a:pathLst>
          </a:custGeom>
          <a:solidFill>
            <a:srgbClr val="FC0128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8213725" y="4422775"/>
            <a:ext cx="377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5418138" y="4648200"/>
            <a:ext cx="2738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5403850" y="2141538"/>
            <a:ext cx="0" cy="2513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483225" y="2076450"/>
            <a:ext cx="320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π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7886700" y="2479675"/>
            <a:ext cx="915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supply</a:t>
            </a:r>
            <a:endParaRPr lang="en-GB" sz="2000">
              <a:solidFill>
                <a:schemeClr val="accent2"/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7773988" y="3962400"/>
            <a:ext cx="1098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demand</a:t>
            </a: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V="1">
            <a:off x="5399088" y="2822575"/>
            <a:ext cx="2357437" cy="1527175"/>
          </a:xfrm>
          <a:prstGeom prst="line">
            <a:avLst/>
          </a:prstGeom>
          <a:noFill/>
          <a:ln w="25400">
            <a:solidFill>
              <a:srgbClr val="103DF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5399088" y="2533650"/>
            <a:ext cx="2224087" cy="15255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6348413" y="3198813"/>
            <a:ext cx="0" cy="143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H="1">
            <a:off x="5403850" y="3173413"/>
            <a:ext cx="935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Freeform 26"/>
          <p:cNvSpPr>
            <a:spLocks/>
          </p:cNvSpPr>
          <p:nvPr/>
        </p:nvSpPr>
        <p:spPr bwMode="auto">
          <a:xfrm>
            <a:off x="5403850" y="3173413"/>
            <a:ext cx="936625" cy="1165225"/>
          </a:xfrm>
          <a:custGeom>
            <a:avLst/>
            <a:gdLst>
              <a:gd name="T0" fmla="*/ 0 w 590"/>
              <a:gd name="T1" fmla="*/ 0 h 734"/>
              <a:gd name="T2" fmla="*/ 589 w 590"/>
              <a:gd name="T3" fmla="*/ 0 h 734"/>
              <a:gd name="T4" fmla="*/ 589 w 590"/>
              <a:gd name="T5" fmla="*/ 355 h 734"/>
              <a:gd name="T6" fmla="*/ 0 w 590"/>
              <a:gd name="T7" fmla="*/ 733 h 734"/>
              <a:gd name="T8" fmla="*/ 0 w 590"/>
              <a:gd name="T9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734">
                <a:moveTo>
                  <a:pt x="0" y="0"/>
                </a:moveTo>
                <a:lnTo>
                  <a:pt x="589" y="0"/>
                </a:lnTo>
                <a:lnTo>
                  <a:pt x="589" y="355"/>
                </a:lnTo>
                <a:lnTo>
                  <a:pt x="0" y="733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Freeform 27"/>
          <p:cNvSpPr>
            <a:spLocks/>
          </p:cNvSpPr>
          <p:nvPr/>
        </p:nvSpPr>
        <p:spPr bwMode="auto">
          <a:xfrm>
            <a:off x="6338888" y="3173413"/>
            <a:ext cx="414337" cy="565150"/>
          </a:xfrm>
          <a:custGeom>
            <a:avLst/>
            <a:gdLst>
              <a:gd name="T0" fmla="*/ 0 w 261"/>
              <a:gd name="T1" fmla="*/ 0 h 356"/>
              <a:gd name="T2" fmla="*/ 0 w 261"/>
              <a:gd name="T3" fmla="*/ 355 h 356"/>
              <a:gd name="T4" fmla="*/ 260 w 261"/>
              <a:gd name="T5" fmla="*/ 189 h 356"/>
              <a:gd name="T6" fmla="*/ 0 w 261"/>
              <a:gd name="T7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1" h="356">
                <a:moveTo>
                  <a:pt x="0" y="0"/>
                </a:moveTo>
                <a:lnTo>
                  <a:pt x="0" y="355"/>
                </a:lnTo>
                <a:lnTo>
                  <a:pt x="260" y="189"/>
                </a:lnTo>
                <a:lnTo>
                  <a:pt x="0" y="0"/>
                </a:lnTo>
              </a:path>
            </a:pathLst>
          </a:custGeom>
          <a:solidFill>
            <a:srgbClr val="7FFF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7265988" y="3198813"/>
            <a:ext cx="1857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/>
              <a:t>Welfare loss</a:t>
            </a:r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 flipH="1">
            <a:off x="6953250" y="3460750"/>
            <a:ext cx="3968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6507163" y="1849438"/>
            <a:ext cx="22653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Operating point</a:t>
            </a:r>
            <a:endParaRPr lang="en-GB">
              <a:solidFill>
                <a:srgbClr val="114FFB"/>
              </a:solidFill>
            </a:endParaRPr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H="1">
            <a:off x="6381750" y="2197100"/>
            <a:ext cx="238125" cy="812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 dirty="0"/>
              <a:t>Market equilibrium and social welfare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1FE76-7023-A445-BBDE-7AE01AA5AB22}" type="slidenum">
              <a:rPr lang="en-GB"/>
              <a:pPr/>
              <a:t>27</a:t>
            </a:fld>
            <a:endParaRPr lang="en-GB"/>
          </a:p>
        </p:txBody>
      </p:sp>
      <p:sp>
        <p:nvSpPr>
          <p:cNvPr id="21506" name="Freeform 2"/>
          <p:cNvSpPr>
            <a:spLocks/>
          </p:cNvSpPr>
          <p:nvPr/>
        </p:nvSpPr>
        <p:spPr bwMode="auto">
          <a:xfrm>
            <a:off x="5403850" y="2536825"/>
            <a:ext cx="936625" cy="1165225"/>
          </a:xfrm>
          <a:custGeom>
            <a:avLst/>
            <a:gdLst>
              <a:gd name="T0" fmla="*/ 0 w 590"/>
              <a:gd name="T1" fmla="*/ 733 h 734"/>
              <a:gd name="T2" fmla="*/ 589 w 590"/>
              <a:gd name="T3" fmla="*/ 733 h 734"/>
              <a:gd name="T4" fmla="*/ 589 w 590"/>
              <a:gd name="T5" fmla="*/ 378 h 734"/>
              <a:gd name="T6" fmla="*/ 0 w 590"/>
              <a:gd name="T7" fmla="*/ 0 h 734"/>
              <a:gd name="T8" fmla="*/ 0 w 590"/>
              <a:gd name="T9" fmla="*/ 733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734">
                <a:moveTo>
                  <a:pt x="0" y="733"/>
                </a:moveTo>
                <a:lnTo>
                  <a:pt x="589" y="733"/>
                </a:lnTo>
                <a:lnTo>
                  <a:pt x="589" y="378"/>
                </a:lnTo>
                <a:lnTo>
                  <a:pt x="0" y="0"/>
                </a:lnTo>
                <a:lnTo>
                  <a:pt x="0" y="733"/>
                </a:lnTo>
              </a:path>
            </a:pathLst>
          </a:custGeom>
          <a:solidFill>
            <a:srgbClr val="FC0128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738188" y="2068513"/>
            <a:ext cx="3376612" cy="2717800"/>
            <a:chOff x="230" y="1303"/>
            <a:chExt cx="2127" cy="1712"/>
          </a:xfrm>
        </p:grpSpPr>
        <p:sp>
          <p:nvSpPr>
            <p:cNvPr id="21508" name="Freeform 4"/>
            <p:cNvSpPr>
              <a:spLocks/>
            </p:cNvSpPr>
            <p:nvPr/>
          </p:nvSpPr>
          <p:spPr bwMode="auto">
            <a:xfrm>
              <a:off x="230" y="1590"/>
              <a:ext cx="827" cy="593"/>
            </a:xfrm>
            <a:custGeom>
              <a:avLst/>
              <a:gdLst>
                <a:gd name="T0" fmla="*/ 0 w 827"/>
                <a:gd name="T1" fmla="*/ 0 h 593"/>
                <a:gd name="T2" fmla="*/ 0 w 827"/>
                <a:gd name="T3" fmla="*/ 592 h 593"/>
                <a:gd name="T4" fmla="*/ 826 w 827"/>
                <a:gd name="T5" fmla="*/ 592 h 593"/>
                <a:gd name="T6" fmla="*/ 0 w 827"/>
                <a:gd name="T7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7" h="593">
                  <a:moveTo>
                    <a:pt x="0" y="0"/>
                  </a:moveTo>
                  <a:lnTo>
                    <a:pt x="0" y="592"/>
                  </a:lnTo>
                  <a:lnTo>
                    <a:pt x="826" y="592"/>
                  </a:lnTo>
                  <a:lnTo>
                    <a:pt x="0" y="0"/>
                  </a:lnTo>
                </a:path>
              </a:pathLst>
            </a:custGeom>
            <a:solidFill>
              <a:srgbClr val="FC0128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auto">
            <a:xfrm>
              <a:off x="230" y="2182"/>
              <a:ext cx="827" cy="542"/>
            </a:xfrm>
            <a:custGeom>
              <a:avLst/>
              <a:gdLst>
                <a:gd name="T0" fmla="*/ 826 w 827"/>
                <a:gd name="T1" fmla="*/ 0 h 542"/>
                <a:gd name="T2" fmla="*/ 0 w 827"/>
                <a:gd name="T3" fmla="*/ 0 h 542"/>
                <a:gd name="T4" fmla="*/ 0 w 827"/>
                <a:gd name="T5" fmla="*/ 541 h 542"/>
                <a:gd name="T6" fmla="*/ 826 w 827"/>
                <a:gd name="T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7" h="542">
                  <a:moveTo>
                    <a:pt x="826" y="0"/>
                  </a:moveTo>
                  <a:lnTo>
                    <a:pt x="0" y="0"/>
                  </a:lnTo>
                  <a:lnTo>
                    <a:pt x="0" y="541"/>
                  </a:lnTo>
                  <a:lnTo>
                    <a:pt x="826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1953" y="2767"/>
              <a:ext cx="2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249" y="2908"/>
              <a:ext cx="16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V="1">
              <a:off x="240" y="1345"/>
              <a:ext cx="0" cy="15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287" y="1303"/>
              <a:ext cx="20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π</a:t>
              </a: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753" y="1554"/>
              <a:ext cx="57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supply</a:t>
              </a: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665" y="2302"/>
              <a:ext cx="69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demand</a:t>
              </a:r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 flipV="1">
              <a:off x="238" y="1769"/>
              <a:ext cx="1437" cy="954"/>
            </a:xfrm>
            <a:prstGeom prst="line">
              <a:avLst/>
            </a:prstGeom>
            <a:noFill/>
            <a:ln w="25400">
              <a:solidFill>
                <a:srgbClr val="103DF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>
              <a:off x="238" y="1589"/>
              <a:ext cx="1356" cy="95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1056" y="2186"/>
              <a:ext cx="0" cy="7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0" name="Freeform 16"/>
          <p:cNvSpPr>
            <a:spLocks/>
          </p:cNvSpPr>
          <p:nvPr/>
        </p:nvSpPr>
        <p:spPr bwMode="auto">
          <a:xfrm>
            <a:off x="5397500" y="3713163"/>
            <a:ext cx="958850" cy="620712"/>
          </a:xfrm>
          <a:custGeom>
            <a:avLst/>
            <a:gdLst>
              <a:gd name="T0" fmla="*/ 0 w 604"/>
              <a:gd name="T1" fmla="*/ 390 h 391"/>
              <a:gd name="T2" fmla="*/ 0 w 604"/>
              <a:gd name="T3" fmla="*/ 0 h 391"/>
              <a:gd name="T4" fmla="*/ 603 w 604"/>
              <a:gd name="T5" fmla="*/ 0 h 391"/>
              <a:gd name="T6" fmla="*/ 0 w 604"/>
              <a:gd name="T7" fmla="*/ 39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391">
                <a:moveTo>
                  <a:pt x="0" y="390"/>
                </a:moveTo>
                <a:lnTo>
                  <a:pt x="0" y="0"/>
                </a:lnTo>
                <a:lnTo>
                  <a:pt x="603" y="0"/>
                </a:lnTo>
                <a:lnTo>
                  <a:pt x="0" y="39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8229600" y="4406900"/>
            <a:ext cx="377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5434013" y="4632325"/>
            <a:ext cx="2738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V="1">
            <a:off x="5419725" y="2125663"/>
            <a:ext cx="0" cy="2513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5499100" y="2060575"/>
            <a:ext cx="320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π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7902575" y="2463800"/>
            <a:ext cx="915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supply</a:t>
            </a:r>
            <a:endParaRPr lang="en-GB" sz="2000">
              <a:solidFill>
                <a:schemeClr val="accent2"/>
              </a:solidFill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7392988" y="3470275"/>
            <a:ext cx="1098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demand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 flipV="1">
            <a:off x="5414963" y="2806700"/>
            <a:ext cx="2357437" cy="1527175"/>
          </a:xfrm>
          <a:prstGeom prst="line">
            <a:avLst/>
          </a:prstGeom>
          <a:noFill/>
          <a:ln w="25400">
            <a:solidFill>
              <a:srgbClr val="103DF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5414963" y="2517775"/>
            <a:ext cx="1827212" cy="12636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6348413" y="3182938"/>
            <a:ext cx="0" cy="143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Freeform 26"/>
          <p:cNvSpPr>
            <a:spLocks/>
          </p:cNvSpPr>
          <p:nvPr/>
        </p:nvSpPr>
        <p:spPr bwMode="auto">
          <a:xfrm>
            <a:off x="6354763" y="3157538"/>
            <a:ext cx="414337" cy="565150"/>
          </a:xfrm>
          <a:custGeom>
            <a:avLst/>
            <a:gdLst>
              <a:gd name="T0" fmla="*/ 0 w 261"/>
              <a:gd name="T1" fmla="*/ 0 h 356"/>
              <a:gd name="T2" fmla="*/ 0 w 261"/>
              <a:gd name="T3" fmla="*/ 355 h 356"/>
              <a:gd name="T4" fmla="*/ 260 w 261"/>
              <a:gd name="T5" fmla="*/ 189 h 356"/>
              <a:gd name="T6" fmla="*/ 0 w 261"/>
              <a:gd name="T7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1" h="356">
                <a:moveTo>
                  <a:pt x="0" y="0"/>
                </a:moveTo>
                <a:lnTo>
                  <a:pt x="0" y="355"/>
                </a:lnTo>
                <a:lnTo>
                  <a:pt x="260" y="189"/>
                </a:lnTo>
                <a:lnTo>
                  <a:pt x="0" y="0"/>
                </a:lnTo>
              </a:path>
            </a:pathLst>
          </a:custGeom>
          <a:solidFill>
            <a:srgbClr val="7FFF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736600" y="5040313"/>
            <a:ext cx="2755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Market  equilibrium</a:t>
            </a: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5300663" y="5040313"/>
            <a:ext cx="3709987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Artificially low price:</a:t>
            </a:r>
          </a:p>
          <a:p>
            <a:pPr>
              <a:buFontTx/>
              <a:buChar char="•"/>
            </a:pPr>
            <a:r>
              <a:rPr lang="en-GB">
                <a:solidFill>
                  <a:schemeClr val="tx1"/>
                </a:solidFill>
              </a:rPr>
              <a:t> smaller supplier profit</a:t>
            </a:r>
          </a:p>
          <a:p>
            <a:pPr>
              <a:buFontTx/>
              <a:buChar char="•"/>
            </a:pPr>
            <a:r>
              <a:rPr lang="en-GB">
                <a:solidFill>
                  <a:schemeClr val="tx1"/>
                </a:solidFill>
              </a:rPr>
              <a:t> higher consumer surplus</a:t>
            </a:r>
          </a:p>
          <a:p>
            <a:pPr>
              <a:buFontTx/>
              <a:buChar char="•"/>
            </a:pPr>
            <a:r>
              <a:rPr lang="en-GB">
                <a:solidFill>
                  <a:schemeClr val="tx1"/>
                </a:solidFill>
              </a:rPr>
              <a:t> smaller social welfare</a:t>
            </a: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6411913" y="1801813"/>
            <a:ext cx="1857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/>
              <a:t>Welfare loss</a:t>
            </a: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 flipH="1">
            <a:off x="6651625" y="2276475"/>
            <a:ext cx="666750" cy="93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6602413" y="4024313"/>
            <a:ext cx="22653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rgbClr val="000075"/>
                </a:solidFill>
              </a:rPr>
              <a:t>Operating point</a:t>
            </a:r>
            <a:endParaRPr lang="en-GB">
              <a:solidFill>
                <a:srgbClr val="114FFB"/>
              </a:solidFill>
            </a:endParaRP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H="1" flipV="1">
            <a:off x="6413500" y="3810000"/>
            <a:ext cx="523875" cy="158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Market Equilibrium: Summary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95400"/>
            <a:ext cx="8229600" cy="5085928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Price 	= marginal revenue of supplier</a:t>
            </a:r>
            <a:br>
              <a:rPr lang="en-GB" dirty="0"/>
            </a:br>
            <a:r>
              <a:rPr lang="en-GB" dirty="0"/>
              <a:t>			= marginal cost of supplier</a:t>
            </a:r>
            <a:br>
              <a:rPr lang="en-GB" dirty="0"/>
            </a:br>
            <a:r>
              <a:rPr lang="en-GB" dirty="0"/>
              <a:t>			= marginal cost of consumer</a:t>
            </a:r>
            <a:br>
              <a:rPr lang="en-GB" dirty="0"/>
            </a:br>
            <a:r>
              <a:rPr lang="en-GB" dirty="0"/>
              <a:t>			= marginal utility to consumer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0947D-00FF-4D4D-86CA-6A55099C8791}" type="slidenum">
              <a:rPr lang="en-GB"/>
              <a:pPr/>
              <a:t>28</a:t>
            </a:fld>
            <a:endParaRPr lang="en-GB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 dirty="0"/>
              <a:t>Time varying prices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95400"/>
            <a:ext cx="8229600" cy="5085928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Market price varies with offer and demand: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If demand increases</a:t>
            </a:r>
          </a:p>
          <a:p>
            <a:pPr lvl="2">
              <a:lnSpc>
                <a:spcPct val="90000"/>
              </a:lnSpc>
            </a:pPr>
            <a:r>
              <a:rPr lang="en-GB" sz="2800" dirty="0"/>
              <a:t>Price increases beyond utility for some consumers</a:t>
            </a:r>
          </a:p>
          <a:p>
            <a:pPr lvl="2">
              <a:lnSpc>
                <a:spcPct val="90000"/>
              </a:lnSpc>
            </a:pPr>
            <a:r>
              <a:rPr lang="en-GB" sz="2800" dirty="0"/>
              <a:t>Demand decreases</a:t>
            </a:r>
          </a:p>
          <a:p>
            <a:pPr lvl="2">
              <a:lnSpc>
                <a:spcPct val="90000"/>
              </a:lnSpc>
            </a:pPr>
            <a:r>
              <a:rPr lang="en-GB" sz="2800" dirty="0"/>
              <a:t>Market settles at a new equilibrium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If demand decreases</a:t>
            </a:r>
          </a:p>
          <a:p>
            <a:pPr lvl="2">
              <a:lnSpc>
                <a:spcPct val="90000"/>
              </a:lnSpc>
            </a:pPr>
            <a:r>
              <a:rPr lang="en-GB" sz="2800" dirty="0"/>
              <a:t>Price decreases</a:t>
            </a:r>
          </a:p>
          <a:p>
            <a:pPr lvl="2">
              <a:lnSpc>
                <a:spcPct val="90000"/>
              </a:lnSpc>
            </a:pPr>
            <a:r>
              <a:rPr lang="en-GB" sz="2800" dirty="0"/>
              <a:t>Some producers leave the market </a:t>
            </a:r>
          </a:p>
          <a:p>
            <a:pPr lvl="2">
              <a:lnSpc>
                <a:spcPct val="90000"/>
              </a:lnSpc>
            </a:pPr>
            <a:r>
              <a:rPr lang="en-GB" sz="2800" dirty="0"/>
              <a:t>Market settles at a new equilibrium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In theory, there should never be a shortage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Encourages efficient 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0947D-00FF-4D4D-86CA-6A55099C8791}" type="slidenum">
              <a:rPr lang="en-GB"/>
              <a:pPr/>
              <a:t>29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74" name="Rectangle 10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much do I value apples?</a:t>
            </a:r>
          </a:p>
        </p:txBody>
      </p:sp>
      <p:sp>
        <p:nvSpPr>
          <p:cNvPr id="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D8AE-4BAF-5248-9296-97C72B29FDDE}" type="slidenum">
              <a:rPr lang="en-GB"/>
              <a:pPr/>
              <a:t>3</a:t>
            </a:fld>
            <a:endParaRPr lang="en-GB"/>
          </a:p>
        </p:txBody>
      </p:sp>
      <p:grpSp>
        <p:nvGrpSpPr>
          <p:cNvPr id="82948" name="Group 1028"/>
          <p:cNvGrpSpPr>
            <a:grpSpLocks/>
          </p:cNvGrpSpPr>
          <p:nvPr/>
        </p:nvGrpSpPr>
        <p:grpSpPr bwMode="auto">
          <a:xfrm>
            <a:off x="1219200" y="1371600"/>
            <a:ext cx="6224588" cy="4186238"/>
            <a:chOff x="959" y="1192"/>
            <a:chExt cx="3921" cy="2637"/>
          </a:xfrm>
        </p:grpSpPr>
        <p:sp>
          <p:nvSpPr>
            <p:cNvPr id="82949" name="Line 1029"/>
            <p:cNvSpPr>
              <a:spLocks noChangeShapeType="1"/>
            </p:cNvSpPr>
            <p:nvPr/>
          </p:nvSpPr>
          <p:spPr bwMode="auto">
            <a:xfrm>
              <a:off x="1076" y="3401"/>
              <a:ext cx="35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0" name="Line 1030"/>
            <p:cNvSpPr>
              <a:spLocks noChangeShapeType="1"/>
            </p:cNvSpPr>
            <p:nvPr/>
          </p:nvSpPr>
          <p:spPr bwMode="auto">
            <a:xfrm flipV="1">
              <a:off x="1070" y="1541"/>
              <a:ext cx="0" cy="18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1" name="Rectangle 1031"/>
            <p:cNvSpPr>
              <a:spLocks noChangeArrowheads="1"/>
            </p:cNvSpPr>
            <p:nvPr/>
          </p:nvSpPr>
          <p:spPr bwMode="auto">
            <a:xfrm>
              <a:off x="959" y="1192"/>
              <a:ext cx="55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Price</a:t>
              </a:r>
            </a:p>
          </p:txBody>
        </p:sp>
        <p:sp>
          <p:nvSpPr>
            <p:cNvPr id="82952" name="Rectangle 1032"/>
            <p:cNvSpPr>
              <a:spLocks noChangeArrowheads="1"/>
            </p:cNvSpPr>
            <p:nvPr/>
          </p:nvSpPr>
          <p:spPr bwMode="auto">
            <a:xfrm>
              <a:off x="4051" y="3543"/>
              <a:ext cx="82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Quantity</a:t>
              </a:r>
            </a:p>
          </p:txBody>
        </p:sp>
      </p:grpSp>
      <p:grpSp>
        <p:nvGrpSpPr>
          <p:cNvPr id="82953" name="Group 1033"/>
          <p:cNvGrpSpPr>
            <a:grpSpLocks/>
          </p:cNvGrpSpPr>
          <p:nvPr/>
        </p:nvGrpSpPr>
        <p:grpSpPr bwMode="auto">
          <a:xfrm>
            <a:off x="1417638" y="1863725"/>
            <a:ext cx="3043237" cy="2990850"/>
            <a:chOff x="1084" y="1502"/>
            <a:chExt cx="1917" cy="1884"/>
          </a:xfrm>
        </p:grpSpPr>
        <p:sp>
          <p:nvSpPr>
            <p:cNvPr id="82954" name="Rectangle 1034"/>
            <p:cNvSpPr>
              <a:spLocks noChangeArrowheads="1"/>
            </p:cNvSpPr>
            <p:nvPr/>
          </p:nvSpPr>
          <p:spPr bwMode="auto">
            <a:xfrm>
              <a:off x="1084" y="1864"/>
              <a:ext cx="222" cy="152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5" name="Rectangle 1035"/>
            <p:cNvSpPr>
              <a:spLocks noChangeArrowheads="1"/>
            </p:cNvSpPr>
            <p:nvPr/>
          </p:nvSpPr>
          <p:spPr bwMode="auto">
            <a:xfrm>
              <a:off x="1549" y="1502"/>
              <a:ext cx="145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600">
                  <a:solidFill>
                    <a:schemeClr val="tx1"/>
                  </a:solidFill>
                </a:rPr>
                <a:t>One apple for my break</a:t>
              </a:r>
            </a:p>
          </p:txBody>
        </p:sp>
        <p:sp>
          <p:nvSpPr>
            <p:cNvPr id="82956" name="Line 1036"/>
            <p:cNvSpPr>
              <a:spLocks noChangeShapeType="1"/>
            </p:cNvSpPr>
            <p:nvPr/>
          </p:nvSpPr>
          <p:spPr bwMode="auto">
            <a:xfrm flipH="1">
              <a:off x="1380" y="1654"/>
              <a:ext cx="16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957" name="Group 1037"/>
          <p:cNvGrpSpPr>
            <a:grpSpLocks/>
          </p:cNvGrpSpPr>
          <p:nvPr/>
        </p:nvGrpSpPr>
        <p:grpSpPr bwMode="auto">
          <a:xfrm>
            <a:off x="1798638" y="2349500"/>
            <a:ext cx="3684587" cy="2489200"/>
            <a:chOff x="1324" y="1808"/>
            <a:chExt cx="2321" cy="1568"/>
          </a:xfrm>
        </p:grpSpPr>
        <p:sp>
          <p:nvSpPr>
            <p:cNvPr id="82958" name="Rectangle 1038"/>
            <p:cNvSpPr>
              <a:spLocks noChangeArrowheads="1"/>
            </p:cNvSpPr>
            <p:nvPr/>
          </p:nvSpPr>
          <p:spPr bwMode="auto">
            <a:xfrm>
              <a:off x="1324" y="2084"/>
              <a:ext cx="422" cy="129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9" name="Rectangle 1039"/>
            <p:cNvSpPr>
              <a:spLocks noChangeArrowheads="1"/>
            </p:cNvSpPr>
            <p:nvPr/>
          </p:nvSpPr>
          <p:spPr bwMode="auto">
            <a:xfrm>
              <a:off x="2065" y="1808"/>
              <a:ext cx="158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600">
                  <a:solidFill>
                    <a:schemeClr val="tx1"/>
                  </a:solidFill>
                </a:rPr>
                <a:t>Take some back for lunch</a:t>
              </a:r>
            </a:p>
          </p:txBody>
        </p:sp>
        <p:sp>
          <p:nvSpPr>
            <p:cNvPr id="82960" name="Line 1040"/>
            <p:cNvSpPr>
              <a:spLocks noChangeShapeType="1"/>
            </p:cNvSpPr>
            <p:nvPr/>
          </p:nvSpPr>
          <p:spPr bwMode="auto">
            <a:xfrm flipH="1">
              <a:off x="1806" y="1954"/>
              <a:ext cx="224" cy="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961" name="Group 1041"/>
          <p:cNvGrpSpPr>
            <a:grpSpLocks/>
          </p:cNvGrpSpPr>
          <p:nvPr/>
        </p:nvGrpSpPr>
        <p:grpSpPr bwMode="auto">
          <a:xfrm>
            <a:off x="2481263" y="3016250"/>
            <a:ext cx="4084637" cy="1822450"/>
            <a:chOff x="1754" y="2228"/>
            <a:chExt cx="2573" cy="1148"/>
          </a:xfrm>
        </p:grpSpPr>
        <p:sp>
          <p:nvSpPr>
            <p:cNvPr id="82962" name="Rectangle 1042"/>
            <p:cNvSpPr>
              <a:spLocks noChangeArrowheads="1"/>
            </p:cNvSpPr>
            <p:nvPr/>
          </p:nvSpPr>
          <p:spPr bwMode="auto">
            <a:xfrm>
              <a:off x="1754" y="2604"/>
              <a:ext cx="952" cy="772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3" name="Rectangle 1043"/>
            <p:cNvSpPr>
              <a:spLocks noChangeArrowheads="1"/>
            </p:cNvSpPr>
            <p:nvPr/>
          </p:nvSpPr>
          <p:spPr bwMode="auto">
            <a:xfrm>
              <a:off x="2925" y="2228"/>
              <a:ext cx="140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600">
                  <a:solidFill>
                    <a:schemeClr val="tx1"/>
                  </a:solidFill>
                </a:rPr>
                <a:t>Enough for every meal</a:t>
              </a:r>
            </a:p>
          </p:txBody>
        </p:sp>
        <p:sp>
          <p:nvSpPr>
            <p:cNvPr id="82964" name="Line 1044"/>
            <p:cNvSpPr>
              <a:spLocks noChangeShapeType="1"/>
            </p:cNvSpPr>
            <p:nvPr/>
          </p:nvSpPr>
          <p:spPr bwMode="auto">
            <a:xfrm flipH="1">
              <a:off x="2746" y="2410"/>
              <a:ext cx="16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965" name="Group 1045"/>
          <p:cNvGrpSpPr>
            <a:grpSpLocks/>
          </p:cNvGrpSpPr>
          <p:nvPr/>
        </p:nvGrpSpPr>
        <p:grpSpPr bwMode="auto">
          <a:xfrm>
            <a:off x="4021138" y="3613150"/>
            <a:ext cx="3460750" cy="1225550"/>
            <a:chOff x="2724" y="2604"/>
            <a:chExt cx="2180" cy="772"/>
          </a:xfrm>
        </p:grpSpPr>
        <p:sp>
          <p:nvSpPr>
            <p:cNvPr id="82966" name="Rectangle 1046"/>
            <p:cNvSpPr>
              <a:spLocks noChangeArrowheads="1"/>
            </p:cNvSpPr>
            <p:nvPr/>
          </p:nvSpPr>
          <p:spPr bwMode="auto">
            <a:xfrm>
              <a:off x="2724" y="3004"/>
              <a:ext cx="552" cy="3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7" name="Line 1047"/>
            <p:cNvSpPr>
              <a:spLocks noChangeShapeType="1"/>
            </p:cNvSpPr>
            <p:nvPr/>
          </p:nvSpPr>
          <p:spPr bwMode="auto">
            <a:xfrm flipH="1">
              <a:off x="3322" y="2836"/>
              <a:ext cx="16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8" name="Rectangle 1048"/>
            <p:cNvSpPr>
              <a:spLocks noChangeArrowheads="1"/>
            </p:cNvSpPr>
            <p:nvPr/>
          </p:nvSpPr>
          <p:spPr bwMode="auto">
            <a:xfrm>
              <a:off x="3531" y="2604"/>
              <a:ext cx="137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600">
                  <a:solidFill>
                    <a:schemeClr val="tx1"/>
                  </a:solidFill>
                </a:rPr>
                <a:t>Home-made apple pie</a:t>
              </a:r>
            </a:p>
          </p:txBody>
        </p:sp>
      </p:grpSp>
      <p:grpSp>
        <p:nvGrpSpPr>
          <p:cNvPr id="82969" name="Group 1049"/>
          <p:cNvGrpSpPr>
            <a:grpSpLocks/>
          </p:cNvGrpSpPr>
          <p:nvPr/>
        </p:nvGrpSpPr>
        <p:grpSpPr bwMode="auto">
          <a:xfrm>
            <a:off x="4910138" y="4095750"/>
            <a:ext cx="3290887" cy="742950"/>
            <a:chOff x="3284" y="2908"/>
            <a:chExt cx="2073" cy="468"/>
          </a:xfrm>
        </p:grpSpPr>
        <p:sp>
          <p:nvSpPr>
            <p:cNvPr id="82970" name="Rectangle 1050"/>
            <p:cNvSpPr>
              <a:spLocks noChangeArrowheads="1"/>
            </p:cNvSpPr>
            <p:nvPr/>
          </p:nvSpPr>
          <p:spPr bwMode="auto">
            <a:xfrm>
              <a:off x="3284" y="3214"/>
              <a:ext cx="682" cy="162"/>
            </a:xfrm>
            <a:prstGeom prst="rect">
              <a:avLst/>
            </a:prstGeom>
            <a:solidFill>
              <a:srgbClr val="00968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1" name="Rectangle 1051"/>
            <p:cNvSpPr>
              <a:spLocks noChangeArrowheads="1"/>
            </p:cNvSpPr>
            <p:nvPr/>
          </p:nvSpPr>
          <p:spPr bwMode="auto">
            <a:xfrm>
              <a:off x="4155" y="2908"/>
              <a:ext cx="120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600">
                  <a:solidFill>
                    <a:schemeClr val="tx1"/>
                  </a:solidFill>
                </a:rPr>
                <a:t>Home-made cider?</a:t>
              </a:r>
            </a:p>
          </p:txBody>
        </p:sp>
        <p:sp>
          <p:nvSpPr>
            <p:cNvPr id="82972" name="Line 1052"/>
            <p:cNvSpPr>
              <a:spLocks noChangeShapeType="1"/>
            </p:cNvSpPr>
            <p:nvPr/>
          </p:nvSpPr>
          <p:spPr bwMode="auto">
            <a:xfrm flipH="1">
              <a:off x="4008" y="3032"/>
              <a:ext cx="16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73" name="Text Box 1053"/>
          <p:cNvSpPr txBox="1">
            <a:spLocks noChangeArrowheads="1"/>
          </p:cNvSpPr>
          <p:nvPr/>
        </p:nvSpPr>
        <p:spPr bwMode="auto">
          <a:xfrm>
            <a:off x="320675" y="5943600"/>
            <a:ext cx="873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" charset="0"/>
              </a:rPr>
              <a:t>Consumers spend until the price is equal to their marginal utility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Time-varying prices vs. fixed price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Assume fixed price = average of market price</a:t>
            </a:r>
          </a:p>
          <a:p>
            <a:r>
              <a:rPr lang="en-GB" sz="2800" dirty="0"/>
              <a:t>Period of high demand</a:t>
            </a:r>
          </a:p>
          <a:p>
            <a:pPr lvl="1"/>
            <a:r>
              <a:rPr lang="en-GB" dirty="0"/>
              <a:t>Fixed price &lt; marginal utility and marginal cost</a:t>
            </a:r>
          </a:p>
          <a:p>
            <a:pPr lvl="1"/>
            <a:r>
              <a:rPr lang="en-GB" dirty="0"/>
              <a:t>Consumers continue buying the commodity rather than switch to another commodity</a:t>
            </a:r>
          </a:p>
          <a:p>
            <a:r>
              <a:rPr lang="en-GB" sz="2800" dirty="0"/>
              <a:t>Period of low demand</a:t>
            </a:r>
          </a:p>
          <a:p>
            <a:pPr lvl="1"/>
            <a:r>
              <a:rPr lang="en-GB" dirty="0"/>
              <a:t>Fixed price &gt; marginal utility and marginal cost</a:t>
            </a:r>
          </a:p>
          <a:p>
            <a:pPr lvl="1"/>
            <a:r>
              <a:rPr lang="en-GB" dirty="0"/>
              <a:t>Consumers do not switch from other commodities</a:t>
            </a:r>
          </a:p>
          <a:p>
            <a:r>
              <a:rPr lang="en-GB" dirty="0"/>
              <a:t>Inefficient allocation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CD0EC-36F2-0142-B3AA-99867902A86E}" type="slidenum">
              <a:rPr lang="en-GB"/>
              <a:pPr/>
              <a:t>30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857500"/>
            <a:ext cx="8001000" cy="1143000"/>
          </a:xfrm>
        </p:spPr>
        <p:txBody>
          <a:bodyPr/>
          <a:lstStyle/>
          <a:p>
            <a:r>
              <a:rPr lang="en-GB" sz="3600" dirty="0"/>
              <a:t>Concepts from the Theory of the Firm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6C55-2798-D94B-9D31-0DDB73F8D83B}" type="slidenum">
              <a:rPr lang="en-US"/>
              <a:pPr/>
              <a:t>31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8051146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Production function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65363"/>
            <a:ext cx="8229600" cy="3860800"/>
          </a:xfrm>
        </p:spPr>
        <p:txBody>
          <a:bodyPr/>
          <a:lstStyle/>
          <a:p>
            <a:r>
              <a:rPr lang="en-GB" i="1" dirty="0">
                <a:latin typeface="Times New Roman" charset="0"/>
              </a:rPr>
              <a:t>y</a:t>
            </a:r>
            <a:r>
              <a:rPr lang="en-GB" dirty="0">
                <a:latin typeface="Times New Roman" charset="0"/>
              </a:rPr>
              <a:t>: 		</a:t>
            </a:r>
            <a:r>
              <a:rPr lang="en-GB" dirty="0"/>
              <a:t>output</a:t>
            </a:r>
            <a:endParaRPr lang="en-GB" dirty="0">
              <a:latin typeface="Times New Roman" charset="0"/>
            </a:endParaRPr>
          </a:p>
          <a:p>
            <a:r>
              <a:rPr lang="en-GB" i="1" dirty="0">
                <a:latin typeface="Times New Roman" charset="0"/>
              </a:rPr>
              <a:t>x</a:t>
            </a:r>
            <a:r>
              <a:rPr lang="en-GB" i="1" baseline="-25000" dirty="0">
                <a:latin typeface="Times New Roman" charset="0"/>
              </a:rPr>
              <a:t>1</a:t>
            </a:r>
            <a:r>
              <a:rPr lang="en-GB" dirty="0">
                <a:latin typeface="Times New Roman" charset="0"/>
              </a:rPr>
              <a:t> , </a:t>
            </a:r>
            <a:r>
              <a:rPr lang="en-GB" i="1" dirty="0">
                <a:latin typeface="Times New Roman" charset="0"/>
              </a:rPr>
              <a:t>x</a:t>
            </a:r>
            <a:r>
              <a:rPr lang="en-GB" i="1" baseline="-25000" dirty="0">
                <a:latin typeface="Times New Roman" charset="0"/>
              </a:rPr>
              <a:t>2</a:t>
            </a:r>
            <a:r>
              <a:rPr lang="en-GB" dirty="0">
                <a:latin typeface="Times New Roman" charset="0"/>
              </a:rPr>
              <a:t>: 	</a:t>
            </a:r>
            <a:r>
              <a:rPr lang="en-GB" dirty="0"/>
              <a:t>factors of production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5561E-BDDB-0E4F-9010-A7BC31A2D4A5}" type="slidenum">
              <a:rPr lang="en-US"/>
              <a:pPr/>
              <a:t>32</a:t>
            </a:fld>
            <a:endParaRPr lang="en-US" sz="1400"/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22955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050925" y="3429000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i="1">
                <a:solidFill>
                  <a:schemeClr val="tx1"/>
                </a:solidFill>
                <a:latin typeface="Times New Roman" charset="0"/>
              </a:rPr>
              <a:t>y</a:t>
            </a:r>
          </a:p>
        </p:txBody>
      </p:sp>
      <p:grpSp>
        <p:nvGrpSpPr>
          <p:cNvPr id="79892" name="Group 20"/>
          <p:cNvGrpSpPr>
            <a:grpSpLocks/>
          </p:cNvGrpSpPr>
          <p:nvPr/>
        </p:nvGrpSpPr>
        <p:grpSpPr bwMode="auto">
          <a:xfrm>
            <a:off x="990600" y="3581400"/>
            <a:ext cx="2971800" cy="1828800"/>
            <a:chOff x="624" y="2592"/>
            <a:chExt cx="1872" cy="1152"/>
          </a:xfrm>
        </p:grpSpPr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>
              <a:off x="624" y="3744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0" name="Line 8"/>
            <p:cNvSpPr>
              <a:spLocks noChangeShapeType="1"/>
            </p:cNvSpPr>
            <p:nvPr/>
          </p:nvSpPr>
          <p:spPr bwMode="auto">
            <a:xfrm flipV="1">
              <a:off x="624" y="2592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3" name="Text Box 11"/>
            <p:cNvSpPr txBox="1">
              <a:spLocks noChangeArrowheads="1"/>
            </p:cNvSpPr>
            <p:nvPr/>
          </p:nvSpPr>
          <p:spPr bwMode="auto">
            <a:xfrm>
              <a:off x="2112" y="3360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i="1">
                  <a:solidFill>
                    <a:schemeClr val="tx1"/>
                  </a:solidFill>
                  <a:latin typeface="Times New Roman" charset="0"/>
                </a:rPr>
                <a:t>x</a:t>
              </a:r>
              <a:r>
                <a:rPr lang="en-GB" sz="2800" i="1" baseline="-25000">
                  <a:solidFill>
                    <a:schemeClr val="tx1"/>
                  </a:solidFill>
                  <a:latin typeface="Times New Roman" charset="0"/>
                </a:rPr>
                <a:t>1</a:t>
              </a:r>
              <a:endParaRPr lang="en-GB" sz="2800" i="1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9884" name="Text Box 12"/>
            <p:cNvSpPr txBox="1">
              <a:spLocks noChangeArrowheads="1"/>
            </p:cNvSpPr>
            <p:nvPr/>
          </p:nvSpPr>
          <p:spPr bwMode="auto">
            <a:xfrm>
              <a:off x="1056" y="2678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i="1">
                  <a:solidFill>
                    <a:schemeClr val="tx1"/>
                  </a:solidFill>
                  <a:latin typeface="Times New Roman" charset="0"/>
                </a:rPr>
                <a:t>x</a:t>
              </a:r>
              <a:r>
                <a:rPr lang="en-GB" sz="2000" i="1" baseline="-25000">
                  <a:solidFill>
                    <a:schemeClr val="tx1"/>
                  </a:solidFill>
                  <a:latin typeface="Times New Roman" charset="0"/>
                </a:rPr>
                <a:t>2  </a:t>
              </a:r>
              <a:r>
                <a:rPr lang="en-GB" sz="2000">
                  <a:solidFill>
                    <a:schemeClr val="tx1"/>
                  </a:solidFill>
                  <a:latin typeface="Arial" charset="0"/>
                </a:rPr>
                <a:t>fixed</a:t>
              </a:r>
              <a:endParaRPr lang="en-GB" sz="2000" i="1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9885" name="Arc 13"/>
            <p:cNvSpPr>
              <a:spLocks/>
            </p:cNvSpPr>
            <p:nvPr/>
          </p:nvSpPr>
          <p:spPr bwMode="auto">
            <a:xfrm flipH="1">
              <a:off x="624" y="3072"/>
              <a:ext cx="1536" cy="6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77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803" y="-1"/>
                    <a:pt x="21421" y="9474"/>
                    <a:pt x="21597" y="21276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3" y="-1"/>
                    <a:pt x="21421" y="9474"/>
                    <a:pt x="21597" y="2127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7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93" name="Group 21"/>
          <p:cNvGrpSpPr>
            <a:grpSpLocks/>
          </p:cNvGrpSpPr>
          <p:nvPr/>
        </p:nvGrpSpPr>
        <p:grpSpPr bwMode="auto">
          <a:xfrm>
            <a:off x="4953000" y="3429000"/>
            <a:ext cx="2971800" cy="1981200"/>
            <a:chOff x="3120" y="2496"/>
            <a:chExt cx="1872" cy="1248"/>
          </a:xfrm>
        </p:grpSpPr>
        <p:sp>
          <p:nvSpPr>
            <p:cNvPr id="79886" name="Line 14"/>
            <p:cNvSpPr>
              <a:spLocks noChangeShapeType="1"/>
            </p:cNvSpPr>
            <p:nvPr/>
          </p:nvSpPr>
          <p:spPr bwMode="auto">
            <a:xfrm>
              <a:off x="3120" y="3744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7" name="Line 15"/>
            <p:cNvSpPr>
              <a:spLocks noChangeShapeType="1"/>
            </p:cNvSpPr>
            <p:nvPr/>
          </p:nvSpPr>
          <p:spPr bwMode="auto">
            <a:xfrm flipV="1">
              <a:off x="3120" y="2592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Text Box 16"/>
            <p:cNvSpPr txBox="1">
              <a:spLocks noChangeArrowheads="1"/>
            </p:cNvSpPr>
            <p:nvPr/>
          </p:nvSpPr>
          <p:spPr bwMode="auto">
            <a:xfrm>
              <a:off x="4608" y="3360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i="1">
                  <a:solidFill>
                    <a:schemeClr val="tx1"/>
                  </a:solidFill>
                  <a:latin typeface="Times New Roman" charset="0"/>
                </a:rPr>
                <a:t>x</a:t>
              </a:r>
              <a:r>
                <a:rPr lang="en-GB" sz="2800" i="1" baseline="-25000">
                  <a:solidFill>
                    <a:schemeClr val="tx1"/>
                  </a:solidFill>
                  <a:latin typeface="Times New Roman" charset="0"/>
                </a:rPr>
                <a:t>2</a:t>
              </a:r>
              <a:endParaRPr lang="en-GB" sz="2800" i="1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9889" name="Text Box 17"/>
            <p:cNvSpPr txBox="1">
              <a:spLocks noChangeArrowheads="1"/>
            </p:cNvSpPr>
            <p:nvPr/>
          </p:nvSpPr>
          <p:spPr bwMode="auto">
            <a:xfrm>
              <a:off x="3552" y="2678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i="1">
                  <a:solidFill>
                    <a:schemeClr val="tx1"/>
                  </a:solidFill>
                  <a:latin typeface="Times New Roman" charset="0"/>
                </a:rPr>
                <a:t>x</a:t>
              </a:r>
              <a:r>
                <a:rPr lang="en-GB" sz="2000" i="1" baseline="-25000">
                  <a:solidFill>
                    <a:schemeClr val="tx1"/>
                  </a:solidFill>
                  <a:latin typeface="Times New Roman" charset="0"/>
                </a:rPr>
                <a:t>1  </a:t>
              </a:r>
              <a:r>
                <a:rPr lang="en-GB" sz="2000">
                  <a:solidFill>
                    <a:schemeClr val="tx1"/>
                  </a:solidFill>
                  <a:latin typeface="Arial" charset="0"/>
                </a:rPr>
                <a:t>fixed</a:t>
              </a:r>
              <a:endParaRPr lang="en-GB" sz="2000" i="1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79890" name="Arc 18"/>
            <p:cNvSpPr>
              <a:spLocks/>
            </p:cNvSpPr>
            <p:nvPr/>
          </p:nvSpPr>
          <p:spPr bwMode="auto">
            <a:xfrm flipH="1">
              <a:off x="3120" y="3072"/>
              <a:ext cx="1104" cy="6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77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803" y="-1"/>
                    <a:pt x="21421" y="9474"/>
                    <a:pt x="21597" y="21276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3" y="-1"/>
                    <a:pt x="21421" y="9474"/>
                    <a:pt x="21597" y="2127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786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3168" y="2496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800" i="1">
                  <a:solidFill>
                    <a:schemeClr val="tx1"/>
                  </a:solidFill>
                  <a:latin typeface="Times New Roman" charset="0"/>
                </a:rPr>
                <a:t>y</a:t>
              </a:r>
            </a:p>
          </p:txBody>
        </p:sp>
      </p:grp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1752600" y="5943600"/>
            <a:ext cx="4878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75"/>
                </a:solidFill>
              </a:rPr>
              <a:t>Law of diminishing marginal return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704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Long run and short run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factors of production can be adjusted faster than others</a:t>
            </a:r>
          </a:p>
          <a:p>
            <a:pPr lvl="1"/>
            <a:r>
              <a:rPr lang="en-GB" dirty="0"/>
              <a:t>Example: fertilizer vs. planting more trees</a:t>
            </a:r>
          </a:p>
          <a:p>
            <a:r>
              <a:rPr lang="en-GB" dirty="0"/>
              <a:t>Long run: all factors can be changed</a:t>
            </a:r>
          </a:p>
          <a:p>
            <a:r>
              <a:rPr lang="en-GB" dirty="0"/>
              <a:t>Short run: some factors cannot be changed</a:t>
            </a:r>
          </a:p>
          <a:p>
            <a:r>
              <a:rPr lang="en-GB" dirty="0"/>
              <a:t>No specific duration separates long and short run</a:t>
            </a:r>
          </a:p>
          <a:p>
            <a:r>
              <a:rPr lang="en-GB" dirty="0"/>
              <a:t>Long run = long term</a:t>
            </a:r>
          </a:p>
          <a:p>
            <a:r>
              <a:rPr lang="en-GB" dirty="0"/>
              <a:t>Short run = short term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B6E82-E3BA-2842-BB5D-4FF62B39DBAB}" type="slidenum">
              <a:rPr lang="en-US"/>
              <a:pPr/>
              <a:t>33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47515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Input-output function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824288"/>
            <a:ext cx="8229600" cy="23018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/>
              <a:t>Example: amount of fuel required to produce a certain amount of power with a given plant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DD4C-58CD-EF4E-BE34-785E9954F9B5}" type="slidenum">
              <a:rPr lang="en-US"/>
              <a:pPr/>
              <a:t>34</a:t>
            </a:fld>
            <a:endParaRPr lang="en-US" sz="1400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19050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04938"/>
            <a:ext cx="4111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743325" y="1371600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fixed</a:t>
            </a:r>
            <a:endParaRPr lang="en-GB"/>
          </a:p>
        </p:txBody>
      </p:sp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921000"/>
            <a:ext cx="31003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762000" y="1981200"/>
            <a:ext cx="62424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 inverse of the production function is the </a:t>
            </a:r>
          </a:p>
          <a:p>
            <a:r>
              <a:rPr lang="en-GB" dirty="0">
                <a:solidFill>
                  <a:schemeClr val="tx1"/>
                </a:solidFill>
              </a:rPr>
              <a:t>input-output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568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Short run cost function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848"/>
            <a:ext cx="8229600" cy="3563938"/>
          </a:xfrm>
        </p:spPr>
        <p:txBody>
          <a:bodyPr/>
          <a:lstStyle/>
          <a:p>
            <a:r>
              <a:rPr lang="en-GB" i="1" dirty="0">
                <a:latin typeface="Times New Roman" charset="0"/>
              </a:rPr>
              <a:t>w</a:t>
            </a:r>
            <a:r>
              <a:rPr lang="en-GB" i="1" baseline="-25000" dirty="0">
                <a:latin typeface="Times New Roman" charset="0"/>
              </a:rPr>
              <a:t>1</a:t>
            </a:r>
            <a:r>
              <a:rPr lang="en-GB" i="1" dirty="0">
                <a:latin typeface="Times New Roman" charset="0"/>
              </a:rPr>
              <a:t>, w</a:t>
            </a:r>
            <a:r>
              <a:rPr lang="en-GB" i="1" baseline="-25000" dirty="0">
                <a:latin typeface="Times New Roman" charset="0"/>
              </a:rPr>
              <a:t>2</a:t>
            </a:r>
            <a:r>
              <a:rPr lang="en-GB" dirty="0"/>
              <a:t>: unit cost of factors of production </a:t>
            </a:r>
            <a:r>
              <a:rPr lang="en-GB" i="1" dirty="0">
                <a:latin typeface="Times New Roman" charset="0"/>
              </a:rPr>
              <a:t>x</a:t>
            </a:r>
            <a:r>
              <a:rPr lang="en-GB" i="1" baseline="-25000" dirty="0">
                <a:latin typeface="Times New Roman" charset="0"/>
              </a:rPr>
              <a:t>1</a:t>
            </a:r>
            <a:r>
              <a:rPr lang="en-GB" i="1" dirty="0">
                <a:latin typeface="Times New Roman" charset="0"/>
              </a:rPr>
              <a:t>, x</a:t>
            </a:r>
            <a:r>
              <a:rPr lang="en-GB" i="1" baseline="-25000" dirty="0">
                <a:latin typeface="Times New Roman" charset="0"/>
              </a:rPr>
              <a:t>2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541B9-D6A7-7C43-B69F-9F0B0EDCD4FE}" type="slidenum">
              <a:rPr lang="en-US"/>
              <a:pPr/>
              <a:t>35</a:t>
            </a:fld>
            <a:endParaRPr lang="en-US" sz="1400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400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1957388" y="6416675"/>
            <a:ext cx="44434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flipV="1">
            <a:off x="1971675" y="3417888"/>
            <a:ext cx="0" cy="29987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Arc 10"/>
          <p:cNvSpPr>
            <a:spLocks/>
          </p:cNvSpPr>
          <p:nvPr/>
        </p:nvSpPr>
        <p:spPr bwMode="auto">
          <a:xfrm rot="10555663" flipH="1">
            <a:off x="1881188" y="3417888"/>
            <a:ext cx="3460750" cy="2327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98"/>
              <a:gd name="T1" fmla="*/ 0 h 21600"/>
              <a:gd name="T2" fmla="*/ 21498 w 21498"/>
              <a:gd name="T3" fmla="*/ 19513 h 21600"/>
              <a:gd name="T4" fmla="*/ 0 w 214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8" h="21600" fill="none" extrusionOk="0">
                <a:moveTo>
                  <a:pt x="0" y="-1"/>
                </a:moveTo>
                <a:cubicBezTo>
                  <a:pt x="11120" y="-1"/>
                  <a:pt x="20424" y="8443"/>
                  <a:pt x="21498" y="19512"/>
                </a:cubicBezTo>
              </a:path>
              <a:path w="21498" h="21600" stroke="0" extrusionOk="0">
                <a:moveTo>
                  <a:pt x="0" y="-1"/>
                </a:moveTo>
                <a:cubicBezTo>
                  <a:pt x="11120" y="-1"/>
                  <a:pt x="20424" y="8443"/>
                  <a:pt x="21498" y="1951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5A5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10144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9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62713"/>
            <a:ext cx="2603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602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Short run marginal cost function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B214C8-4A09-2E43-ACD2-368313982CC9}" type="slidenum">
              <a:rPr lang="en-US"/>
              <a:pPr/>
              <a:t>36</a:t>
            </a:fld>
            <a:endParaRPr lang="en-US" sz="1400"/>
          </a:p>
        </p:txBody>
      </p:sp>
      <p:grpSp>
        <p:nvGrpSpPr>
          <p:cNvPr id="83980" name="Group 12"/>
          <p:cNvGrpSpPr>
            <a:grpSpLocks/>
          </p:cNvGrpSpPr>
          <p:nvPr/>
        </p:nvGrpSpPr>
        <p:grpSpPr bwMode="auto">
          <a:xfrm>
            <a:off x="914400" y="1760240"/>
            <a:ext cx="4519613" cy="2019300"/>
            <a:chOff x="1185" y="720"/>
            <a:chExt cx="2847" cy="1896"/>
          </a:xfrm>
        </p:grpSpPr>
        <p:sp>
          <p:nvSpPr>
            <p:cNvPr id="83973" name="Line 5"/>
            <p:cNvSpPr>
              <a:spLocks noChangeShapeType="1"/>
            </p:cNvSpPr>
            <p:nvPr/>
          </p:nvSpPr>
          <p:spPr bwMode="auto">
            <a:xfrm>
              <a:off x="1233" y="2616"/>
              <a:ext cx="2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4" name="Line 6"/>
            <p:cNvSpPr>
              <a:spLocks noChangeShapeType="1"/>
            </p:cNvSpPr>
            <p:nvPr/>
          </p:nvSpPr>
          <p:spPr bwMode="auto">
            <a:xfrm flipV="1">
              <a:off x="1242" y="727"/>
              <a:ext cx="0" cy="18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5" name="Arc 7"/>
            <p:cNvSpPr>
              <a:spLocks/>
            </p:cNvSpPr>
            <p:nvPr/>
          </p:nvSpPr>
          <p:spPr bwMode="auto">
            <a:xfrm rot="10555663" flipH="1">
              <a:off x="1185" y="720"/>
              <a:ext cx="2180" cy="146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98"/>
                <a:gd name="T1" fmla="*/ 0 h 21600"/>
                <a:gd name="T2" fmla="*/ 21498 w 21498"/>
                <a:gd name="T3" fmla="*/ 19513 h 21600"/>
                <a:gd name="T4" fmla="*/ 0 w 214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98" h="21600" fill="none" extrusionOk="0">
                  <a:moveTo>
                    <a:pt x="0" y="-1"/>
                  </a:moveTo>
                  <a:cubicBezTo>
                    <a:pt x="11120" y="-1"/>
                    <a:pt x="20424" y="8443"/>
                    <a:pt x="21498" y="19512"/>
                  </a:cubicBezTo>
                </a:path>
                <a:path w="21498" h="21600" stroke="0" extrusionOk="0">
                  <a:moveTo>
                    <a:pt x="0" y="-1"/>
                  </a:moveTo>
                  <a:cubicBezTo>
                    <a:pt x="11120" y="-1"/>
                    <a:pt x="20424" y="8443"/>
                    <a:pt x="21498" y="1951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5A5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558280"/>
            <a:ext cx="101441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3753793"/>
            <a:ext cx="2603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990600" y="6134100"/>
            <a:ext cx="44434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V="1">
            <a:off x="1004888" y="4122738"/>
            <a:ext cx="0" cy="20113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4" name="Arc 16"/>
          <p:cNvSpPr>
            <a:spLocks/>
          </p:cNvSpPr>
          <p:nvPr/>
        </p:nvSpPr>
        <p:spPr bwMode="auto">
          <a:xfrm rot="10555663" flipH="1">
            <a:off x="974725" y="4572000"/>
            <a:ext cx="3468688" cy="952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52"/>
              <a:gd name="T1" fmla="*/ 0 h 21600"/>
              <a:gd name="T2" fmla="*/ 21552 w 21552"/>
              <a:gd name="T3" fmla="*/ 20173 h 21600"/>
              <a:gd name="T4" fmla="*/ 0 w 2155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52" h="21600" fill="none" extrusionOk="0">
                <a:moveTo>
                  <a:pt x="0" y="-1"/>
                </a:moveTo>
                <a:cubicBezTo>
                  <a:pt x="11375" y="-1"/>
                  <a:pt x="20801" y="8822"/>
                  <a:pt x="21552" y="20172"/>
                </a:cubicBezTo>
              </a:path>
              <a:path w="21552" h="21600" stroke="0" extrusionOk="0">
                <a:moveTo>
                  <a:pt x="0" y="-1"/>
                </a:moveTo>
                <a:cubicBezTo>
                  <a:pt x="11375" y="-1"/>
                  <a:pt x="20801" y="8822"/>
                  <a:pt x="21552" y="2017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98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6157913"/>
            <a:ext cx="2603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398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962400"/>
            <a:ext cx="10668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6003925" y="1752600"/>
            <a:ext cx="2727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Convex due to law</a:t>
            </a:r>
          </a:p>
          <a:p>
            <a:r>
              <a:rPr lang="en-GB">
                <a:solidFill>
                  <a:schemeClr val="tx1"/>
                </a:solidFill>
              </a:rPr>
              <a:t>of marginal returns</a:t>
            </a: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5575300" y="4800600"/>
            <a:ext cx="3492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Non-decreasing function</a:t>
            </a:r>
          </a:p>
          <a:p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989" name="AutoShape 21"/>
          <p:cNvSpPr>
            <a:spLocks noChangeArrowheads="1"/>
          </p:cNvSpPr>
          <p:nvPr/>
        </p:nvSpPr>
        <p:spPr bwMode="auto">
          <a:xfrm>
            <a:off x="7010400" y="2971800"/>
            <a:ext cx="609600" cy="10668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16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Optimal production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Production that maximizes profit: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AA29AF-D914-2849-9FBA-11B0B72E3140}" type="slidenum">
              <a:rPr lang="en-US"/>
              <a:pPr/>
              <a:t>37</a:t>
            </a:fld>
            <a:endParaRPr lang="en-US" sz="1400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82800"/>
            <a:ext cx="3186113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54400"/>
            <a:ext cx="3276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07000"/>
            <a:ext cx="21336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5001" name="AutoShape 9"/>
          <p:cNvSpPr>
            <a:spLocks noChangeArrowheads="1"/>
          </p:cNvSpPr>
          <p:nvPr/>
        </p:nvSpPr>
        <p:spPr bwMode="auto">
          <a:xfrm>
            <a:off x="2209800" y="28194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>
            <a:off x="2209800" y="45720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3505200" y="5334000"/>
            <a:ext cx="4956104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Only if the price π</a:t>
            </a:r>
            <a:r>
              <a:rPr lang="en-GB" dirty="0">
                <a:sym typeface="Symbol" charset="0"/>
              </a:rPr>
              <a:t> does not depend </a:t>
            </a:r>
          </a:p>
          <a:p>
            <a:r>
              <a:rPr lang="en-GB" dirty="0">
                <a:sym typeface="Symbol" charset="0"/>
              </a:rPr>
              <a:t>on </a:t>
            </a:r>
            <a:r>
              <a:rPr lang="en-GB" i="1" dirty="0">
                <a:latin typeface="Times New Roman" charset="0"/>
                <a:sym typeface="Symbol" charset="0"/>
              </a:rPr>
              <a:t>y</a:t>
            </a:r>
            <a:r>
              <a:rPr lang="en-GB" i="1" dirty="0">
                <a:sym typeface="Symbol" charset="0"/>
              </a:rPr>
              <a:t> </a:t>
            </a:r>
            <a:r>
              <a:rPr lang="en-GB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dirty="0">
                <a:sym typeface="Symbol" charset="0"/>
              </a:rPr>
              <a:t> perfect competition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469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Costs: Accountant</a:t>
            </a:r>
            <a:r>
              <a:rPr lang="ja-JP" altLang="en-GB">
                <a:latin typeface="Arial"/>
              </a:rPr>
              <a:t>’</a:t>
            </a:r>
            <a:r>
              <a:rPr lang="en-GB"/>
              <a:t>s perspective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half" idx="1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</a:pPr>
            <a:r>
              <a:rPr lang="en-GB" sz="2000" dirty="0"/>
              <a:t>In the short run, some costs are variable and others are fixed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Variable costs: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labour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materials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fuel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transportation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Fixed costs (amortized):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equipment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land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Overheads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Quasi-fixed costs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Start-up cost of power plant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Sunk costs vs. recoverable costs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0C5850-9B9D-AC44-BB44-CBB9B0786E7F}" type="slidenum">
              <a:rPr lang="en-US"/>
              <a:pPr/>
              <a:t>38</a:t>
            </a:fld>
            <a:endParaRPr lang="en-US" sz="1400" dirty="0"/>
          </a:p>
        </p:txBody>
      </p:sp>
      <p:grpSp>
        <p:nvGrpSpPr>
          <p:cNvPr id="86026" name="Group 10"/>
          <p:cNvGrpSpPr>
            <a:grpSpLocks/>
          </p:cNvGrpSpPr>
          <p:nvPr/>
        </p:nvGrpSpPr>
        <p:grpSpPr bwMode="auto">
          <a:xfrm>
            <a:off x="5586413" y="2581275"/>
            <a:ext cx="3032125" cy="3322638"/>
            <a:chOff x="3519" y="1626"/>
            <a:chExt cx="1910" cy="209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>
              <a:off x="3529" y="3436"/>
              <a:ext cx="13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 flipV="1">
              <a:off x="3519" y="1688"/>
              <a:ext cx="0" cy="17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3598" y="1626"/>
              <a:ext cx="14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dirty="0">
                  <a:solidFill>
                    <a:schemeClr val="tx1"/>
                  </a:solidFill>
                </a:rPr>
                <a:t>Production cost [$]</a:t>
              </a:r>
            </a:p>
          </p:txBody>
        </p:sp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4719" y="3471"/>
              <a:ext cx="71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solidFill>
                    <a:schemeClr val="tx1"/>
                  </a:solidFill>
                </a:rPr>
                <a:t>Quantity</a:t>
              </a:r>
            </a:p>
          </p:txBody>
        </p:sp>
        <p:sp>
          <p:nvSpPr>
            <p:cNvPr id="86025" name="Arc 9"/>
            <p:cNvSpPr>
              <a:spLocks/>
            </p:cNvSpPr>
            <p:nvPr/>
          </p:nvSpPr>
          <p:spPr bwMode="auto">
            <a:xfrm>
              <a:off x="3520" y="2010"/>
              <a:ext cx="1312" cy="111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165066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Average cost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354B-1DD7-F340-AF3F-C4306363C455}" type="slidenum">
              <a:rPr lang="en-US"/>
              <a:pPr/>
              <a:t>39</a:t>
            </a:fld>
            <a:endParaRPr lang="en-US" sz="1400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7175500" y="5909940"/>
            <a:ext cx="1127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Quantity</a:t>
            </a: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760413" y="5848028"/>
            <a:ext cx="2208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 flipV="1">
            <a:off x="744538" y="3873178"/>
            <a:ext cx="0" cy="196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869950" y="3789040"/>
            <a:ext cx="230697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Production cost [$]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2649538" y="5873428"/>
            <a:ext cx="1127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Quantity</a:t>
            </a:r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5492750" y="5886128"/>
            <a:ext cx="22082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V="1">
            <a:off x="5476875" y="3933503"/>
            <a:ext cx="0" cy="1946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5602288" y="3849365"/>
            <a:ext cx="2516363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Average cost [$/unit]</a:t>
            </a:r>
          </a:p>
        </p:txBody>
      </p:sp>
      <p:grpSp>
        <p:nvGrpSpPr>
          <p:cNvPr id="88092" name="Group 28"/>
          <p:cNvGrpSpPr>
            <a:grpSpLocks/>
          </p:cNvGrpSpPr>
          <p:nvPr/>
        </p:nvGrpSpPr>
        <p:grpSpPr bwMode="auto">
          <a:xfrm>
            <a:off x="5762625" y="4552628"/>
            <a:ext cx="1771650" cy="876300"/>
            <a:chOff x="3630" y="3159"/>
            <a:chExt cx="1116" cy="552"/>
          </a:xfrm>
        </p:grpSpPr>
        <p:sp>
          <p:nvSpPr>
            <p:cNvPr id="88083" name="Arc 19"/>
            <p:cNvSpPr>
              <a:spLocks/>
            </p:cNvSpPr>
            <p:nvPr/>
          </p:nvSpPr>
          <p:spPr bwMode="auto">
            <a:xfrm rot="10800000">
              <a:off x="3630" y="3159"/>
              <a:ext cx="702" cy="55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4" name="Arc 20"/>
            <p:cNvSpPr>
              <a:spLocks/>
            </p:cNvSpPr>
            <p:nvPr/>
          </p:nvSpPr>
          <p:spPr bwMode="auto">
            <a:xfrm rot="10800000">
              <a:off x="4320" y="3319"/>
              <a:ext cx="426" cy="388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550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689"/>
                    <a:pt x="9640" y="26"/>
                    <a:pt x="21549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689"/>
                    <a:pt x="9640" y="26"/>
                    <a:pt x="21549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85" name="Arc 21"/>
          <p:cNvSpPr>
            <a:spLocks/>
          </p:cNvSpPr>
          <p:nvPr/>
        </p:nvSpPr>
        <p:spPr bwMode="auto">
          <a:xfrm>
            <a:off x="746125" y="4474840"/>
            <a:ext cx="2193925" cy="8921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 flipV="1">
            <a:off x="727075" y="4828853"/>
            <a:ext cx="1366838" cy="1033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 flipV="1">
            <a:off x="785813" y="4449440"/>
            <a:ext cx="2873375" cy="1404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08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35814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809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7239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0791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Demand curve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3BE1-15D4-EC4C-BAD4-53640B12C7CD}" type="slidenum">
              <a:rPr lang="en-GB"/>
              <a:pPr/>
              <a:t>4</a:t>
            </a:fld>
            <a:endParaRPr lang="en-GB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447800"/>
            <a:ext cx="4038600" cy="4678363"/>
          </a:xfrm>
        </p:spPr>
        <p:txBody>
          <a:bodyPr/>
          <a:lstStyle/>
          <a:p>
            <a:r>
              <a:rPr lang="en-GB" sz="2400"/>
              <a:t>Aggregation of the individual demand of all consumers</a:t>
            </a:r>
          </a:p>
          <a:p>
            <a:r>
              <a:rPr lang="en-GB" sz="2400"/>
              <a:t>Demand function:</a:t>
            </a:r>
          </a:p>
          <a:p>
            <a:endParaRPr lang="en-GB" sz="2400"/>
          </a:p>
          <a:p>
            <a:endParaRPr lang="en-GB" sz="2400"/>
          </a:p>
          <a:p>
            <a:r>
              <a:rPr lang="en-GB" sz="2400"/>
              <a:t>Inverse demand function: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890588" y="1524000"/>
            <a:ext cx="3529012" cy="3503613"/>
            <a:chOff x="561" y="960"/>
            <a:chExt cx="2223" cy="2207"/>
          </a:xfrm>
        </p:grpSpPr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>
              <a:off x="574" y="2778"/>
              <a:ext cx="2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 flipV="1">
              <a:off x="561" y="1085"/>
              <a:ext cx="0" cy="16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609" y="960"/>
              <a:ext cx="55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Price</a:t>
              </a:r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1955" y="2881"/>
              <a:ext cx="82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Quantity</a:t>
              </a:r>
            </a:p>
          </p:txBody>
        </p:sp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>
              <a:off x="571" y="1531"/>
              <a:ext cx="1814" cy="1004"/>
            </a:xfrm>
            <a:prstGeom prst="line">
              <a:avLst/>
            </a:prstGeom>
            <a:noFill/>
            <a:ln w="25400">
              <a:solidFill>
                <a:srgbClr val="00007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48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86259"/>
              </p:ext>
            </p:extLst>
          </p:nvPr>
        </p:nvGraphicFramePr>
        <p:xfrm>
          <a:off x="5715000" y="3284984"/>
          <a:ext cx="15144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5" name="Equation" r:id="rId4" imgW="571500" imgH="165100" progId="Equation.DSMT4">
                  <p:embed/>
                </p:oleObj>
              </mc:Choice>
              <mc:Fallback>
                <p:oleObj name="Equation" r:id="rId4" imgW="571500" imgH="165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284984"/>
                        <a:ext cx="15144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470228"/>
              </p:ext>
            </p:extLst>
          </p:nvPr>
        </p:nvGraphicFramePr>
        <p:xfrm>
          <a:off x="5638800" y="4804222"/>
          <a:ext cx="178435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6" name="Equation" r:id="rId6" imgW="673100" imgH="203200" progId="Equation.DSMT4">
                  <p:embed/>
                </p:oleObj>
              </mc:Choice>
              <mc:Fallback>
                <p:oleObj name="Equation" r:id="rId6" imgW="673100" imgH="203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804222"/>
                        <a:ext cx="178435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Marginal vs. average cost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09F-29CD-294E-B7B2-33E8150C1E36}" type="slidenum">
              <a:rPr lang="en-US"/>
              <a:pPr/>
              <a:t>40</a:t>
            </a:fld>
            <a:endParaRPr lang="en-US" sz="1400"/>
          </a:p>
        </p:txBody>
      </p:sp>
      <p:sp>
        <p:nvSpPr>
          <p:cNvPr id="93191" name="Line 1031"/>
          <p:cNvSpPr>
            <a:spLocks noChangeShapeType="1"/>
          </p:cNvSpPr>
          <p:nvPr/>
        </p:nvSpPr>
        <p:spPr bwMode="auto">
          <a:xfrm>
            <a:off x="2643188" y="5578475"/>
            <a:ext cx="44434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" name="Line 1032"/>
          <p:cNvSpPr>
            <a:spLocks noChangeShapeType="1"/>
          </p:cNvSpPr>
          <p:nvPr/>
        </p:nvSpPr>
        <p:spPr bwMode="auto">
          <a:xfrm flipV="1">
            <a:off x="2601913" y="2579688"/>
            <a:ext cx="0" cy="29987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Text Box 1033"/>
          <p:cNvSpPr txBox="1">
            <a:spLocks noChangeArrowheads="1"/>
          </p:cNvSpPr>
          <p:nvPr/>
        </p:nvSpPr>
        <p:spPr bwMode="auto">
          <a:xfrm>
            <a:off x="6789738" y="5713413"/>
            <a:ext cx="2968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3194" name="Freeform 1034"/>
          <p:cNvSpPr>
            <a:spLocks/>
          </p:cNvSpPr>
          <p:nvPr/>
        </p:nvSpPr>
        <p:spPr bwMode="auto">
          <a:xfrm>
            <a:off x="3008313" y="2447925"/>
            <a:ext cx="3116262" cy="2001838"/>
          </a:xfrm>
          <a:custGeom>
            <a:avLst/>
            <a:gdLst>
              <a:gd name="T0" fmla="*/ 0 w 4908"/>
              <a:gd name="T1" fmla="*/ 458 h 3153"/>
              <a:gd name="T2" fmla="*/ 800 w 4908"/>
              <a:gd name="T3" fmla="*/ 2238 h 3153"/>
              <a:gd name="T4" fmla="*/ 2210 w 4908"/>
              <a:gd name="T5" fmla="*/ 3124 h 3153"/>
              <a:gd name="T6" fmla="*/ 3630 w 4908"/>
              <a:gd name="T7" fmla="*/ 2414 h 3153"/>
              <a:gd name="T8" fmla="*/ 4908 w 4908"/>
              <a:gd name="T9" fmla="*/ 0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08" h="3153">
                <a:moveTo>
                  <a:pt x="0" y="458"/>
                </a:moveTo>
                <a:cubicBezTo>
                  <a:pt x="129" y="754"/>
                  <a:pt x="431" y="1793"/>
                  <a:pt x="800" y="2238"/>
                </a:cubicBezTo>
                <a:cubicBezTo>
                  <a:pt x="1168" y="2682"/>
                  <a:pt x="1738" y="3094"/>
                  <a:pt x="2210" y="3124"/>
                </a:cubicBezTo>
                <a:cubicBezTo>
                  <a:pt x="2681" y="3153"/>
                  <a:pt x="3180" y="2934"/>
                  <a:pt x="3630" y="2414"/>
                </a:cubicBezTo>
                <a:cubicBezTo>
                  <a:pt x="4079" y="1893"/>
                  <a:pt x="4493" y="946"/>
                  <a:pt x="4908" y="0"/>
                </a:cubicBezTo>
              </a:path>
            </a:pathLst>
          </a:custGeom>
          <a:noFill/>
          <a:ln w="28575" cmpd="sng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5" name="Freeform 1035"/>
          <p:cNvSpPr>
            <a:spLocks/>
          </p:cNvSpPr>
          <p:nvPr/>
        </p:nvSpPr>
        <p:spPr bwMode="auto">
          <a:xfrm>
            <a:off x="2606675" y="2357438"/>
            <a:ext cx="2590800" cy="2603500"/>
          </a:xfrm>
          <a:custGeom>
            <a:avLst/>
            <a:gdLst>
              <a:gd name="T0" fmla="*/ 0 w 4080"/>
              <a:gd name="T1" fmla="*/ 4100 h 4100"/>
              <a:gd name="T2" fmla="*/ 1340 w 4080"/>
              <a:gd name="T3" fmla="*/ 3960 h 4100"/>
              <a:gd name="T4" fmla="*/ 2640 w 4080"/>
              <a:gd name="T5" fmla="*/ 3680 h 4100"/>
              <a:gd name="T6" fmla="*/ 3400 w 4080"/>
              <a:gd name="T7" fmla="*/ 2480 h 4100"/>
              <a:gd name="T8" fmla="*/ 4080 w 4080"/>
              <a:gd name="T9" fmla="*/ 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0" h="4100">
                <a:moveTo>
                  <a:pt x="0" y="4100"/>
                </a:moveTo>
                <a:cubicBezTo>
                  <a:pt x="223" y="4077"/>
                  <a:pt x="900" y="4030"/>
                  <a:pt x="1340" y="3960"/>
                </a:cubicBezTo>
                <a:cubicBezTo>
                  <a:pt x="1780" y="3890"/>
                  <a:pt x="2297" y="3927"/>
                  <a:pt x="2640" y="3680"/>
                </a:cubicBezTo>
                <a:cubicBezTo>
                  <a:pt x="2983" y="3433"/>
                  <a:pt x="3160" y="3093"/>
                  <a:pt x="3400" y="2480"/>
                </a:cubicBezTo>
                <a:cubicBezTo>
                  <a:pt x="3640" y="1867"/>
                  <a:pt x="3938" y="516"/>
                  <a:pt x="40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6" name="Text Box 1036"/>
          <p:cNvSpPr txBox="1">
            <a:spLocks noChangeArrowheads="1"/>
          </p:cNvSpPr>
          <p:nvPr/>
        </p:nvSpPr>
        <p:spPr bwMode="auto">
          <a:xfrm>
            <a:off x="4800600" y="1981200"/>
            <a:ext cx="755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solidFill>
                  <a:schemeClr val="tx1"/>
                </a:solidFill>
                <a:latin typeface="Times" charset="0"/>
              </a:rPr>
              <a:t>MC</a:t>
            </a:r>
          </a:p>
        </p:txBody>
      </p:sp>
      <p:sp>
        <p:nvSpPr>
          <p:cNvPr id="93197" name="Text Box 1037"/>
          <p:cNvSpPr txBox="1">
            <a:spLocks noChangeArrowheads="1"/>
          </p:cNvSpPr>
          <p:nvPr/>
        </p:nvSpPr>
        <p:spPr bwMode="auto">
          <a:xfrm>
            <a:off x="5924550" y="2000250"/>
            <a:ext cx="704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solidFill>
                  <a:schemeClr val="tx1"/>
                </a:solidFill>
                <a:latin typeface="Times" charset="0"/>
              </a:rPr>
              <a:t>AC</a:t>
            </a:r>
          </a:p>
        </p:txBody>
      </p:sp>
      <p:sp>
        <p:nvSpPr>
          <p:cNvPr id="93198" name="Text Box 1038"/>
          <p:cNvSpPr txBox="1">
            <a:spLocks noChangeArrowheads="1"/>
          </p:cNvSpPr>
          <p:nvPr/>
        </p:nvSpPr>
        <p:spPr bwMode="auto">
          <a:xfrm>
            <a:off x="1600200" y="2362200"/>
            <a:ext cx="937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$/unit</a:t>
            </a:r>
            <a:endParaRPr lang="en-GB" dirty="0"/>
          </a:p>
        </p:txBody>
      </p:sp>
      <p:sp>
        <p:nvSpPr>
          <p:cNvPr id="93199" name="Text Box 1039"/>
          <p:cNvSpPr txBox="1">
            <a:spLocks noChangeArrowheads="1"/>
          </p:cNvSpPr>
          <p:nvPr/>
        </p:nvSpPr>
        <p:spPr bwMode="auto">
          <a:xfrm>
            <a:off x="6248400" y="5715000"/>
            <a:ext cx="173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Production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39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152400"/>
            <a:ext cx="8337550" cy="6858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When should I stop producing?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47800"/>
            <a:ext cx="8229600" cy="2005013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</a:pPr>
            <a:r>
              <a:rPr lang="en-GB" sz="2400" dirty="0"/>
              <a:t>Marginal cost = cost of producing one more unit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If MC &gt; π next unit costs more than it returns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If MC &lt; π next unit returns more than it costs</a:t>
            </a:r>
          </a:p>
          <a:p>
            <a:pPr>
              <a:lnSpc>
                <a:spcPct val="90000"/>
              </a:lnSpc>
            </a:pPr>
            <a:r>
              <a:rPr lang="en-GB" sz="2400"/>
              <a:t>Profitable only if Q</a:t>
            </a:r>
            <a:r>
              <a:rPr lang="en-GB" sz="2400" baseline="-25000"/>
              <a:t>4</a:t>
            </a:r>
            <a:r>
              <a:rPr lang="en-GB" sz="2400"/>
              <a:t> &gt; Q</a:t>
            </a:r>
            <a:r>
              <a:rPr lang="en-GB" sz="2400" baseline="-25000"/>
              <a:t>1</a:t>
            </a:r>
            <a:r>
              <a:rPr lang="en-GB" sz="2400"/>
              <a:t> because of fixed costs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F4BE6-982B-B246-A221-7B4F207F8EB7}" type="slidenum">
              <a:rPr lang="en-US"/>
              <a:pPr/>
              <a:t>41</a:t>
            </a:fld>
            <a:endParaRPr lang="en-US" sz="1400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5216525" y="5694363"/>
            <a:ext cx="3851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 flipV="1">
            <a:off x="5200650" y="3741738"/>
            <a:ext cx="0" cy="1946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5222875" y="3732213"/>
            <a:ext cx="1166334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Marginal </a:t>
            </a:r>
          </a:p>
          <a:p>
            <a:r>
              <a:rPr lang="en-GB" sz="2000" dirty="0">
                <a:solidFill>
                  <a:schemeClr val="tx1"/>
                </a:solidFill>
              </a:rPr>
              <a:t>cost </a:t>
            </a:r>
          </a:p>
          <a:p>
            <a:r>
              <a:rPr lang="en-GB" sz="2000" dirty="0">
                <a:solidFill>
                  <a:schemeClr val="tx1"/>
                </a:solidFill>
              </a:rPr>
              <a:t>[$/unit]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939800" y="5694363"/>
            <a:ext cx="3127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V="1">
            <a:off x="920750" y="3741738"/>
            <a:ext cx="0" cy="1946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138238" y="3657600"/>
            <a:ext cx="24971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Average cost [$/unit]</a:t>
            </a:r>
          </a:p>
        </p:txBody>
      </p:sp>
      <p:grpSp>
        <p:nvGrpSpPr>
          <p:cNvPr id="91160" name="Group 24"/>
          <p:cNvGrpSpPr>
            <a:grpSpLocks/>
          </p:cNvGrpSpPr>
          <p:nvPr/>
        </p:nvGrpSpPr>
        <p:grpSpPr bwMode="auto">
          <a:xfrm>
            <a:off x="1325563" y="4360863"/>
            <a:ext cx="2533650" cy="876300"/>
            <a:chOff x="835" y="2747"/>
            <a:chExt cx="1596" cy="552"/>
          </a:xfrm>
        </p:grpSpPr>
        <p:sp>
          <p:nvSpPr>
            <p:cNvPr id="91147" name="Arc 11"/>
            <p:cNvSpPr>
              <a:spLocks/>
            </p:cNvSpPr>
            <p:nvPr/>
          </p:nvSpPr>
          <p:spPr bwMode="auto">
            <a:xfrm rot="10800000">
              <a:off x="835" y="2747"/>
              <a:ext cx="995" cy="552"/>
            </a:xfrm>
            <a:custGeom>
              <a:avLst/>
              <a:gdLst>
                <a:gd name="G0" fmla="+- 21 0 0"/>
                <a:gd name="G1" fmla="+- 21600 0 0"/>
                <a:gd name="G2" fmla="+- 21600 0 0"/>
                <a:gd name="T0" fmla="*/ 0 w 21621"/>
                <a:gd name="T1" fmla="*/ 1 h 21600"/>
                <a:gd name="T2" fmla="*/ 21621 w 21621"/>
                <a:gd name="T3" fmla="*/ 21600 h 21600"/>
                <a:gd name="T4" fmla="*/ 21 w 216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1" h="21600" fill="none" extrusionOk="0">
                  <a:moveTo>
                    <a:pt x="-1" y="0"/>
                  </a:moveTo>
                  <a:cubicBezTo>
                    <a:pt x="6" y="0"/>
                    <a:pt x="13" y="-1"/>
                    <a:pt x="21" y="-1"/>
                  </a:cubicBezTo>
                  <a:cubicBezTo>
                    <a:pt x="11950" y="-1"/>
                    <a:pt x="21621" y="9670"/>
                    <a:pt x="21621" y="21600"/>
                  </a:cubicBezTo>
                </a:path>
                <a:path w="21621" h="21600" stroke="0" extrusionOk="0">
                  <a:moveTo>
                    <a:pt x="-1" y="0"/>
                  </a:moveTo>
                  <a:cubicBezTo>
                    <a:pt x="6" y="0"/>
                    <a:pt x="13" y="-1"/>
                    <a:pt x="21" y="-1"/>
                  </a:cubicBezTo>
                  <a:cubicBezTo>
                    <a:pt x="11950" y="-1"/>
                    <a:pt x="21621" y="9670"/>
                    <a:pt x="21621" y="21600"/>
                  </a:cubicBezTo>
                  <a:lnTo>
                    <a:pt x="21" y="21600"/>
                  </a:lnTo>
                  <a:close/>
                </a:path>
              </a:pathLst>
            </a:custGeom>
            <a:noFill/>
            <a:ln w="25400" cap="rnd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8" name="Arc 12"/>
            <p:cNvSpPr>
              <a:spLocks/>
            </p:cNvSpPr>
            <p:nvPr/>
          </p:nvSpPr>
          <p:spPr bwMode="auto">
            <a:xfrm rot="10800000">
              <a:off x="1826" y="2907"/>
              <a:ext cx="605" cy="388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565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683"/>
                    <a:pt x="9649" y="18"/>
                    <a:pt x="21564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683"/>
                    <a:pt x="9649" y="18"/>
                    <a:pt x="21564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25400" cap="rnd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911225" y="4906963"/>
            <a:ext cx="8004175" cy="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490538" y="4629150"/>
            <a:ext cx="3476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π</a:t>
            </a:r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1666875" y="4913313"/>
            <a:ext cx="0" cy="78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>
            <a:off x="2835275" y="5240338"/>
            <a:ext cx="0" cy="43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>
            <a:off x="3702050" y="4932363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1538288" y="5722938"/>
            <a:ext cx="4699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Q</a:t>
            </a:r>
            <a:r>
              <a:rPr lang="en-GB" sz="20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3509963" y="5726113"/>
            <a:ext cx="4699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Q</a:t>
            </a:r>
            <a:r>
              <a:rPr lang="en-GB" sz="20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6567488" y="5767388"/>
            <a:ext cx="4699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Q</a:t>
            </a:r>
            <a:r>
              <a:rPr lang="en-GB" sz="20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 flipV="1">
            <a:off x="5219700" y="4478338"/>
            <a:ext cx="2863850" cy="936625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6746875" y="4913313"/>
            <a:ext cx="0" cy="78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2627313" y="5764213"/>
            <a:ext cx="4699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Q</a:t>
            </a:r>
            <a:r>
              <a:rPr lang="en-GB" sz="2000" baseline="-25000">
                <a:solidFill>
                  <a:schemeClr val="tx1"/>
                </a:solidFill>
              </a:rPr>
              <a:t>2</a:t>
            </a:r>
            <a:endParaRPr lang="en-GB" sz="2000" baseline="-25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8980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SRAC vs. LRAC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23A1-5C83-644A-90CD-6540A6FA2AC5}" type="slidenum">
              <a:rPr lang="en-GB" smtClean="0"/>
              <a:pPr/>
              <a:t>42</a:t>
            </a:fld>
            <a:endParaRPr lang="en-GB"/>
          </a:p>
        </p:txBody>
      </p:sp>
      <p:cxnSp>
        <p:nvCxnSpPr>
          <p:cNvPr id="7" name="Line 4"/>
          <p:cNvCxnSpPr>
            <a:cxnSpLocks noChangeShapeType="1"/>
          </p:cNvCxnSpPr>
          <p:nvPr/>
        </p:nvCxnSpPr>
        <p:spPr bwMode="auto">
          <a:xfrm>
            <a:off x="1763688" y="4797152"/>
            <a:ext cx="44443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5"/>
          <p:cNvCxnSpPr>
            <a:cxnSpLocks noChangeShapeType="1"/>
          </p:cNvCxnSpPr>
          <p:nvPr/>
        </p:nvCxnSpPr>
        <p:spPr bwMode="auto">
          <a:xfrm flipV="1">
            <a:off x="1722413" y="1798682"/>
            <a:ext cx="0" cy="2998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770125" y="1846942"/>
            <a:ext cx="1090866" cy="6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Arial" charset="0"/>
                <a:ea typeface="Arial" charset="0"/>
                <a:cs typeface="Arial" charset="0"/>
              </a:rPr>
              <a:t>$/unit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816393" y="1970132"/>
            <a:ext cx="4483100" cy="2175510"/>
          </a:xfrm>
          <a:custGeom>
            <a:avLst/>
            <a:gdLst>
              <a:gd name="T0" fmla="*/ 0 w 7060"/>
              <a:gd name="T1" fmla="*/ 120 h 3426"/>
              <a:gd name="T2" fmla="*/ 940 w 7060"/>
              <a:gd name="T3" fmla="*/ 2320 h 3426"/>
              <a:gd name="T4" fmla="*/ 2900 w 7060"/>
              <a:gd name="T5" fmla="*/ 3380 h 3426"/>
              <a:gd name="T6" fmla="*/ 5280 w 7060"/>
              <a:gd name="T7" fmla="*/ 2600 h 3426"/>
              <a:gd name="T8" fmla="*/ 7060 w 7060"/>
              <a:gd name="T9" fmla="*/ 0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60" h="3426">
                <a:moveTo>
                  <a:pt x="0" y="120"/>
                </a:moveTo>
                <a:cubicBezTo>
                  <a:pt x="156" y="489"/>
                  <a:pt x="456" y="1776"/>
                  <a:pt x="940" y="2320"/>
                </a:cubicBezTo>
                <a:cubicBezTo>
                  <a:pt x="1423" y="2863"/>
                  <a:pt x="2176" y="3333"/>
                  <a:pt x="2900" y="3380"/>
                </a:cubicBezTo>
                <a:cubicBezTo>
                  <a:pt x="3623" y="3426"/>
                  <a:pt x="4586" y="3163"/>
                  <a:pt x="5280" y="2600"/>
                </a:cubicBezTo>
                <a:cubicBezTo>
                  <a:pt x="5973" y="2036"/>
                  <a:pt x="6689" y="541"/>
                  <a:pt x="7060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11" name="Text Box 88"/>
          <p:cNvSpPr txBox="1">
            <a:spLocks noChangeArrowheads="1"/>
          </p:cNvSpPr>
          <p:nvPr/>
        </p:nvSpPr>
        <p:spPr bwMode="auto">
          <a:xfrm>
            <a:off x="5004048" y="2207622"/>
            <a:ext cx="1182464" cy="36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Arial" charset="0"/>
                <a:ea typeface="Arial" charset="0"/>
                <a:cs typeface="Arial" charset="0"/>
              </a:rPr>
              <a:t>LRAC</a:t>
            </a: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353603" y="2347957"/>
            <a:ext cx="1442720" cy="1547495"/>
          </a:xfrm>
          <a:custGeom>
            <a:avLst/>
            <a:gdLst>
              <a:gd name="T0" fmla="*/ 0 w 994"/>
              <a:gd name="T1" fmla="*/ 0 h 1727"/>
              <a:gd name="T2" fmla="*/ 426 w 994"/>
              <a:gd name="T3" fmla="*/ 1704 h 1727"/>
              <a:gd name="T4" fmla="*/ 994 w 994"/>
              <a:gd name="T5" fmla="*/ 142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4" h="1727">
                <a:moveTo>
                  <a:pt x="0" y="0"/>
                </a:moveTo>
                <a:cubicBezTo>
                  <a:pt x="130" y="840"/>
                  <a:pt x="260" y="1680"/>
                  <a:pt x="426" y="1704"/>
                </a:cubicBezTo>
                <a:cubicBezTo>
                  <a:pt x="591" y="1727"/>
                  <a:pt x="899" y="402"/>
                  <a:pt x="994" y="14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600"/>
          </a:p>
        </p:txBody>
      </p:sp>
      <p:sp>
        <p:nvSpPr>
          <p:cNvPr id="13" name="Text Box 91"/>
          <p:cNvSpPr txBox="1">
            <a:spLocks noChangeArrowheads="1"/>
          </p:cNvSpPr>
          <p:nvPr/>
        </p:nvSpPr>
        <p:spPr bwMode="auto">
          <a:xfrm>
            <a:off x="3732822" y="2233022"/>
            <a:ext cx="1055202" cy="36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Arial" charset="0"/>
                <a:ea typeface="Arial" charset="0"/>
                <a:cs typeface="Arial" charset="0"/>
              </a:rPr>
              <a:t>SRAC</a:t>
            </a:r>
          </a:p>
        </p:txBody>
      </p:sp>
      <p:cxnSp>
        <p:nvCxnSpPr>
          <p:cNvPr id="14" name="Line 92"/>
          <p:cNvCxnSpPr>
            <a:cxnSpLocks noChangeShapeType="1"/>
          </p:cNvCxnSpPr>
          <p:nvPr/>
        </p:nvCxnSpPr>
        <p:spPr bwMode="auto">
          <a:xfrm>
            <a:off x="2908593" y="3849732"/>
            <a:ext cx="0" cy="965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93"/>
          <p:cNvSpPr txBox="1">
            <a:spLocks noChangeArrowheads="1"/>
          </p:cNvSpPr>
          <p:nvPr/>
        </p:nvSpPr>
        <p:spPr bwMode="auto">
          <a:xfrm>
            <a:off x="2761273" y="4830172"/>
            <a:ext cx="360680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>
              <a:effectLst/>
              <a:latin typeface="Times New Roman" charset="0"/>
              <a:ea typeface="Times" charset="0"/>
            </a:endParaRPr>
          </a:p>
        </p:txBody>
      </p:sp>
      <p:sp>
        <p:nvSpPr>
          <p:cNvPr id="16" name="Text Box 10"/>
          <p:cNvSpPr txBox="1"/>
          <p:nvPr/>
        </p:nvSpPr>
        <p:spPr>
          <a:xfrm flipH="1">
            <a:off x="5582578" y="4911452"/>
            <a:ext cx="1571582" cy="3403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Arial" charset="0"/>
                <a:ea typeface="Arial" charset="0"/>
                <a:cs typeface="Arial" charset="0"/>
              </a:rPr>
              <a:t>Quantity</a:t>
            </a:r>
          </a:p>
        </p:txBody>
      </p:sp>
      <p:sp>
        <p:nvSpPr>
          <p:cNvPr id="17" name="Text Box 11"/>
          <p:cNvSpPr txBox="1"/>
          <p:nvPr/>
        </p:nvSpPr>
        <p:spPr>
          <a:xfrm flipH="1">
            <a:off x="2732063" y="4910817"/>
            <a:ext cx="907768" cy="34036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Arial" charset="0"/>
                <a:ea typeface="Arial" charset="0"/>
                <a:cs typeface="Arial" charset="0"/>
              </a:rPr>
              <a:t>y*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79693" y="6747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79693" y="11319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9693" y="1589132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971593"/>
              </p:ext>
            </p:extLst>
          </p:nvPr>
        </p:nvGraphicFramePr>
        <p:xfrm>
          <a:off x="279693" y="1589132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3" r:id="rId3" imgW="11785600" imgH="13462000" progId="Equation.DSMT36">
                  <p:embed/>
                </p:oleObj>
              </mc:Choice>
              <mc:Fallback>
                <p:oleObj r:id="rId3" imgW="11785600" imgH="13462000" progId="Equation.DSMT3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93" y="1589132"/>
                        <a:ext cx="1778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427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SRAC vs. LRAC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444-A72D-EA4F-A84B-711CB5641B31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V="1">
            <a:off x="1691680" y="1665338"/>
            <a:ext cx="0" cy="29987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5881093" y="4799063"/>
            <a:ext cx="2968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562174" y="1714550"/>
            <a:ext cx="14016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$/unit</a:t>
            </a:r>
          </a:p>
        </p:txBody>
      </p:sp>
      <p:sp>
        <p:nvSpPr>
          <p:cNvPr id="30" name="Freeform 38"/>
          <p:cNvSpPr>
            <a:spLocks/>
          </p:cNvSpPr>
          <p:nvPr/>
        </p:nvSpPr>
        <p:spPr bwMode="auto">
          <a:xfrm>
            <a:off x="1786930" y="1839963"/>
            <a:ext cx="4483100" cy="2174875"/>
          </a:xfrm>
          <a:custGeom>
            <a:avLst/>
            <a:gdLst>
              <a:gd name="T0" fmla="*/ 0 w 7060"/>
              <a:gd name="T1" fmla="*/ 120 h 3426"/>
              <a:gd name="T2" fmla="*/ 156 w 7060"/>
              <a:gd name="T3" fmla="*/ 489 h 3426"/>
              <a:gd name="T4" fmla="*/ 456 w 7060"/>
              <a:gd name="T5" fmla="*/ 1776 h 3426"/>
              <a:gd name="T6" fmla="*/ 940 w 7060"/>
              <a:gd name="T7" fmla="*/ 2320 h 3426"/>
              <a:gd name="T8" fmla="*/ 1423 w 7060"/>
              <a:gd name="T9" fmla="*/ 2863 h 3426"/>
              <a:gd name="T10" fmla="*/ 2176 w 7060"/>
              <a:gd name="T11" fmla="*/ 3333 h 3426"/>
              <a:gd name="T12" fmla="*/ 2900 w 7060"/>
              <a:gd name="T13" fmla="*/ 3380 h 3426"/>
              <a:gd name="T14" fmla="*/ 3623 w 7060"/>
              <a:gd name="T15" fmla="*/ 3426 h 3426"/>
              <a:gd name="T16" fmla="*/ 4586 w 7060"/>
              <a:gd name="T17" fmla="*/ 3163 h 3426"/>
              <a:gd name="T18" fmla="*/ 5280 w 7060"/>
              <a:gd name="T19" fmla="*/ 2600 h 3426"/>
              <a:gd name="T20" fmla="*/ 5973 w 7060"/>
              <a:gd name="T21" fmla="*/ 2036 h 3426"/>
              <a:gd name="T22" fmla="*/ 6689 w 7060"/>
              <a:gd name="T23" fmla="*/ 541 h 3426"/>
              <a:gd name="T24" fmla="*/ 7060 w 7060"/>
              <a:gd name="T25" fmla="*/ 0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60" h="3426">
                <a:moveTo>
                  <a:pt x="0" y="120"/>
                </a:moveTo>
                <a:cubicBezTo>
                  <a:pt x="156" y="489"/>
                  <a:pt x="456" y="1776"/>
                  <a:pt x="940" y="2320"/>
                </a:cubicBezTo>
                <a:cubicBezTo>
                  <a:pt x="1423" y="2863"/>
                  <a:pt x="2176" y="3333"/>
                  <a:pt x="2900" y="3380"/>
                </a:cubicBezTo>
                <a:cubicBezTo>
                  <a:pt x="3623" y="3426"/>
                  <a:pt x="4586" y="3163"/>
                  <a:pt x="5280" y="2600"/>
                </a:cubicBezTo>
                <a:cubicBezTo>
                  <a:pt x="5973" y="2036"/>
                  <a:pt x="6689" y="541"/>
                  <a:pt x="7060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5823943" y="2452738"/>
            <a:ext cx="173637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LRAC</a:t>
            </a:r>
          </a:p>
        </p:txBody>
      </p:sp>
      <p:sp>
        <p:nvSpPr>
          <p:cNvPr id="32" name="Freeform 36"/>
          <p:cNvSpPr>
            <a:spLocks/>
          </p:cNvSpPr>
          <p:nvPr/>
        </p:nvSpPr>
        <p:spPr bwMode="auto">
          <a:xfrm>
            <a:off x="2323505" y="2222550"/>
            <a:ext cx="1441450" cy="1546225"/>
          </a:xfrm>
          <a:custGeom>
            <a:avLst/>
            <a:gdLst>
              <a:gd name="T0" fmla="*/ 0 w 994"/>
              <a:gd name="T1" fmla="*/ 0 h 1727"/>
              <a:gd name="T2" fmla="*/ 130 w 994"/>
              <a:gd name="T3" fmla="*/ 840 h 1727"/>
              <a:gd name="T4" fmla="*/ 260 w 994"/>
              <a:gd name="T5" fmla="*/ 1680 h 1727"/>
              <a:gd name="T6" fmla="*/ 426 w 994"/>
              <a:gd name="T7" fmla="*/ 1704 h 1727"/>
              <a:gd name="T8" fmla="*/ 591 w 994"/>
              <a:gd name="T9" fmla="*/ 1727 h 1727"/>
              <a:gd name="T10" fmla="*/ 899 w 994"/>
              <a:gd name="T11" fmla="*/ 402 h 1727"/>
              <a:gd name="T12" fmla="*/ 994 w 994"/>
              <a:gd name="T13" fmla="*/ 142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4" h="1727">
                <a:moveTo>
                  <a:pt x="0" y="0"/>
                </a:moveTo>
                <a:cubicBezTo>
                  <a:pt x="130" y="840"/>
                  <a:pt x="260" y="1680"/>
                  <a:pt x="426" y="1704"/>
                </a:cubicBezTo>
                <a:cubicBezTo>
                  <a:pt x="591" y="1727"/>
                  <a:pt x="899" y="402"/>
                  <a:pt x="994" y="142"/>
                </a:cubicBezTo>
              </a:path>
            </a:pathLst>
          </a:cu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2827574" y="1493887"/>
            <a:ext cx="264678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Short-run average cost curves</a:t>
            </a: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2879130" y="3744963"/>
            <a:ext cx="0" cy="965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2679105" y="2403525"/>
            <a:ext cx="1441450" cy="1546225"/>
          </a:xfrm>
          <a:custGeom>
            <a:avLst/>
            <a:gdLst>
              <a:gd name="T0" fmla="*/ 0 w 994"/>
              <a:gd name="T1" fmla="*/ 0 h 1727"/>
              <a:gd name="T2" fmla="*/ 130 w 994"/>
              <a:gd name="T3" fmla="*/ 840 h 1727"/>
              <a:gd name="T4" fmla="*/ 260 w 994"/>
              <a:gd name="T5" fmla="*/ 1680 h 1727"/>
              <a:gd name="T6" fmla="*/ 426 w 994"/>
              <a:gd name="T7" fmla="*/ 1704 h 1727"/>
              <a:gd name="T8" fmla="*/ 591 w 994"/>
              <a:gd name="T9" fmla="*/ 1727 h 1727"/>
              <a:gd name="T10" fmla="*/ 899 w 994"/>
              <a:gd name="T11" fmla="*/ 402 h 1727"/>
              <a:gd name="T12" fmla="*/ 994 w 994"/>
              <a:gd name="T13" fmla="*/ 142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4" h="1727">
                <a:moveTo>
                  <a:pt x="0" y="0"/>
                </a:moveTo>
                <a:cubicBezTo>
                  <a:pt x="130" y="840"/>
                  <a:pt x="260" y="1680"/>
                  <a:pt x="426" y="1704"/>
                </a:cubicBezTo>
                <a:cubicBezTo>
                  <a:pt x="591" y="1727"/>
                  <a:pt x="899" y="402"/>
                  <a:pt x="994" y="142"/>
                </a:cubicBezTo>
              </a:path>
            </a:pathLst>
          </a:cu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3212505" y="2467025"/>
            <a:ext cx="1441450" cy="1546225"/>
          </a:xfrm>
          <a:custGeom>
            <a:avLst/>
            <a:gdLst>
              <a:gd name="T0" fmla="*/ 0 w 994"/>
              <a:gd name="T1" fmla="*/ 0 h 1727"/>
              <a:gd name="T2" fmla="*/ 130 w 994"/>
              <a:gd name="T3" fmla="*/ 840 h 1727"/>
              <a:gd name="T4" fmla="*/ 260 w 994"/>
              <a:gd name="T5" fmla="*/ 1680 h 1727"/>
              <a:gd name="T6" fmla="*/ 426 w 994"/>
              <a:gd name="T7" fmla="*/ 1704 h 1727"/>
              <a:gd name="T8" fmla="*/ 591 w 994"/>
              <a:gd name="T9" fmla="*/ 1727 h 1727"/>
              <a:gd name="T10" fmla="*/ 899 w 994"/>
              <a:gd name="T11" fmla="*/ 402 h 1727"/>
              <a:gd name="T12" fmla="*/ 994 w 994"/>
              <a:gd name="T13" fmla="*/ 142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4" h="1727">
                <a:moveTo>
                  <a:pt x="0" y="0"/>
                </a:moveTo>
                <a:cubicBezTo>
                  <a:pt x="130" y="840"/>
                  <a:pt x="260" y="1680"/>
                  <a:pt x="426" y="1704"/>
                </a:cubicBezTo>
                <a:cubicBezTo>
                  <a:pt x="591" y="1727"/>
                  <a:pt x="899" y="402"/>
                  <a:pt x="994" y="142"/>
                </a:cubicBezTo>
              </a:path>
            </a:pathLst>
          </a:cu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1"/>
          <p:cNvSpPr>
            <a:spLocks/>
          </p:cNvSpPr>
          <p:nvPr/>
        </p:nvSpPr>
        <p:spPr bwMode="auto">
          <a:xfrm>
            <a:off x="3961805" y="2273350"/>
            <a:ext cx="1441450" cy="1546225"/>
          </a:xfrm>
          <a:custGeom>
            <a:avLst/>
            <a:gdLst>
              <a:gd name="T0" fmla="*/ 0 w 994"/>
              <a:gd name="T1" fmla="*/ 0 h 1727"/>
              <a:gd name="T2" fmla="*/ 130 w 994"/>
              <a:gd name="T3" fmla="*/ 840 h 1727"/>
              <a:gd name="T4" fmla="*/ 260 w 994"/>
              <a:gd name="T5" fmla="*/ 1680 h 1727"/>
              <a:gd name="T6" fmla="*/ 426 w 994"/>
              <a:gd name="T7" fmla="*/ 1704 h 1727"/>
              <a:gd name="T8" fmla="*/ 591 w 994"/>
              <a:gd name="T9" fmla="*/ 1727 h 1727"/>
              <a:gd name="T10" fmla="*/ 899 w 994"/>
              <a:gd name="T11" fmla="*/ 402 h 1727"/>
              <a:gd name="T12" fmla="*/ 994 w 994"/>
              <a:gd name="T13" fmla="*/ 142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4" h="1727">
                <a:moveTo>
                  <a:pt x="0" y="0"/>
                </a:moveTo>
                <a:cubicBezTo>
                  <a:pt x="130" y="840"/>
                  <a:pt x="260" y="1680"/>
                  <a:pt x="426" y="1704"/>
                </a:cubicBezTo>
                <a:cubicBezTo>
                  <a:pt x="591" y="1727"/>
                  <a:pt x="899" y="402"/>
                  <a:pt x="994" y="142"/>
                </a:cubicBezTo>
              </a:path>
            </a:pathLst>
          </a:cu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 flipH="1">
            <a:off x="5542953" y="4935588"/>
            <a:ext cx="163650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Quantity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 flipH="1">
            <a:off x="2693566" y="4892724"/>
            <a:ext cx="109578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y*</a:t>
            </a:r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1393230" y="117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966644"/>
              </p:ext>
            </p:extLst>
          </p:nvPr>
        </p:nvGraphicFramePr>
        <p:xfrm>
          <a:off x="1393230" y="1632000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54" r:id="rId3" imgW="11861800" imgH="14490700" progId="Equation.DSMT36">
                  <p:embed/>
                </p:oleObj>
              </mc:Choice>
              <mc:Fallback>
                <p:oleObj r:id="rId3" imgW="11861800" imgH="14490700" progId="Equation.DSMT36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230" y="1632000"/>
                        <a:ext cx="1143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1393230" y="1771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1393230" y="22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1688108" y="4675584"/>
            <a:ext cx="4610100" cy="4727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61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SRAC, SRMC, LRAC, LRMC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444-A72D-EA4F-A84B-711CB5641B31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901602" y="5346129"/>
            <a:ext cx="444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V="1">
            <a:off x="1901602" y="2345246"/>
            <a:ext cx="0" cy="2998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091015" y="5478971"/>
            <a:ext cx="2968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952699" y="2394458"/>
            <a:ext cx="899691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$/unit</a:t>
            </a:r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1996852" y="2519871"/>
            <a:ext cx="4483100" cy="2162175"/>
          </a:xfrm>
          <a:custGeom>
            <a:avLst/>
            <a:gdLst>
              <a:gd name="T0" fmla="*/ 0 w 7060"/>
              <a:gd name="T1" fmla="*/ 120 h 3406"/>
              <a:gd name="T2" fmla="*/ 163 w 7060"/>
              <a:gd name="T3" fmla="*/ 466 h 3406"/>
              <a:gd name="T4" fmla="*/ 543 w 7060"/>
              <a:gd name="T5" fmla="*/ 1663 h 3406"/>
              <a:gd name="T6" fmla="*/ 980 w 7060"/>
              <a:gd name="T7" fmla="*/ 2200 h 3406"/>
              <a:gd name="T8" fmla="*/ 1416 w 7060"/>
              <a:gd name="T9" fmla="*/ 2736 h 3406"/>
              <a:gd name="T10" fmla="*/ 1903 w 7060"/>
              <a:gd name="T11" fmla="*/ 3273 h 3406"/>
              <a:gd name="T12" fmla="*/ 2620 w 7060"/>
              <a:gd name="T13" fmla="*/ 3340 h 3406"/>
              <a:gd name="T14" fmla="*/ 3336 w 7060"/>
              <a:gd name="T15" fmla="*/ 3406 h 3406"/>
              <a:gd name="T16" fmla="*/ 4540 w 7060"/>
              <a:gd name="T17" fmla="*/ 3156 h 3406"/>
              <a:gd name="T18" fmla="*/ 5280 w 7060"/>
              <a:gd name="T19" fmla="*/ 2600 h 3406"/>
              <a:gd name="T20" fmla="*/ 6019 w 7060"/>
              <a:gd name="T21" fmla="*/ 2043 h 3406"/>
              <a:gd name="T22" fmla="*/ 6689 w 7060"/>
              <a:gd name="T23" fmla="*/ 541 h 3406"/>
              <a:gd name="T24" fmla="*/ 7060 w 7060"/>
              <a:gd name="T25" fmla="*/ 0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60" h="3406">
                <a:moveTo>
                  <a:pt x="0" y="120"/>
                </a:moveTo>
                <a:cubicBezTo>
                  <a:pt x="163" y="466"/>
                  <a:pt x="543" y="1663"/>
                  <a:pt x="980" y="2200"/>
                </a:cubicBezTo>
                <a:cubicBezTo>
                  <a:pt x="1416" y="2736"/>
                  <a:pt x="1903" y="3273"/>
                  <a:pt x="2620" y="3340"/>
                </a:cubicBezTo>
                <a:cubicBezTo>
                  <a:pt x="3336" y="3406"/>
                  <a:pt x="4540" y="3156"/>
                  <a:pt x="5280" y="2600"/>
                </a:cubicBezTo>
                <a:cubicBezTo>
                  <a:pt x="6019" y="2043"/>
                  <a:pt x="6689" y="541"/>
                  <a:pt x="7060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046565" y="3199321"/>
            <a:ext cx="111772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LRAC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492358" y="2981436"/>
            <a:ext cx="9032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SRAC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796952" y="4132771"/>
            <a:ext cx="0" cy="1244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2504852" y="3062796"/>
            <a:ext cx="1257300" cy="1208087"/>
          </a:xfrm>
          <a:custGeom>
            <a:avLst/>
            <a:gdLst>
              <a:gd name="T0" fmla="*/ 0 w 1860"/>
              <a:gd name="T1" fmla="*/ 0 h 1903"/>
              <a:gd name="T2" fmla="*/ 91 w 1860"/>
              <a:gd name="T3" fmla="*/ 581 h 1903"/>
              <a:gd name="T4" fmla="*/ 183 w 1860"/>
              <a:gd name="T5" fmla="*/ 1163 h 1903"/>
              <a:gd name="T6" fmla="*/ 320 w 1860"/>
              <a:gd name="T7" fmla="*/ 1480 h 1903"/>
              <a:gd name="T8" fmla="*/ 456 w 1860"/>
              <a:gd name="T9" fmla="*/ 1796 h 1903"/>
              <a:gd name="T10" fmla="*/ 646 w 1860"/>
              <a:gd name="T11" fmla="*/ 1896 h 1903"/>
              <a:gd name="T12" fmla="*/ 820 w 1860"/>
              <a:gd name="T13" fmla="*/ 1900 h 1903"/>
              <a:gd name="T14" fmla="*/ 993 w 1860"/>
              <a:gd name="T15" fmla="*/ 1903 h 1903"/>
              <a:gd name="T16" fmla="*/ 1186 w 1860"/>
              <a:gd name="T17" fmla="*/ 1799 h 1903"/>
              <a:gd name="T18" fmla="*/ 1360 w 1860"/>
              <a:gd name="T19" fmla="*/ 1500 h 1903"/>
              <a:gd name="T20" fmla="*/ 1533 w 1860"/>
              <a:gd name="T21" fmla="*/ 1200 h 1903"/>
              <a:gd name="T22" fmla="*/ 1696 w 1860"/>
              <a:gd name="T23" fmla="*/ 650 h 1903"/>
              <a:gd name="T24" fmla="*/ 1860 w 1860"/>
              <a:gd name="T25" fmla="*/ 100 h 1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60" h="1903">
                <a:moveTo>
                  <a:pt x="0" y="0"/>
                </a:moveTo>
                <a:cubicBezTo>
                  <a:pt x="91" y="581"/>
                  <a:pt x="183" y="1163"/>
                  <a:pt x="320" y="1480"/>
                </a:cubicBezTo>
                <a:cubicBezTo>
                  <a:pt x="456" y="1796"/>
                  <a:pt x="646" y="1896"/>
                  <a:pt x="820" y="1900"/>
                </a:cubicBezTo>
                <a:cubicBezTo>
                  <a:pt x="993" y="1903"/>
                  <a:pt x="1186" y="1799"/>
                  <a:pt x="1360" y="1500"/>
                </a:cubicBezTo>
                <a:cubicBezTo>
                  <a:pt x="1533" y="1200"/>
                  <a:pt x="1696" y="650"/>
                  <a:pt x="1860" y="100"/>
                </a:cubicBezTo>
              </a:path>
            </a:pathLst>
          </a:cu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2250852" y="2829433"/>
            <a:ext cx="1117600" cy="2336800"/>
          </a:xfrm>
          <a:custGeom>
            <a:avLst/>
            <a:gdLst>
              <a:gd name="T0" fmla="*/ 0 w 2220"/>
              <a:gd name="T1" fmla="*/ 3680 h 3680"/>
              <a:gd name="T2" fmla="*/ 355 w 2220"/>
              <a:gd name="T3" fmla="*/ 3606 h 3680"/>
              <a:gd name="T4" fmla="*/ 710 w 2220"/>
              <a:gd name="T5" fmla="*/ 3533 h 3680"/>
              <a:gd name="T6" fmla="*/ 980 w 2220"/>
              <a:gd name="T7" fmla="*/ 3320 h 3680"/>
              <a:gd name="T8" fmla="*/ 1249 w 2220"/>
              <a:gd name="T9" fmla="*/ 3106 h 3680"/>
              <a:gd name="T10" fmla="*/ 1413 w 2220"/>
              <a:gd name="T11" fmla="*/ 2953 h 3680"/>
              <a:gd name="T12" fmla="*/ 1620 w 2220"/>
              <a:gd name="T13" fmla="*/ 2400 h 3680"/>
              <a:gd name="T14" fmla="*/ 1826 w 2220"/>
              <a:gd name="T15" fmla="*/ 1846 h 3680"/>
              <a:gd name="T16" fmla="*/ 2023 w 2220"/>
              <a:gd name="T17" fmla="*/ 923 h 3680"/>
              <a:gd name="T18" fmla="*/ 2220 w 2220"/>
              <a:gd name="T19" fmla="*/ 0 h 3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20" h="3680">
                <a:moveTo>
                  <a:pt x="0" y="3680"/>
                </a:moveTo>
                <a:cubicBezTo>
                  <a:pt x="355" y="3606"/>
                  <a:pt x="710" y="3533"/>
                  <a:pt x="980" y="3320"/>
                </a:cubicBezTo>
                <a:cubicBezTo>
                  <a:pt x="1249" y="3106"/>
                  <a:pt x="1413" y="2953"/>
                  <a:pt x="1620" y="2400"/>
                </a:cubicBezTo>
                <a:cubicBezTo>
                  <a:pt x="1826" y="1846"/>
                  <a:pt x="2023" y="923"/>
                  <a:pt x="2220" y="0"/>
                </a:cubicBezTo>
              </a:path>
            </a:pathLst>
          </a:cu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021360" y="2479315"/>
            <a:ext cx="970384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SRMC</a:t>
            </a:r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2339752" y="2583371"/>
            <a:ext cx="3441700" cy="2336800"/>
          </a:xfrm>
          <a:custGeom>
            <a:avLst/>
            <a:gdLst>
              <a:gd name="T0" fmla="*/ 0 w 2220"/>
              <a:gd name="T1" fmla="*/ 3680 h 3680"/>
              <a:gd name="T2" fmla="*/ 355 w 2220"/>
              <a:gd name="T3" fmla="*/ 3606 h 3680"/>
              <a:gd name="T4" fmla="*/ 710 w 2220"/>
              <a:gd name="T5" fmla="*/ 3533 h 3680"/>
              <a:gd name="T6" fmla="*/ 980 w 2220"/>
              <a:gd name="T7" fmla="*/ 3320 h 3680"/>
              <a:gd name="T8" fmla="*/ 1249 w 2220"/>
              <a:gd name="T9" fmla="*/ 3106 h 3680"/>
              <a:gd name="T10" fmla="*/ 1413 w 2220"/>
              <a:gd name="T11" fmla="*/ 2953 h 3680"/>
              <a:gd name="T12" fmla="*/ 1620 w 2220"/>
              <a:gd name="T13" fmla="*/ 2400 h 3680"/>
              <a:gd name="T14" fmla="*/ 1826 w 2220"/>
              <a:gd name="T15" fmla="*/ 1846 h 3680"/>
              <a:gd name="T16" fmla="*/ 2023 w 2220"/>
              <a:gd name="T17" fmla="*/ 923 h 3680"/>
              <a:gd name="T18" fmla="*/ 2220 w 2220"/>
              <a:gd name="T19" fmla="*/ 0 h 3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20" h="3680">
                <a:moveTo>
                  <a:pt x="0" y="3680"/>
                </a:moveTo>
                <a:cubicBezTo>
                  <a:pt x="355" y="3606"/>
                  <a:pt x="710" y="3533"/>
                  <a:pt x="980" y="3320"/>
                </a:cubicBezTo>
                <a:cubicBezTo>
                  <a:pt x="1249" y="3106"/>
                  <a:pt x="1413" y="2953"/>
                  <a:pt x="1620" y="2400"/>
                </a:cubicBezTo>
                <a:cubicBezTo>
                  <a:pt x="1826" y="1846"/>
                  <a:pt x="2023" y="923"/>
                  <a:pt x="2220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606096" y="2154176"/>
            <a:ext cx="1216024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LRMC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 flipH="1">
            <a:off x="5781452" y="5516066"/>
            <a:ext cx="145598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Quantity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 flipH="1">
            <a:off x="2647330" y="5562302"/>
            <a:ext cx="844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y*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14005"/>
              </p:ext>
            </p:extLst>
          </p:nvPr>
        </p:nvGraphicFramePr>
        <p:xfrm>
          <a:off x="1603152" y="2134108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0" r:id="rId3" imgW="11861800" imgH="14490700" progId="Equation.DSMT36">
                  <p:embed/>
                </p:oleObj>
              </mc:Choice>
              <mc:Fallback>
                <p:oleObj r:id="rId3" imgW="11861800" imgH="14490700" progId="Equation.DSMT3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152" y="2134108"/>
                        <a:ext cx="1143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1603152" y="273100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60963"/>
              </p:ext>
            </p:extLst>
          </p:nvPr>
        </p:nvGraphicFramePr>
        <p:xfrm>
          <a:off x="1603152" y="2731008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1" r:id="rId5" imgW="11785600" imgH="13462000" progId="Equation.DSMT36">
                  <p:embed/>
                </p:oleObj>
              </mc:Choice>
              <mc:Fallback>
                <p:oleObj r:id="rId5" imgW="11785600" imgH="13462000" progId="Equation.DSMT3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152" y="2731008"/>
                        <a:ext cx="1778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971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 dirty="0"/>
              <a:t>Costs: Economist</a:t>
            </a:r>
            <a:r>
              <a:rPr lang="en-US" dirty="0">
                <a:latin typeface="Arial"/>
              </a:rPr>
              <a:t>’</a:t>
            </a:r>
            <a:r>
              <a:rPr lang="en-GB" dirty="0"/>
              <a:t>s perspective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fontScale="85000" lnSpcReduction="20000"/>
          </a:bodyPr>
          <a:lstStyle/>
          <a:p>
            <a:r>
              <a:rPr lang="en-GB" sz="2800" dirty="0"/>
              <a:t>Opportunity cost:</a:t>
            </a:r>
          </a:p>
          <a:p>
            <a:pPr lvl="1"/>
            <a:r>
              <a:rPr lang="en-GB" dirty="0"/>
              <a:t>What would be the best use of the money spent to make the product ?</a:t>
            </a:r>
          </a:p>
          <a:p>
            <a:pPr lvl="1"/>
            <a:r>
              <a:rPr lang="en-GB" dirty="0"/>
              <a:t>Not taking the opportunity to sell at a higher price represents a cost</a:t>
            </a:r>
          </a:p>
          <a:p>
            <a:r>
              <a:rPr lang="en-GB" sz="2800" dirty="0"/>
              <a:t>Examples:</a:t>
            </a:r>
          </a:p>
          <a:p>
            <a:pPr lvl="1"/>
            <a:r>
              <a:rPr lang="en-GB" dirty="0"/>
              <a:t>Use the money to grow apples or put it in the bank where it earns interests?</a:t>
            </a:r>
          </a:p>
          <a:p>
            <a:pPr lvl="1"/>
            <a:r>
              <a:rPr lang="en-GB" dirty="0"/>
              <a:t>Growing apples or growing kiwis?</a:t>
            </a:r>
          </a:p>
          <a:p>
            <a:r>
              <a:rPr lang="en-GB" sz="2800" dirty="0"/>
              <a:t>Comparisons should be made against a </a:t>
            </a:r>
            <a:r>
              <a:rPr lang="ja-JP" altLang="en-GB" sz="2800" dirty="0">
                <a:latin typeface="Arial"/>
              </a:rPr>
              <a:t>“</a:t>
            </a:r>
            <a:r>
              <a:rPr lang="en-GB" sz="2800" dirty="0"/>
              <a:t>normal profit</a:t>
            </a:r>
            <a:r>
              <a:rPr lang="ja-JP" altLang="en-GB" sz="2800" dirty="0">
                <a:latin typeface="Arial"/>
              </a:rPr>
              <a:t>”</a:t>
            </a:r>
            <a:endParaRPr lang="en-US" altLang="ja-JP" sz="2800" dirty="0">
              <a:latin typeface="Arial"/>
            </a:endParaRPr>
          </a:p>
          <a:p>
            <a:pPr lvl="1"/>
            <a:r>
              <a:rPr lang="en-US" sz="2400" dirty="0">
                <a:latin typeface="Arial"/>
              </a:rPr>
              <a:t>What putting money in the bank would bring</a:t>
            </a:r>
            <a:endParaRPr lang="en-GB" sz="2400" dirty="0"/>
          </a:p>
          <a:p>
            <a:r>
              <a:rPr lang="en-GB" sz="2800" dirty="0"/>
              <a:t>Selling </a:t>
            </a:r>
            <a:r>
              <a:rPr lang="ja-JP" altLang="en-GB" sz="2800" dirty="0">
                <a:latin typeface="Arial"/>
              </a:rPr>
              <a:t>“</a:t>
            </a:r>
            <a:r>
              <a:rPr lang="en-GB" sz="2800" dirty="0"/>
              <a:t>at cost</a:t>
            </a:r>
            <a:r>
              <a:rPr lang="ja-JP" altLang="en-GB" sz="2800" dirty="0">
                <a:latin typeface="Arial"/>
              </a:rPr>
              <a:t>”</a:t>
            </a:r>
            <a:r>
              <a:rPr lang="en-GB" sz="2800" dirty="0"/>
              <a:t> means making a “normal profit”</a:t>
            </a:r>
          </a:p>
          <a:p>
            <a:pPr lvl="1"/>
            <a:r>
              <a:rPr lang="en-GB" sz="2400" dirty="0"/>
              <a:t>Usually not good enough because it does not compensate for the risk involved in the business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208F7-FEB5-1448-B84D-B50B507ECD3C}" type="slidenum">
              <a:rPr lang="en-US"/>
              <a:pPr/>
              <a:t>45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56384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Risks, Markets and Contracts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fld id="{BA8D50C6-8FC6-314E-9838-F94C1F243B07}" type="slidenum">
              <a:rPr lang="en-GB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47932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Concept of Risk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Future is uncertain</a:t>
            </a:r>
          </a:p>
          <a:p>
            <a:r>
              <a:rPr lang="en-GB" sz="2800" dirty="0"/>
              <a:t>Uncertainty translates into risk</a:t>
            </a:r>
          </a:p>
          <a:p>
            <a:pPr lvl="1"/>
            <a:r>
              <a:rPr lang="en-GB" dirty="0"/>
              <a:t>In this case, risk of loss of income</a:t>
            </a:r>
          </a:p>
          <a:p>
            <a:r>
              <a:rPr lang="en-GB" sz="2800" dirty="0"/>
              <a:t>Risk = probability x consequences</a:t>
            </a:r>
          </a:p>
          <a:p>
            <a:r>
              <a:rPr lang="en-GB" sz="2800" dirty="0"/>
              <a:t>Doing business means accepting some risks</a:t>
            </a:r>
          </a:p>
          <a:p>
            <a:r>
              <a:rPr lang="en-GB" sz="2800" dirty="0"/>
              <a:t>Willingness to accept risk varies:</a:t>
            </a:r>
          </a:p>
          <a:p>
            <a:pPr lvl="1"/>
            <a:r>
              <a:rPr lang="en-GB" dirty="0"/>
              <a:t>Venture capitalist vs. retiree</a:t>
            </a:r>
          </a:p>
          <a:p>
            <a:r>
              <a:rPr lang="en-GB" sz="2800" dirty="0"/>
              <a:t>Ability to control risk varies:</a:t>
            </a:r>
          </a:p>
          <a:p>
            <a:pPr lvl="1"/>
            <a:r>
              <a:rPr lang="en-GB" dirty="0"/>
              <a:t>Professional traders vs. novice investors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35FDA4-554D-144E-B4D8-5590AEFB75EB}" type="slidenum">
              <a:rPr lang="en-GB"/>
              <a:pPr/>
              <a:t>47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4594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Sources of Risk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Technical risk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Fail to produce or deliver because of technical problem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Power plant outage, congestion in the transmission system</a:t>
            </a:r>
          </a:p>
          <a:p>
            <a:pPr>
              <a:lnSpc>
                <a:spcPct val="90000"/>
              </a:lnSpc>
            </a:pPr>
            <a:r>
              <a:rPr lang="en-GB" dirty="0"/>
              <a:t>External risk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Fail to produce or deliver because of cataclysmic event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Weather, earthquake, war</a:t>
            </a:r>
          </a:p>
          <a:p>
            <a:pPr>
              <a:lnSpc>
                <a:spcPct val="90000"/>
              </a:lnSpc>
            </a:pPr>
            <a:r>
              <a:rPr lang="en-GB" dirty="0"/>
              <a:t>Price risk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Having to buy at a price much higher than expected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Having to sell at a price much lower than expected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9FC8B-CED7-3E4E-890F-6D108B30ABE1}" type="slidenum">
              <a:rPr lang="en-GB"/>
              <a:pPr/>
              <a:t>48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6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Managing Risks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Excessive risk hampers economic activity</a:t>
            </a:r>
          </a:p>
          <a:p>
            <a:pPr lvl="1"/>
            <a:r>
              <a:rPr lang="en-GB" sz="3200" dirty="0"/>
              <a:t>Not everybody can survive short term losses</a:t>
            </a:r>
          </a:p>
          <a:p>
            <a:pPr lvl="1"/>
            <a:r>
              <a:rPr lang="en-GB" sz="3200" dirty="0"/>
              <a:t>Society benefits if more people can take part</a:t>
            </a:r>
          </a:p>
          <a:p>
            <a:pPr lvl="1"/>
            <a:r>
              <a:rPr lang="en-GB" sz="3600" dirty="0"/>
              <a:t>Business should not be limited to large companies with deep pockets</a:t>
            </a:r>
          </a:p>
          <a:p>
            <a:r>
              <a:rPr lang="en-GB" dirty="0"/>
              <a:t>How can risk be managed:</a:t>
            </a:r>
          </a:p>
          <a:p>
            <a:pPr lvl="1"/>
            <a:r>
              <a:rPr lang="en-GB" sz="3200" dirty="0"/>
              <a:t>Reduce the risk</a:t>
            </a:r>
          </a:p>
          <a:p>
            <a:pPr lvl="1"/>
            <a:r>
              <a:rPr lang="en-GB" sz="3200" dirty="0"/>
              <a:t>Share the risk</a:t>
            </a:r>
          </a:p>
          <a:p>
            <a:pPr lvl="1"/>
            <a:r>
              <a:rPr lang="en-GB" sz="3200" dirty="0"/>
              <a:t>Relocate the risk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F3C68-D50C-534C-B34E-9C9F9B690D0E}" type="slidenum">
              <a:rPr lang="en-GB"/>
              <a:pPr/>
              <a:t>49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341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Elasticity of the demand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5758-9E3D-BF49-AA82-CB6DC8B75074}" type="slidenum">
              <a:rPr lang="en-GB"/>
              <a:pPr/>
              <a:t>5</a:t>
            </a:fld>
            <a:endParaRPr lang="en-GB"/>
          </a:p>
        </p:txBody>
      </p:sp>
      <p:sp>
        <p:nvSpPr>
          <p:cNvPr id="35859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447800"/>
            <a:ext cx="4038600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Slope is an indication of the elasticity of the demand</a:t>
            </a:r>
          </a:p>
          <a:p>
            <a:pPr>
              <a:lnSpc>
                <a:spcPct val="90000"/>
              </a:lnSpc>
            </a:pPr>
            <a:r>
              <a:rPr lang="en-GB" sz="2400"/>
              <a:t>High elasticity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Non-essential good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Easy substitution</a:t>
            </a:r>
          </a:p>
          <a:p>
            <a:pPr lvl="1">
              <a:lnSpc>
                <a:spcPct val="90000"/>
              </a:lnSpc>
            </a:pPr>
            <a:endParaRPr lang="en-GB" sz="2000"/>
          </a:p>
          <a:p>
            <a:pPr>
              <a:lnSpc>
                <a:spcPct val="90000"/>
              </a:lnSpc>
            </a:pPr>
            <a:r>
              <a:rPr lang="en-GB" sz="2400"/>
              <a:t>Low elasticity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Essential good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No substitutes</a:t>
            </a:r>
          </a:p>
          <a:p>
            <a:pPr lvl="1">
              <a:lnSpc>
                <a:spcPct val="90000"/>
              </a:lnSpc>
            </a:pPr>
            <a:endParaRPr lang="en-GB" sz="2000"/>
          </a:p>
          <a:p>
            <a:pPr>
              <a:lnSpc>
                <a:spcPct val="90000"/>
              </a:lnSpc>
            </a:pPr>
            <a:r>
              <a:rPr lang="en-GB" sz="2400"/>
              <a:t>Electrical energy has a very low elasticity in the short term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852488" y="3165475"/>
            <a:ext cx="2300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838200" y="1352550"/>
            <a:ext cx="0" cy="1817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889000" y="1219200"/>
            <a:ext cx="701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Price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335213" y="3141663"/>
            <a:ext cx="10318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Quantity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849313" y="1830388"/>
            <a:ext cx="1946275" cy="10747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49" name="Group 9"/>
          <p:cNvGrpSpPr>
            <a:grpSpLocks/>
          </p:cNvGrpSpPr>
          <p:nvPr/>
        </p:nvGrpSpPr>
        <p:grpSpPr bwMode="auto">
          <a:xfrm>
            <a:off x="838200" y="4114800"/>
            <a:ext cx="2528888" cy="2286000"/>
            <a:chOff x="528" y="2592"/>
            <a:chExt cx="1593" cy="1440"/>
          </a:xfrm>
        </p:grpSpPr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537" y="3818"/>
              <a:ext cx="14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 flipV="1">
              <a:off x="528" y="2676"/>
              <a:ext cx="0" cy="11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560" y="2592"/>
              <a:ext cx="44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>
                  <a:solidFill>
                    <a:schemeClr val="tx1"/>
                  </a:solidFill>
                </a:rPr>
                <a:t>Price</a:t>
              </a: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1471" y="3803"/>
              <a:ext cx="65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>
                  <a:solidFill>
                    <a:schemeClr val="tx1"/>
                  </a:solidFill>
                </a:rPr>
                <a:t>Quantity</a:t>
              </a:r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>
              <a:off x="1344" y="2640"/>
              <a:ext cx="48" cy="11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286000" y="4953000"/>
            <a:ext cx="2116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  <a:latin typeface="Arial" charset="0"/>
              </a:rPr>
              <a:t>Low elasticity good</a:t>
            </a:r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286000" y="2057400"/>
            <a:ext cx="2166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  <a:latin typeface="Arial" charset="0"/>
              </a:rPr>
              <a:t>High elasticity good</a:t>
            </a:r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Reducing the Risks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Reduce frequency or consequences of technical problems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Those who can reduce risk should have an incentive to do it!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Owners of power plants 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Reduce consequences of natural catastrophes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Owners and operators of transmission system 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Design systems to be able to withstand rare events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Enough crews to repair the power system after a hurricane</a:t>
            </a:r>
          </a:p>
          <a:p>
            <a:r>
              <a:rPr lang="en-GB" sz="2800" dirty="0"/>
              <a:t>Security margin in power system operation</a:t>
            </a:r>
          </a:p>
          <a:p>
            <a:pPr lvl="1"/>
            <a:r>
              <a:rPr lang="en-GB" sz="2400" dirty="0"/>
              <a:t>Limits the consequences of rare but unpredictable and catastrophic events</a:t>
            </a:r>
          </a:p>
          <a:p>
            <a:pPr lvl="1"/>
            <a:r>
              <a:rPr lang="en-GB" sz="2400" dirty="0"/>
              <a:t>Increases the daily cost of electrical energy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Does not cover all possible problems because that would cost too much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324D3-813F-F346-A2D6-FEB24FB1DAEC}" type="slidenum">
              <a:rPr lang="en-GB"/>
              <a:pPr/>
              <a:t>50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Sharing the Risks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Insurance:</a:t>
            </a:r>
          </a:p>
          <a:p>
            <a:pPr lvl="1"/>
            <a:r>
              <a:rPr lang="en-GB" dirty="0"/>
              <a:t>All the members of a large group pay a small amount to compensate the few who suffer a big loss</a:t>
            </a:r>
          </a:p>
          <a:p>
            <a:pPr lvl="1"/>
            <a:r>
              <a:rPr lang="en-GB" dirty="0"/>
              <a:t>The consequences of a catastrophic event are shared by a large group rather than a few</a:t>
            </a:r>
          </a:p>
          <a:p>
            <a:r>
              <a:rPr lang="en-GB" dirty="0"/>
              <a:t>Grid operator does not have to pay compensation in the event of a blackout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F71F9-D59B-3F4A-B76A-386FCB13C11B}" type="slidenum">
              <a:rPr lang="en-GB"/>
              <a:pPr/>
              <a:t>51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Relocating Risk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Possible if one party is more willing or able to accept it</a:t>
            </a:r>
          </a:p>
          <a:p>
            <a:pPr lvl="1"/>
            <a:r>
              <a:rPr lang="en-GB" dirty="0"/>
              <a:t>Loss is not catastrophic for this party</a:t>
            </a:r>
          </a:p>
          <a:p>
            <a:pPr lvl="1"/>
            <a:r>
              <a:rPr lang="en-GB" dirty="0"/>
              <a:t>This party can offset this loss against gains in other activities</a:t>
            </a:r>
          </a:p>
          <a:p>
            <a:r>
              <a:rPr lang="en-GB" dirty="0"/>
              <a:t>Applies mostly to price risk</a:t>
            </a:r>
          </a:p>
          <a:p>
            <a:r>
              <a:rPr lang="en-GB" dirty="0"/>
              <a:t>How does this relate to markets?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DE3EF7-013A-3E44-A30E-86DC81DEDEA5}" type="slidenum">
              <a:rPr lang="en-GB"/>
              <a:pPr/>
              <a:t>52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time of delivery of the goods</a:t>
            </a:r>
          </a:p>
          <a:p>
            <a:pPr lvl="0"/>
            <a:r>
              <a:rPr lang="en-US" dirty="0"/>
              <a:t>The mode of settlement </a:t>
            </a:r>
          </a:p>
          <a:p>
            <a:pPr lvl="0"/>
            <a:r>
              <a:rPr lang="en-US" dirty="0"/>
              <a:t>Any conditions that might be attached to this transaction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E123A1-5C83-644A-90CD-6540A6FA2AC5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25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Spot Market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idx="1"/>
          </p:nvPr>
        </p:nvSpPr>
        <p:spPr>
          <a:xfrm>
            <a:off x="468313" y="3048000"/>
            <a:ext cx="8229600" cy="3078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Immediate market, </a:t>
            </a:r>
            <a:r>
              <a:rPr lang="ja-JP" altLang="en-GB" dirty="0">
                <a:latin typeface="Arial"/>
              </a:rPr>
              <a:t>“</a:t>
            </a:r>
            <a:r>
              <a:rPr lang="en-GB" dirty="0"/>
              <a:t>On the Spot</a:t>
            </a:r>
            <a:r>
              <a:rPr lang="ja-JP" altLang="en-GB" dirty="0">
                <a:latin typeface="Arial"/>
              </a:rPr>
              <a:t>”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Agreement on price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Agreement on quantity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Agreement on location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Unconditional delivery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Immediate delivery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558C0F-5A5E-9747-9CD4-82FBB59D4172}" type="slidenum">
              <a:rPr lang="en-GB"/>
              <a:pPr/>
              <a:t>54</a:t>
            </a:fld>
            <a:endParaRPr lang="en-GB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3124200" y="1143000"/>
            <a:ext cx="2895600" cy="1752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Spot</a:t>
            </a:r>
          </a:p>
          <a:p>
            <a:pPr algn="ctr"/>
            <a:r>
              <a:rPr lang="en-GB" dirty="0">
                <a:solidFill>
                  <a:srgbClr val="000000"/>
                </a:solidFill>
              </a:rPr>
              <a:t>Market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1600200" y="1600200"/>
            <a:ext cx="1524000" cy="838200"/>
          </a:xfrm>
          <a:prstGeom prst="notchedRightArrow">
            <a:avLst>
              <a:gd name="adj1" fmla="val 50000"/>
              <a:gd name="adj2" fmla="val 45455"/>
            </a:avLst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dirty="0">
                <a:solidFill>
                  <a:srgbClr val="000000"/>
                </a:solidFill>
              </a:rPr>
              <a:t>Sellers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6019800" y="1600200"/>
            <a:ext cx="1524000" cy="838200"/>
          </a:xfrm>
          <a:prstGeom prst="notchedRightArrow">
            <a:avLst>
              <a:gd name="adj1" fmla="val 50000"/>
              <a:gd name="adj2" fmla="val 4545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/>
              <a:t>Buyers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5931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229600" cy="792163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Examples of Spot Markets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429000"/>
            <a:ext cx="7772400" cy="29718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GB" sz="2800" dirty="0"/>
              <a:t>Examples</a:t>
            </a:r>
          </a:p>
          <a:p>
            <a:pPr lvl="1"/>
            <a:r>
              <a:rPr lang="en-GB" sz="2400" dirty="0"/>
              <a:t>Food market</a:t>
            </a:r>
          </a:p>
          <a:p>
            <a:pPr lvl="1"/>
            <a:r>
              <a:rPr lang="en-GB" sz="2400" dirty="0"/>
              <a:t>Basic shopping</a:t>
            </a:r>
          </a:p>
          <a:p>
            <a:pPr lvl="1"/>
            <a:r>
              <a:rPr lang="en-GB" sz="2400" dirty="0"/>
              <a:t>Rotterdam spot market for oil</a:t>
            </a:r>
          </a:p>
          <a:p>
            <a:pPr lvl="1"/>
            <a:r>
              <a:rPr lang="en-GB" sz="2400" dirty="0"/>
              <a:t>Commodities markets: corn, wheat, cocoa, coffee</a:t>
            </a:r>
          </a:p>
          <a:p>
            <a:r>
              <a:rPr lang="en-GB" sz="2800" dirty="0"/>
              <a:t>Formal or informal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50C0C-77AA-594D-BB8B-95BCF4CFCDE0}" type="slidenum">
              <a:rPr lang="en-GB"/>
              <a:pPr/>
              <a:t>55</a:t>
            </a:fld>
            <a:endParaRPr lang="en-GB"/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066800" y="1219200"/>
          <a:ext cx="62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07" r:id="rId4" imgW="451104" imgH="554736" progId="MS_ClipArt_Gallery">
                  <p:embed/>
                </p:oleObj>
              </mc:Choice>
              <mc:Fallback>
                <p:oleObj r:id="rId4" imgW="451104" imgH="554736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62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2133600" y="1066800"/>
          <a:ext cx="8667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08" r:id="rId6" imgW="679704" imgH="777240" progId="MS_ClipArt_Gallery">
                  <p:embed/>
                </p:oleObj>
              </mc:Choice>
              <mc:Fallback>
                <p:oleObj r:id="rId6" imgW="679704" imgH="77724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66800"/>
                        <a:ext cx="8667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685800" y="2133600"/>
          <a:ext cx="1023938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09" r:id="rId8" imgW="1024128" imgH="1036320" progId="MS_ClipArt_Gallery">
                  <p:embed/>
                </p:oleObj>
              </mc:Choice>
              <mc:Fallback>
                <p:oleObj r:id="rId8" imgW="1024128" imgH="103632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1023938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2819400" y="1905000"/>
          <a:ext cx="1027113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10" r:id="rId10" imgW="1027176" imgH="1402080" progId="MS_ClipArt_Gallery">
                  <p:embed/>
                </p:oleObj>
              </mc:Choice>
              <mc:Fallback>
                <p:oleObj r:id="rId10" imgW="1027176" imgH="140208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05000"/>
                        <a:ext cx="1027113" cy="140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5105400" y="1143000"/>
          <a:ext cx="1030288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11" r:id="rId12" imgW="1030224" imgH="1341120" progId="MS_ClipArt_Gallery">
                  <p:embed/>
                </p:oleObj>
              </mc:Choice>
              <mc:Fallback>
                <p:oleObj r:id="rId12" imgW="1030224" imgH="134112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143000"/>
                        <a:ext cx="1030288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7391400" y="1371600"/>
          <a:ext cx="6032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12" r:id="rId14" imgW="603504" imgH="963168" progId="MS_ClipArt_Gallery">
                  <p:embed/>
                </p:oleObj>
              </mc:Choice>
              <mc:Fallback>
                <p:oleObj r:id="rId14" imgW="603504" imgH="963168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371600"/>
                        <a:ext cx="6032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6477000" y="2362200"/>
          <a:ext cx="5842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13" r:id="rId16" imgW="585216" imgH="1277112" progId="MS_ClipArt_Gallery">
                  <p:embed/>
                </p:oleObj>
              </mc:Choice>
              <mc:Fallback>
                <p:oleObj r:id="rId16" imgW="585216" imgH="1277112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362200"/>
                        <a:ext cx="584200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6248400" y="2305050"/>
          <a:ext cx="5842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14" r:id="rId18" imgW="585216" imgH="1277112" progId="MS_ClipArt_Gallery">
                  <p:embed/>
                </p:oleObj>
              </mc:Choice>
              <mc:Fallback>
                <p:oleObj r:id="rId18" imgW="585216" imgH="1277112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305050"/>
                        <a:ext cx="584200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2201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229600" cy="792163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Advantages and Disadvantages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519238"/>
            <a:ext cx="6407943" cy="4606925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</a:pPr>
            <a:r>
              <a:rPr lang="en-GB" sz="2800" dirty="0"/>
              <a:t>Advantages: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Simple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Flexible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Immediate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Prices can fluctuate widely based on circumstances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Example:</a:t>
            </a:r>
          </a:p>
          <a:p>
            <a:pPr lvl="2">
              <a:lnSpc>
                <a:spcPct val="90000"/>
              </a:lnSpc>
            </a:pPr>
            <a:r>
              <a:rPr lang="en-GB" sz="2000" dirty="0"/>
              <a:t>Effect of frost in Brazil on the price of coffee beans</a:t>
            </a:r>
          </a:p>
          <a:p>
            <a:pPr lvl="2">
              <a:lnSpc>
                <a:spcPct val="90000"/>
              </a:lnSpc>
            </a:pPr>
            <a:r>
              <a:rPr lang="en-GB" sz="2000" dirty="0"/>
              <a:t>Effect of trouble in the Middle East on the price of oil</a:t>
            </a:r>
          </a:p>
          <a:p>
            <a:pPr lvl="1">
              <a:lnSpc>
                <a:spcPct val="90000"/>
              </a:lnSpc>
            </a:pPr>
            <a:endParaRPr lang="en-GB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6911-3DCD-BB4D-978D-30A3365B5441}" type="slidenum">
              <a:rPr lang="en-GB"/>
              <a:pPr/>
              <a:t>56</a:t>
            </a:fld>
            <a:endParaRPr lang="en-GB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6858000" y="1600200"/>
          <a:ext cx="62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2" r:id="rId4" imgW="451104" imgH="554736" progId="MS_ClipArt_Gallery">
                  <p:embed/>
                </p:oleObj>
              </mc:Choice>
              <mc:Fallback>
                <p:oleObj r:id="rId4" imgW="451104" imgH="554736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00200"/>
                        <a:ext cx="62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8277225" y="1447800"/>
          <a:ext cx="8667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3" r:id="rId6" imgW="679704" imgH="777240" progId="MS_ClipArt_Gallery">
                  <p:embed/>
                </p:oleObj>
              </mc:Choice>
              <mc:Fallback>
                <p:oleObj r:id="rId6" imgW="679704" imgH="77724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25" y="1447800"/>
                        <a:ext cx="8667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6705600" y="2819400"/>
          <a:ext cx="1023938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4" r:id="rId8" imgW="1024128" imgH="1036320" progId="MS_ClipArt_Gallery">
                  <p:embed/>
                </p:oleObj>
              </mc:Choice>
              <mc:Fallback>
                <p:oleObj r:id="rId8" imgW="1024128" imgH="103632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1023938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7239000" y="4019550"/>
          <a:ext cx="1030288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5" r:id="rId10" imgW="1030224" imgH="1341120" progId="MS_ClipArt_Gallery">
                  <p:embed/>
                </p:oleObj>
              </mc:Choice>
              <mc:Fallback>
                <p:oleObj r:id="rId10" imgW="1030224" imgH="134112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019550"/>
                        <a:ext cx="1030288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8305800" y="3276600"/>
          <a:ext cx="6032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6" r:id="rId12" imgW="603504" imgH="963168" progId="MS_ClipArt_Gallery">
                  <p:embed/>
                </p:oleObj>
              </mc:Choice>
              <mc:Fallback>
                <p:oleObj r:id="rId12" imgW="603504" imgH="963168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276600"/>
                        <a:ext cx="6032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8001000" y="5105400"/>
          <a:ext cx="5842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7" r:id="rId14" imgW="585216" imgH="1277112" progId="MS_ClipArt_Gallery">
                  <p:embed/>
                </p:oleObj>
              </mc:Choice>
              <mc:Fallback>
                <p:oleObj r:id="rId14" imgW="585216" imgH="1277112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105400"/>
                        <a:ext cx="584200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8382000" y="5181600"/>
          <a:ext cx="5842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8" r:id="rId16" imgW="585216" imgH="1277112" progId="MS_ClipArt_Gallery">
                  <p:embed/>
                </p:oleObj>
              </mc:Choice>
              <mc:Fallback>
                <p:oleObj r:id="rId16" imgW="585216" imgH="1277112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181600"/>
                        <a:ext cx="584200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50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Spot Market Risks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Market may not have much depth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Not enough sellers: market is short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Not enough buyers: market is long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Lack of depth causes large price fluctuations 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Small producer may have to sell at a low price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Small purchaser may have to buy at a high price</a:t>
            </a:r>
          </a:p>
          <a:p>
            <a:pPr lvl="1">
              <a:lnSpc>
                <a:spcPct val="90000"/>
              </a:lnSpc>
            </a:pPr>
            <a:r>
              <a:rPr lang="ja-JP" altLang="en-GB" sz="2400" dirty="0">
                <a:latin typeface="Arial"/>
              </a:rPr>
              <a:t>“</a:t>
            </a:r>
            <a:r>
              <a:rPr lang="en-GB" sz="2400" dirty="0"/>
              <a:t>Price risk</a:t>
            </a:r>
            <a:r>
              <a:rPr lang="ja-JP" altLang="en-GB" sz="2400" dirty="0">
                <a:latin typeface="Arial"/>
              </a:rPr>
              <a:t>”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800" dirty="0"/>
              <a:t>Relying on the spot market for buying or selling large quantities is a bad idea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00519-8CDC-2F4F-9469-B970BE0CB37E}" type="slidenum">
              <a:rPr lang="en-GB"/>
              <a:pPr/>
              <a:t>57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268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914400"/>
          </a:xfrm>
        </p:spPr>
        <p:txBody>
          <a:bodyPr/>
          <a:lstStyle/>
          <a:p>
            <a:r>
              <a:rPr lang="en-GB"/>
              <a:t>Example: buying and selling wheat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3810000"/>
            <a:ext cx="80772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Farmer produces wheat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Miller buys wheat to make flour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Farmer carries the risk of bad weather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Miller carries the risk of breakdown of flour mill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Neither farmer nor miller control price of wheat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87809-FE9C-0D45-99B1-E0F21CBE260D}" type="slidenum">
              <a:rPr lang="en-GB"/>
              <a:pPr/>
              <a:t>58</a:t>
            </a:fld>
            <a:endParaRPr lang="en-GB"/>
          </a:p>
        </p:txBody>
      </p:sp>
      <p:graphicFrame>
        <p:nvGraphicFramePr>
          <p:cNvPr id="11268" name="Object 4"/>
          <p:cNvGraphicFramePr>
            <a:graphicFrameLocks/>
          </p:cNvGraphicFramePr>
          <p:nvPr/>
        </p:nvGraphicFramePr>
        <p:xfrm>
          <a:off x="3717925" y="1295400"/>
          <a:ext cx="14636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73" name="Microsoft ClipArt Gallery" r:id="rId4" imgW="2387600" imgH="3771900" progId="MS_ClipArt_Gallery">
                  <p:embed/>
                </p:oleObj>
              </mc:Choice>
              <mc:Fallback>
                <p:oleObj name="Microsoft ClipArt Gallery" r:id="rId4" imgW="2387600" imgH="37719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1295400"/>
                        <a:ext cx="146367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509588" y="1270000"/>
            <a:ext cx="2516187" cy="1144588"/>
            <a:chOff x="48" y="2064"/>
            <a:chExt cx="1585" cy="721"/>
          </a:xfrm>
        </p:grpSpPr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48" y="2541"/>
              <a:ext cx="398" cy="244"/>
            </a:xfrm>
            <a:custGeom>
              <a:avLst/>
              <a:gdLst>
                <a:gd name="T0" fmla="*/ 0 w 398"/>
                <a:gd name="T1" fmla="*/ 91 h 244"/>
                <a:gd name="T2" fmla="*/ 133 w 398"/>
                <a:gd name="T3" fmla="*/ 0 h 244"/>
                <a:gd name="T4" fmla="*/ 185 w 398"/>
                <a:gd name="T5" fmla="*/ 30 h 244"/>
                <a:gd name="T6" fmla="*/ 397 w 398"/>
                <a:gd name="T7" fmla="*/ 30 h 244"/>
                <a:gd name="T8" fmla="*/ 397 w 398"/>
                <a:gd name="T9" fmla="*/ 243 h 244"/>
                <a:gd name="T10" fmla="*/ 0 w 398"/>
                <a:gd name="T11" fmla="*/ 243 h 244"/>
                <a:gd name="T12" fmla="*/ 0 w 398"/>
                <a:gd name="T13" fmla="*/ 9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244">
                  <a:moveTo>
                    <a:pt x="0" y="91"/>
                  </a:moveTo>
                  <a:lnTo>
                    <a:pt x="133" y="0"/>
                  </a:lnTo>
                  <a:lnTo>
                    <a:pt x="185" y="30"/>
                  </a:lnTo>
                  <a:lnTo>
                    <a:pt x="397" y="30"/>
                  </a:lnTo>
                  <a:lnTo>
                    <a:pt x="397" y="243"/>
                  </a:lnTo>
                  <a:lnTo>
                    <a:pt x="0" y="243"/>
                  </a:lnTo>
                  <a:lnTo>
                    <a:pt x="0" y="91"/>
                  </a:lnTo>
                </a:path>
              </a:pathLst>
            </a:custGeom>
            <a:solidFill>
              <a:srgbClr val="7F5F3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3" name="Group 9"/>
            <p:cNvGrpSpPr>
              <a:grpSpLocks/>
            </p:cNvGrpSpPr>
            <p:nvPr/>
          </p:nvGrpSpPr>
          <p:grpSpPr bwMode="auto">
            <a:xfrm>
              <a:off x="401" y="2288"/>
              <a:ext cx="283" cy="492"/>
              <a:chOff x="401" y="2288"/>
              <a:chExt cx="283" cy="492"/>
            </a:xfrm>
          </p:grpSpPr>
          <p:sp>
            <p:nvSpPr>
              <p:cNvPr id="11274" name="Freeform 10"/>
              <p:cNvSpPr>
                <a:spLocks/>
              </p:cNvSpPr>
              <p:nvPr/>
            </p:nvSpPr>
            <p:spPr bwMode="auto">
              <a:xfrm>
                <a:off x="401" y="2419"/>
                <a:ext cx="283" cy="361"/>
              </a:xfrm>
              <a:custGeom>
                <a:avLst/>
                <a:gdLst>
                  <a:gd name="T0" fmla="*/ 0 w 283"/>
                  <a:gd name="T1" fmla="*/ 360 h 361"/>
                  <a:gd name="T2" fmla="*/ 66 w 283"/>
                  <a:gd name="T3" fmla="*/ 0 h 361"/>
                  <a:gd name="T4" fmla="*/ 199 w 283"/>
                  <a:gd name="T5" fmla="*/ 0 h 361"/>
                  <a:gd name="T6" fmla="*/ 282 w 283"/>
                  <a:gd name="T7" fmla="*/ 360 h 361"/>
                  <a:gd name="T8" fmla="*/ 0 w 283"/>
                  <a:gd name="T9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361">
                    <a:moveTo>
                      <a:pt x="0" y="360"/>
                    </a:moveTo>
                    <a:lnTo>
                      <a:pt x="66" y="0"/>
                    </a:lnTo>
                    <a:lnTo>
                      <a:pt x="199" y="0"/>
                    </a:lnTo>
                    <a:lnTo>
                      <a:pt x="282" y="360"/>
                    </a:lnTo>
                    <a:lnTo>
                      <a:pt x="0" y="360"/>
                    </a:lnTo>
                  </a:path>
                </a:pathLst>
              </a:custGeom>
              <a:solidFill>
                <a:srgbClr val="3F1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Freeform 11"/>
              <p:cNvSpPr>
                <a:spLocks/>
              </p:cNvSpPr>
              <p:nvPr/>
            </p:nvSpPr>
            <p:spPr bwMode="auto">
              <a:xfrm>
                <a:off x="467" y="2288"/>
                <a:ext cx="134" cy="122"/>
              </a:xfrm>
              <a:custGeom>
                <a:avLst/>
                <a:gdLst>
                  <a:gd name="T0" fmla="*/ 0 w 134"/>
                  <a:gd name="T1" fmla="*/ 121 h 122"/>
                  <a:gd name="T2" fmla="*/ 66 w 134"/>
                  <a:gd name="T3" fmla="*/ 60 h 122"/>
                  <a:gd name="T4" fmla="*/ 66 w 134"/>
                  <a:gd name="T5" fmla="*/ 0 h 122"/>
                  <a:gd name="T6" fmla="*/ 70 w 134"/>
                  <a:gd name="T7" fmla="*/ 0 h 122"/>
                  <a:gd name="T8" fmla="*/ 70 w 134"/>
                  <a:gd name="T9" fmla="*/ 60 h 122"/>
                  <a:gd name="T10" fmla="*/ 133 w 134"/>
                  <a:gd name="T11" fmla="*/ 121 h 122"/>
                  <a:gd name="T12" fmla="*/ 0 w 134"/>
                  <a:gd name="T13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22">
                    <a:moveTo>
                      <a:pt x="0" y="121"/>
                    </a:moveTo>
                    <a:lnTo>
                      <a:pt x="66" y="6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0" y="60"/>
                    </a:lnTo>
                    <a:lnTo>
                      <a:pt x="133" y="121"/>
                    </a:lnTo>
                    <a:lnTo>
                      <a:pt x="0" y="121"/>
                    </a:lnTo>
                  </a:path>
                </a:pathLst>
              </a:custGeom>
              <a:solidFill>
                <a:srgbClr val="5F3F1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6" name="Group 12"/>
            <p:cNvGrpSpPr>
              <a:grpSpLocks/>
            </p:cNvGrpSpPr>
            <p:nvPr/>
          </p:nvGrpSpPr>
          <p:grpSpPr bwMode="auto">
            <a:xfrm>
              <a:off x="996" y="2525"/>
              <a:ext cx="261" cy="249"/>
              <a:chOff x="996" y="2525"/>
              <a:chExt cx="261" cy="249"/>
            </a:xfrm>
          </p:grpSpPr>
          <p:grpSp>
            <p:nvGrpSpPr>
              <p:cNvPr id="11277" name="Group 13"/>
              <p:cNvGrpSpPr>
                <a:grpSpLocks/>
              </p:cNvGrpSpPr>
              <p:nvPr/>
            </p:nvGrpSpPr>
            <p:grpSpPr bwMode="auto">
              <a:xfrm>
                <a:off x="996" y="2525"/>
                <a:ext cx="115" cy="249"/>
                <a:chOff x="996" y="2525"/>
                <a:chExt cx="115" cy="249"/>
              </a:xfrm>
            </p:grpSpPr>
            <p:sp>
              <p:nvSpPr>
                <p:cNvPr id="11278" name="Rectangle 14"/>
                <p:cNvSpPr>
                  <a:spLocks noChangeArrowheads="1"/>
                </p:cNvSpPr>
                <p:nvPr/>
              </p:nvSpPr>
              <p:spPr bwMode="auto">
                <a:xfrm>
                  <a:off x="1054" y="2662"/>
                  <a:ext cx="4" cy="112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9" name="Oval 15"/>
                <p:cNvSpPr>
                  <a:spLocks noChangeArrowheads="1"/>
                </p:cNvSpPr>
                <p:nvPr/>
              </p:nvSpPr>
              <p:spPr bwMode="auto">
                <a:xfrm>
                  <a:off x="996" y="2525"/>
                  <a:ext cx="115" cy="133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80" name="Group 16"/>
              <p:cNvGrpSpPr>
                <a:grpSpLocks/>
              </p:cNvGrpSpPr>
              <p:nvPr/>
            </p:nvGrpSpPr>
            <p:grpSpPr bwMode="auto">
              <a:xfrm>
                <a:off x="1142" y="2525"/>
                <a:ext cx="115" cy="249"/>
                <a:chOff x="1142" y="2525"/>
                <a:chExt cx="115" cy="249"/>
              </a:xfrm>
            </p:grpSpPr>
            <p:sp>
              <p:nvSpPr>
                <p:cNvPr id="11281" name="Rectangle 17"/>
                <p:cNvSpPr>
                  <a:spLocks noChangeArrowheads="1"/>
                </p:cNvSpPr>
                <p:nvPr/>
              </p:nvSpPr>
              <p:spPr bwMode="auto">
                <a:xfrm>
                  <a:off x="1195" y="2662"/>
                  <a:ext cx="5" cy="112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2" name="Oval 18"/>
                <p:cNvSpPr>
                  <a:spLocks noChangeArrowheads="1"/>
                </p:cNvSpPr>
                <p:nvPr/>
              </p:nvSpPr>
              <p:spPr bwMode="auto">
                <a:xfrm>
                  <a:off x="1142" y="2525"/>
                  <a:ext cx="115" cy="133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83" name="Group 19"/>
            <p:cNvGrpSpPr>
              <a:grpSpLocks/>
            </p:cNvGrpSpPr>
            <p:nvPr/>
          </p:nvGrpSpPr>
          <p:grpSpPr bwMode="auto">
            <a:xfrm>
              <a:off x="48" y="2064"/>
              <a:ext cx="261" cy="716"/>
              <a:chOff x="48" y="2064"/>
              <a:chExt cx="261" cy="716"/>
            </a:xfrm>
          </p:grpSpPr>
          <p:grpSp>
            <p:nvGrpSpPr>
              <p:cNvPr id="11284" name="Group 20"/>
              <p:cNvGrpSpPr>
                <a:grpSpLocks/>
              </p:cNvGrpSpPr>
              <p:nvPr/>
            </p:nvGrpSpPr>
            <p:grpSpPr bwMode="auto">
              <a:xfrm>
                <a:off x="48" y="2242"/>
                <a:ext cx="261" cy="538"/>
                <a:chOff x="48" y="2242"/>
                <a:chExt cx="261" cy="538"/>
              </a:xfrm>
            </p:grpSpPr>
            <p:sp>
              <p:nvSpPr>
                <p:cNvPr id="11285" name="Freeform 21"/>
                <p:cNvSpPr>
                  <a:spLocks/>
                </p:cNvSpPr>
                <p:nvPr/>
              </p:nvSpPr>
              <p:spPr bwMode="auto">
                <a:xfrm>
                  <a:off x="48" y="2278"/>
                  <a:ext cx="261" cy="497"/>
                </a:xfrm>
                <a:custGeom>
                  <a:avLst/>
                  <a:gdLst>
                    <a:gd name="T0" fmla="*/ 0 w 261"/>
                    <a:gd name="T1" fmla="*/ 496 h 497"/>
                    <a:gd name="T2" fmla="*/ 115 w 261"/>
                    <a:gd name="T3" fmla="*/ 0 h 497"/>
                    <a:gd name="T4" fmla="*/ 155 w 261"/>
                    <a:gd name="T5" fmla="*/ 0 h 497"/>
                    <a:gd name="T6" fmla="*/ 260 w 261"/>
                    <a:gd name="T7" fmla="*/ 496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1" h="497">
                      <a:moveTo>
                        <a:pt x="0" y="496"/>
                      </a:moveTo>
                      <a:lnTo>
                        <a:pt x="115" y="0"/>
                      </a:lnTo>
                      <a:lnTo>
                        <a:pt x="155" y="0"/>
                      </a:lnTo>
                      <a:lnTo>
                        <a:pt x="260" y="496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6" name="Freeform 22"/>
                <p:cNvSpPr>
                  <a:spLocks/>
                </p:cNvSpPr>
                <p:nvPr/>
              </p:nvSpPr>
              <p:spPr bwMode="auto">
                <a:xfrm>
                  <a:off x="136" y="2389"/>
                  <a:ext cx="94" cy="1"/>
                </a:xfrm>
                <a:custGeom>
                  <a:avLst/>
                  <a:gdLst>
                    <a:gd name="T0" fmla="*/ 0 w 94"/>
                    <a:gd name="T1" fmla="*/ 0 h 1"/>
                    <a:gd name="T2" fmla="*/ 93 w 9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4" h="1">
                      <a:moveTo>
                        <a:pt x="0" y="0"/>
                      </a:moveTo>
                      <a:lnTo>
                        <a:pt x="93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7" name="Freeform 23"/>
                <p:cNvSpPr>
                  <a:spLocks/>
                </p:cNvSpPr>
                <p:nvPr/>
              </p:nvSpPr>
              <p:spPr bwMode="auto">
                <a:xfrm>
                  <a:off x="181" y="2242"/>
                  <a:ext cx="1" cy="538"/>
                </a:xfrm>
                <a:custGeom>
                  <a:avLst/>
                  <a:gdLst>
                    <a:gd name="T0" fmla="*/ 0 w 1"/>
                    <a:gd name="T1" fmla="*/ 0 h 538"/>
                    <a:gd name="T2" fmla="*/ 0 w 1"/>
                    <a:gd name="T3" fmla="*/ 537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538">
                      <a:moveTo>
                        <a:pt x="0" y="0"/>
                      </a:moveTo>
                      <a:lnTo>
                        <a:pt x="0" y="537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88" name="Group 24"/>
              <p:cNvGrpSpPr>
                <a:grpSpLocks/>
              </p:cNvGrpSpPr>
              <p:nvPr/>
            </p:nvGrpSpPr>
            <p:grpSpPr bwMode="auto">
              <a:xfrm>
                <a:off x="105" y="2064"/>
                <a:ext cx="200" cy="170"/>
                <a:chOff x="105" y="2064"/>
                <a:chExt cx="200" cy="170"/>
              </a:xfrm>
            </p:grpSpPr>
            <p:sp>
              <p:nvSpPr>
                <p:cNvPr id="11289" name="Oval 25"/>
                <p:cNvSpPr>
                  <a:spLocks noChangeArrowheads="1"/>
                </p:cNvSpPr>
                <p:nvPr/>
              </p:nvSpPr>
              <p:spPr bwMode="auto">
                <a:xfrm>
                  <a:off x="105" y="2064"/>
                  <a:ext cx="151" cy="170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0" name="Oval 26"/>
                <p:cNvSpPr>
                  <a:spLocks noChangeArrowheads="1"/>
                </p:cNvSpPr>
                <p:nvPr/>
              </p:nvSpPr>
              <p:spPr bwMode="auto">
                <a:xfrm>
                  <a:off x="172" y="2140"/>
                  <a:ext cx="18" cy="2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1" name="Freeform 27"/>
                <p:cNvSpPr>
                  <a:spLocks/>
                </p:cNvSpPr>
                <p:nvPr/>
              </p:nvSpPr>
              <p:spPr bwMode="auto">
                <a:xfrm>
                  <a:off x="225" y="2126"/>
                  <a:ext cx="80" cy="46"/>
                </a:xfrm>
                <a:custGeom>
                  <a:avLst/>
                  <a:gdLst>
                    <a:gd name="T0" fmla="*/ 4 w 80"/>
                    <a:gd name="T1" fmla="*/ 30 h 46"/>
                    <a:gd name="T2" fmla="*/ 0 w 80"/>
                    <a:gd name="T3" fmla="*/ 20 h 46"/>
                    <a:gd name="T4" fmla="*/ 79 w 80"/>
                    <a:gd name="T5" fmla="*/ 0 h 46"/>
                    <a:gd name="T6" fmla="*/ 79 w 80"/>
                    <a:gd name="T7" fmla="*/ 45 h 46"/>
                    <a:gd name="T8" fmla="*/ 4 w 80"/>
                    <a:gd name="T9" fmla="*/ 40 h 46"/>
                    <a:gd name="T10" fmla="*/ 4 w 80"/>
                    <a:gd name="T11" fmla="*/ 3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0" h="46">
                      <a:moveTo>
                        <a:pt x="4" y="30"/>
                      </a:moveTo>
                      <a:lnTo>
                        <a:pt x="0" y="20"/>
                      </a:lnTo>
                      <a:lnTo>
                        <a:pt x="79" y="0"/>
                      </a:lnTo>
                      <a:lnTo>
                        <a:pt x="79" y="45"/>
                      </a:lnTo>
                      <a:lnTo>
                        <a:pt x="4" y="40"/>
                      </a:lnTo>
                      <a:lnTo>
                        <a:pt x="4" y="3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292" name="Freeform 28"/>
            <p:cNvSpPr>
              <a:spLocks/>
            </p:cNvSpPr>
            <p:nvPr/>
          </p:nvSpPr>
          <p:spPr bwMode="auto">
            <a:xfrm>
              <a:off x="1288" y="2480"/>
              <a:ext cx="345" cy="305"/>
            </a:xfrm>
            <a:custGeom>
              <a:avLst/>
              <a:gdLst>
                <a:gd name="T0" fmla="*/ 0 w 345"/>
                <a:gd name="T1" fmla="*/ 304 h 305"/>
                <a:gd name="T2" fmla="*/ 0 w 345"/>
                <a:gd name="T3" fmla="*/ 153 h 305"/>
                <a:gd name="T4" fmla="*/ 54 w 345"/>
                <a:gd name="T5" fmla="*/ 121 h 305"/>
                <a:gd name="T6" fmla="*/ 54 w 345"/>
                <a:gd name="T7" fmla="*/ 0 h 305"/>
                <a:gd name="T8" fmla="*/ 80 w 345"/>
                <a:gd name="T9" fmla="*/ 0 h 305"/>
                <a:gd name="T10" fmla="*/ 80 w 345"/>
                <a:gd name="T11" fmla="*/ 91 h 305"/>
                <a:gd name="T12" fmla="*/ 133 w 345"/>
                <a:gd name="T13" fmla="*/ 31 h 305"/>
                <a:gd name="T14" fmla="*/ 265 w 345"/>
                <a:gd name="T15" fmla="*/ 153 h 305"/>
                <a:gd name="T16" fmla="*/ 344 w 345"/>
                <a:gd name="T17" fmla="*/ 163 h 305"/>
                <a:gd name="T18" fmla="*/ 344 w 345"/>
                <a:gd name="T19" fmla="*/ 183 h 305"/>
                <a:gd name="T20" fmla="*/ 335 w 345"/>
                <a:gd name="T21" fmla="*/ 183 h 305"/>
                <a:gd name="T22" fmla="*/ 335 w 345"/>
                <a:gd name="T23" fmla="*/ 304 h 305"/>
                <a:gd name="T24" fmla="*/ 318 w 345"/>
                <a:gd name="T25" fmla="*/ 304 h 305"/>
                <a:gd name="T26" fmla="*/ 318 w 345"/>
                <a:gd name="T27" fmla="*/ 183 h 305"/>
                <a:gd name="T28" fmla="*/ 265 w 345"/>
                <a:gd name="T29" fmla="*/ 183 h 305"/>
                <a:gd name="T30" fmla="*/ 265 w 345"/>
                <a:gd name="T31" fmla="*/ 274 h 305"/>
                <a:gd name="T32" fmla="*/ 318 w 345"/>
                <a:gd name="T33" fmla="*/ 274 h 305"/>
                <a:gd name="T34" fmla="*/ 318 w 345"/>
                <a:gd name="T35" fmla="*/ 304 h 305"/>
                <a:gd name="T36" fmla="*/ 0 w 345"/>
                <a:gd name="T37" fmla="*/ 30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5" h="305">
                  <a:moveTo>
                    <a:pt x="0" y="304"/>
                  </a:moveTo>
                  <a:lnTo>
                    <a:pt x="0" y="153"/>
                  </a:lnTo>
                  <a:lnTo>
                    <a:pt x="54" y="121"/>
                  </a:lnTo>
                  <a:lnTo>
                    <a:pt x="54" y="0"/>
                  </a:lnTo>
                  <a:lnTo>
                    <a:pt x="80" y="0"/>
                  </a:lnTo>
                  <a:lnTo>
                    <a:pt x="80" y="91"/>
                  </a:lnTo>
                  <a:lnTo>
                    <a:pt x="133" y="31"/>
                  </a:lnTo>
                  <a:lnTo>
                    <a:pt x="265" y="153"/>
                  </a:lnTo>
                  <a:lnTo>
                    <a:pt x="344" y="163"/>
                  </a:lnTo>
                  <a:lnTo>
                    <a:pt x="344" y="183"/>
                  </a:lnTo>
                  <a:lnTo>
                    <a:pt x="335" y="183"/>
                  </a:lnTo>
                  <a:lnTo>
                    <a:pt x="335" y="304"/>
                  </a:lnTo>
                  <a:lnTo>
                    <a:pt x="318" y="304"/>
                  </a:lnTo>
                  <a:lnTo>
                    <a:pt x="318" y="183"/>
                  </a:lnTo>
                  <a:lnTo>
                    <a:pt x="265" y="183"/>
                  </a:lnTo>
                  <a:lnTo>
                    <a:pt x="265" y="274"/>
                  </a:lnTo>
                  <a:lnTo>
                    <a:pt x="318" y="274"/>
                  </a:lnTo>
                  <a:lnTo>
                    <a:pt x="318" y="304"/>
                  </a:lnTo>
                  <a:lnTo>
                    <a:pt x="0" y="304"/>
                  </a:lnTo>
                </a:path>
              </a:pathLst>
            </a:custGeom>
            <a:solidFill>
              <a:srgbClr val="3F7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3" name="Group 29"/>
            <p:cNvGrpSpPr>
              <a:grpSpLocks/>
            </p:cNvGrpSpPr>
            <p:nvPr/>
          </p:nvGrpSpPr>
          <p:grpSpPr bwMode="auto">
            <a:xfrm>
              <a:off x="600" y="2328"/>
              <a:ext cx="372" cy="457"/>
              <a:chOff x="600" y="2328"/>
              <a:chExt cx="372" cy="457"/>
            </a:xfrm>
          </p:grpSpPr>
          <p:sp>
            <p:nvSpPr>
              <p:cNvPr id="11294" name="Freeform 30"/>
              <p:cNvSpPr>
                <a:spLocks/>
              </p:cNvSpPr>
              <p:nvPr/>
            </p:nvSpPr>
            <p:spPr bwMode="auto">
              <a:xfrm>
                <a:off x="600" y="2328"/>
                <a:ext cx="372" cy="457"/>
              </a:xfrm>
              <a:custGeom>
                <a:avLst/>
                <a:gdLst>
                  <a:gd name="T0" fmla="*/ 0 w 372"/>
                  <a:gd name="T1" fmla="*/ 456 h 457"/>
                  <a:gd name="T2" fmla="*/ 0 w 372"/>
                  <a:gd name="T3" fmla="*/ 213 h 457"/>
                  <a:gd name="T4" fmla="*/ 79 w 372"/>
                  <a:gd name="T5" fmla="*/ 61 h 457"/>
                  <a:gd name="T6" fmla="*/ 186 w 372"/>
                  <a:gd name="T7" fmla="*/ 0 h 457"/>
                  <a:gd name="T8" fmla="*/ 291 w 372"/>
                  <a:gd name="T9" fmla="*/ 61 h 457"/>
                  <a:gd name="T10" fmla="*/ 371 w 372"/>
                  <a:gd name="T11" fmla="*/ 213 h 457"/>
                  <a:gd name="T12" fmla="*/ 371 w 372"/>
                  <a:gd name="T13" fmla="*/ 456 h 457"/>
                  <a:gd name="T14" fmla="*/ 0 w 372"/>
                  <a:gd name="T15" fmla="*/ 45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2" h="457">
                    <a:moveTo>
                      <a:pt x="0" y="456"/>
                    </a:moveTo>
                    <a:lnTo>
                      <a:pt x="0" y="213"/>
                    </a:lnTo>
                    <a:lnTo>
                      <a:pt x="79" y="61"/>
                    </a:lnTo>
                    <a:lnTo>
                      <a:pt x="186" y="0"/>
                    </a:lnTo>
                    <a:lnTo>
                      <a:pt x="291" y="61"/>
                    </a:lnTo>
                    <a:lnTo>
                      <a:pt x="371" y="213"/>
                    </a:lnTo>
                    <a:lnTo>
                      <a:pt x="371" y="456"/>
                    </a:lnTo>
                    <a:lnTo>
                      <a:pt x="0" y="456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5" name="Rectangle 31"/>
              <p:cNvSpPr>
                <a:spLocks noChangeArrowheads="1"/>
              </p:cNvSpPr>
              <p:nvPr/>
            </p:nvSpPr>
            <p:spPr bwMode="auto">
              <a:xfrm>
                <a:off x="776" y="2383"/>
                <a:ext cx="10" cy="4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6" name="Group 32"/>
            <p:cNvGrpSpPr>
              <a:grpSpLocks/>
            </p:cNvGrpSpPr>
            <p:nvPr/>
          </p:nvGrpSpPr>
          <p:grpSpPr bwMode="auto">
            <a:xfrm>
              <a:off x="242" y="2693"/>
              <a:ext cx="1037" cy="72"/>
              <a:chOff x="242" y="2693"/>
              <a:chExt cx="1037" cy="72"/>
            </a:xfrm>
          </p:grpSpPr>
          <p:sp>
            <p:nvSpPr>
              <p:cNvPr id="11297" name="Rectangle 33"/>
              <p:cNvSpPr>
                <a:spLocks noChangeArrowheads="1"/>
              </p:cNvSpPr>
              <p:nvPr/>
            </p:nvSpPr>
            <p:spPr bwMode="auto">
              <a:xfrm>
                <a:off x="242" y="2693"/>
                <a:ext cx="1037" cy="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Rectangle 34"/>
              <p:cNvSpPr>
                <a:spLocks noChangeArrowheads="1"/>
              </p:cNvSpPr>
              <p:nvPr/>
            </p:nvSpPr>
            <p:spPr bwMode="auto">
              <a:xfrm>
                <a:off x="242" y="2717"/>
                <a:ext cx="1037" cy="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Rectangle 35"/>
              <p:cNvSpPr>
                <a:spLocks noChangeArrowheads="1"/>
              </p:cNvSpPr>
              <p:nvPr/>
            </p:nvSpPr>
            <p:spPr bwMode="auto">
              <a:xfrm>
                <a:off x="242" y="2739"/>
                <a:ext cx="1037" cy="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Rectangle 36"/>
              <p:cNvSpPr>
                <a:spLocks noChangeArrowheads="1"/>
              </p:cNvSpPr>
              <p:nvPr/>
            </p:nvSpPr>
            <p:spPr bwMode="auto">
              <a:xfrm>
                <a:off x="242" y="2763"/>
                <a:ext cx="1037" cy="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1301" name="Object 37"/>
          <p:cNvGraphicFramePr>
            <a:graphicFrameLocks/>
          </p:cNvGraphicFramePr>
          <p:nvPr/>
        </p:nvGraphicFramePr>
        <p:xfrm>
          <a:off x="5873750" y="990600"/>
          <a:ext cx="27606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74" name="Microsoft ClipArt Gallery" r:id="rId6" imgW="5803900" imgH="2997200" progId="MS_ClipArt_Gallery">
                  <p:embed/>
                </p:oleObj>
              </mc:Choice>
              <mc:Fallback>
                <p:oleObj name="Microsoft ClipArt Gallery" r:id="rId6" imgW="5803900" imgH="2997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0" y="990600"/>
                        <a:ext cx="2760663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87269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914400"/>
          </a:xfrm>
        </p:spPr>
        <p:txBody>
          <a:bodyPr/>
          <a:lstStyle/>
          <a:p>
            <a:r>
              <a:rPr lang="en-GB"/>
              <a:t>Harvest time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429000"/>
            <a:ext cx="8077200" cy="2819400"/>
          </a:xfrm>
        </p:spPr>
        <p:txBody>
          <a:bodyPr/>
          <a:lstStyle/>
          <a:p>
            <a:r>
              <a:rPr lang="en-GB" sz="2800" dirty="0"/>
              <a:t>If price of wheat is low:</a:t>
            </a:r>
          </a:p>
          <a:p>
            <a:pPr lvl="1"/>
            <a:r>
              <a:rPr lang="en-GB" dirty="0"/>
              <a:t>Possibly devastating for the farmer</a:t>
            </a:r>
          </a:p>
          <a:p>
            <a:pPr lvl="1"/>
            <a:r>
              <a:rPr lang="en-GB" dirty="0"/>
              <a:t>Good deal for the miller</a:t>
            </a:r>
          </a:p>
          <a:p>
            <a:r>
              <a:rPr lang="en-GB" sz="2800" dirty="0"/>
              <a:t>If the price is high:</a:t>
            </a:r>
          </a:p>
          <a:p>
            <a:pPr lvl="1"/>
            <a:r>
              <a:rPr lang="en-GB" dirty="0"/>
              <a:t>Good deal for the farmer</a:t>
            </a:r>
          </a:p>
          <a:p>
            <a:pPr lvl="1"/>
            <a:r>
              <a:rPr lang="en-GB" dirty="0"/>
              <a:t>Possibly devastating for the miller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421592-43A0-264C-BADD-B8B3CADE3C16}" type="slidenum">
              <a:rPr lang="en-GB"/>
              <a:pPr/>
              <a:t>59</a:t>
            </a:fld>
            <a:endParaRPr lang="en-GB"/>
          </a:p>
        </p:txBody>
      </p:sp>
      <p:graphicFrame>
        <p:nvGraphicFramePr>
          <p:cNvPr id="46082" name="Object 2"/>
          <p:cNvGraphicFramePr>
            <a:graphicFrameLocks/>
          </p:cNvGraphicFramePr>
          <p:nvPr/>
        </p:nvGraphicFramePr>
        <p:xfrm>
          <a:off x="3489325" y="1143000"/>
          <a:ext cx="19208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1" name="Microsoft ClipArt Gallery" r:id="rId4" imgW="2387600" imgH="3771900" progId="MS_ClipArt_Gallery">
                  <p:embed/>
                </p:oleObj>
              </mc:Choice>
              <mc:Fallback>
                <p:oleObj name="Microsoft ClipArt Gallery" r:id="rId4" imgW="2387600" imgH="37719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1143000"/>
                        <a:ext cx="192087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509588" y="1270000"/>
            <a:ext cx="2516187" cy="1144588"/>
            <a:chOff x="48" y="2064"/>
            <a:chExt cx="1585" cy="721"/>
          </a:xfrm>
        </p:grpSpPr>
        <p:sp>
          <p:nvSpPr>
            <p:cNvPr id="46086" name="Freeform 6"/>
            <p:cNvSpPr>
              <a:spLocks/>
            </p:cNvSpPr>
            <p:nvPr/>
          </p:nvSpPr>
          <p:spPr bwMode="auto">
            <a:xfrm>
              <a:off x="48" y="2541"/>
              <a:ext cx="398" cy="244"/>
            </a:xfrm>
            <a:custGeom>
              <a:avLst/>
              <a:gdLst>
                <a:gd name="T0" fmla="*/ 0 w 398"/>
                <a:gd name="T1" fmla="*/ 91 h 244"/>
                <a:gd name="T2" fmla="*/ 133 w 398"/>
                <a:gd name="T3" fmla="*/ 0 h 244"/>
                <a:gd name="T4" fmla="*/ 185 w 398"/>
                <a:gd name="T5" fmla="*/ 30 h 244"/>
                <a:gd name="T6" fmla="*/ 397 w 398"/>
                <a:gd name="T7" fmla="*/ 30 h 244"/>
                <a:gd name="T8" fmla="*/ 397 w 398"/>
                <a:gd name="T9" fmla="*/ 243 h 244"/>
                <a:gd name="T10" fmla="*/ 0 w 398"/>
                <a:gd name="T11" fmla="*/ 243 h 244"/>
                <a:gd name="T12" fmla="*/ 0 w 398"/>
                <a:gd name="T13" fmla="*/ 9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244">
                  <a:moveTo>
                    <a:pt x="0" y="91"/>
                  </a:moveTo>
                  <a:lnTo>
                    <a:pt x="133" y="0"/>
                  </a:lnTo>
                  <a:lnTo>
                    <a:pt x="185" y="30"/>
                  </a:lnTo>
                  <a:lnTo>
                    <a:pt x="397" y="30"/>
                  </a:lnTo>
                  <a:lnTo>
                    <a:pt x="397" y="243"/>
                  </a:lnTo>
                  <a:lnTo>
                    <a:pt x="0" y="243"/>
                  </a:lnTo>
                  <a:lnTo>
                    <a:pt x="0" y="91"/>
                  </a:lnTo>
                </a:path>
              </a:pathLst>
            </a:custGeom>
            <a:solidFill>
              <a:srgbClr val="7F5F3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87" name="Group 7"/>
            <p:cNvGrpSpPr>
              <a:grpSpLocks/>
            </p:cNvGrpSpPr>
            <p:nvPr/>
          </p:nvGrpSpPr>
          <p:grpSpPr bwMode="auto">
            <a:xfrm>
              <a:off x="401" y="2288"/>
              <a:ext cx="283" cy="492"/>
              <a:chOff x="401" y="2288"/>
              <a:chExt cx="283" cy="492"/>
            </a:xfrm>
          </p:grpSpPr>
          <p:sp>
            <p:nvSpPr>
              <p:cNvPr id="46088" name="Freeform 8"/>
              <p:cNvSpPr>
                <a:spLocks/>
              </p:cNvSpPr>
              <p:nvPr/>
            </p:nvSpPr>
            <p:spPr bwMode="auto">
              <a:xfrm>
                <a:off x="401" y="2419"/>
                <a:ext cx="283" cy="361"/>
              </a:xfrm>
              <a:custGeom>
                <a:avLst/>
                <a:gdLst>
                  <a:gd name="T0" fmla="*/ 0 w 283"/>
                  <a:gd name="T1" fmla="*/ 360 h 361"/>
                  <a:gd name="T2" fmla="*/ 66 w 283"/>
                  <a:gd name="T3" fmla="*/ 0 h 361"/>
                  <a:gd name="T4" fmla="*/ 199 w 283"/>
                  <a:gd name="T5" fmla="*/ 0 h 361"/>
                  <a:gd name="T6" fmla="*/ 282 w 283"/>
                  <a:gd name="T7" fmla="*/ 360 h 361"/>
                  <a:gd name="T8" fmla="*/ 0 w 283"/>
                  <a:gd name="T9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361">
                    <a:moveTo>
                      <a:pt x="0" y="360"/>
                    </a:moveTo>
                    <a:lnTo>
                      <a:pt x="66" y="0"/>
                    </a:lnTo>
                    <a:lnTo>
                      <a:pt x="199" y="0"/>
                    </a:lnTo>
                    <a:lnTo>
                      <a:pt x="282" y="360"/>
                    </a:lnTo>
                    <a:lnTo>
                      <a:pt x="0" y="360"/>
                    </a:lnTo>
                  </a:path>
                </a:pathLst>
              </a:custGeom>
              <a:solidFill>
                <a:srgbClr val="3F1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9" name="Freeform 9"/>
              <p:cNvSpPr>
                <a:spLocks/>
              </p:cNvSpPr>
              <p:nvPr/>
            </p:nvSpPr>
            <p:spPr bwMode="auto">
              <a:xfrm>
                <a:off x="467" y="2288"/>
                <a:ext cx="134" cy="122"/>
              </a:xfrm>
              <a:custGeom>
                <a:avLst/>
                <a:gdLst>
                  <a:gd name="T0" fmla="*/ 0 w 134"/>
                  <a:gd name="T1" fmla="*/ 121 h 122"/>
                  <a:gd name="T2" fmla="*/ 66 w 134"/>
                  <a:gd name="T3" fmla="*/ 60 h 122"/>
                  <a:gd name="T4" fmla="*/ 66 w 134"/>
                  <a:gd name="T5" fmla="*/ 0 h 122"/>
                  <a:gd name="T6" fmla="*/ 70 w 134"/>
                  <a:gd name="T7" fmla="*/ 0 h 122"/>
                  <a:gd name="T8" fmla="*/ 70 w 134"/>
                  <a:gd name="T9" fmla="*/ 60 h 122"/>
                  <a:gd name="T10" fmla="*/ 133 w 134"/>
                  <a:gd name="T11" fmla="*/ 121 h 122"/>
                  <a:gd name="T12" fmla="*/ 0 w 134"/>
                  <a:gd name="T13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22">
                    <a:moveTo>
                      <a:pt x="0" y="121"/>
                    </a:moveTo>
                    <a:lnTo>
                      <a:pt x="66" y="6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0" y="60"/>
                    </a:lnTo>
                    <a:lnTo>
                      <a:pt x="133" y="121"/>
                    </a:lnTo>
                    <a:lnTo>
                      <a:pt x="0" y="121"/>
                    </a:lnTo>
                  </a:path>
                </a:pathLst>
              </a:custGeom>
              <a:solidFill>
                <a:srgbClr val="5F3F1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090" name="Group 10"/>
            <p:cNvGrpSpPr>
              <a:grpSpLocks/>
            </p:cNvGrpSpPr>
            <p:nvPr/>
          </p:nvGrpSpPr>
          <p:grpSpPr bwMode="auto">
            <a:xfrm>
              <a:off x="996" y="2525"/>
              <a:ext cx="261" cy="249"/>
              <a:chOff x="996" y="2525"/>
              <a:chExt cx="261" cy="249"/>
            </a:xfrm>
          </p:grpSpPr>
          <p:grpSp>
            <p:nvGrpSpPr>
              <p:cNvPr id="46091" name="Group 11"/>
              <p:cNvGrpSpPr>
                <a:grpSpLocks/>
              </p:cNvGrpSpPr>
              <p:nvPr/>
            </p:nvGrpSpPr>
            <p:grpSpPr bwMode="auto">
              <a:xfrm>
                <a:off x="996" y="2525"/>
                <a:ext cx="115" cy="249"/>
                <a:chOff x="996" y="2525"/>
                <a:chExt cx="115" cy="249"/>
              </a:xfrm>
            </p:grpSpPr>
            <p:sp>
              <p:nvSpPr>
                <p:cNvPr id="46092" name="Rectangle 12"/>
                <p:cNvSpPr>
                  <a:spLocks noChangeArrowheads="1"/>
                </p:cNvSpPr>
                <p:nvPr/>
              </p:nvSpPr>
              <p:spPr bwMode="auto">
                <a:xfrm>
                  <a:off x="1054" y="2662"/>
                  <a:ext cx="4" cy="112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3" name="Oval 13"/>
                <p:cNvSpPr>
                  <a:spLocks noChangeArrowheads="1"/>
                </p:cNvSpPr>
                <p:nvPr/>
              </p:nvSpPr>
              <p:spPr bwMode="auto">
                <a:xfrm>
                  <a:off x="996" y="2525"/>
                  <a:ext cx="115" cy="133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094" name="Group 14"/>
              <p:cNvGrpSpPr>
                <a:grpSpLocks/>
              </p:cNvGrpSpPr>
              <p:nvPr/>
            </p:nvGrpSpPr>
            <p:grpSpPr bwMode="auto">
              <a:xfrm>
                <a:off x="1142" y="2525"/>
                <a:ext cx="115" cy="249"/>
                <a:chOff x="1142" y="2525"/>
                <a:chExt cx="115" cy="249"/>
              </a:xfrm>
            </p:grpSpPr>
            <p:sp>
              <p:nvSpPr>
                <p:cNvPr id="46095" name="Rectangle 15"/>
                <p:cNvSpPr>
                  <a:spLocks noChangeArrowheads="1"/>
                </p:cNvSpPr>
                <p:nvPr/>
              </p:nvSpPr>
              <p:spPr bwMode="auto">
                <a:xfrm>
                  <a:off x="1195" y="2662"/>
                  <a:ext cx="5" cy="112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6" name="Oval 16"/>
                <p:cNvSpPr>
                  <a:spLocks noChangeArrowheads="1"/>
                </p:cNvSpPr>
                <p:nvPr/>
              </p:nvSpPr>
              <p:spPr bwMode="auto">
                <a:xfrm>
                  <a:off x="1142" y="2525"/>
                  <a:ext cx="115" cy="133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97" name="Group 17"/>
            <p:cNvGrpSpPr>
              <a:grpSpLocks/>
            </p:cNvGrpSpPr>
            <p:nvPr/>
          </p:nvGrpSpPr>
          <p:grpSpPr bwMode="auto">
            <a:xfrm>
              <a:off x="48" y="2064"/>
              <a:ext cx="261" cy="716"/>
              <a:chOff x="48" y="2064"/>
              <a:chExt cx="261" cy="716"/>
            </a:xfrm>
          </p:grpSpPr>
          <p:grpSp>
            <p:nvGrpSpPr>
              <p:cNvPr id="46098" name="Group 18"/>
              <p:cNvGrpSpPr>
                <a:grpSpLocks/>
              </p:cNvGrpSpPr>
              <p:nvPr/>
            </p:nvGrpSpPr>
            <p:grpSpPr bwMode="auto">
              <a:xfrm>
                <a:off x="48" y="2242"/>
                <a:ext cx="261" cy="538"/>
                <a:chOff x="48" y="2242"/>
                <a:chExt cx="261" cy="538"/>
              </a:xfrm>
            </p:grpSpPr>
            <p:sp>
              <p:nvSpPr>
                <p:cNvPr id="46099" name="Freeform 19"/>
                <p:cNvSpPr>
                  <a:spLocks/>
                </p:cNvSpPr>
                <p:nvPr/>
              </p:nvSpPr>
              <p:spPr bwMode="auto">
                <a:xfrm>
                  <a:off x="48" y="2278"/>
                  <a:ext cx="261" cy="497"/>
                </a:xfrm>
                <a:custGeom>
                  <a:avLst/>
                  <a:gdLst>
                    <a:gd name="T0" fmla="*/ 0 w 261"/>
                    <a:gd name="T1" fmla="*/ 496 h 497"/>
                    <a:gd name="T2" fmla="*/ 115 w 261"/>
                    <a:gd name="T3" fmla="*/ 0 h 497"/>
                    <a:gd name="T4" fmla="*/ 155 w 261"/>
                    <a:gd name="T5" fmla="*/ 0 h 497"/>
                    <a:gd name="T6" fmla="*/ 260 w 261"/>
                    <a:gd name="T7" fmla="*/ 496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1" h="497">
                      <a:moveTo>
                        <a:pt x="0" y="496"/>
                      </a:moveTo>
                      <a:lnTo>
                        <a:pt x="115" y="0"/>
                      </a:lnTo>
                      <a:lnTo>
                        <a:pt x="155" y="0"/>
                      </a:lnTo>
                      <a:lnTo>
                        <a:pt x="260" y="496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00" name="Freeform 20"/>
                <p:cNvSpPr>
                  <a:spLocks/>
                </p:cNvSpPr>
                <p:nvPr/>
              </p:nvSpPr>
              <p:spPr bwMode="auto">
                <a:xfrm>
                  <a:off x="136" y="2389"/>
                  <a:ext cx="94" cy="1"/>
                </a:xfrm>
                <a:custGeom>
                  <a:avLst/>
                  <a:gdLst>
                    <a:gd name="T0" fmla="*/ 0 w 94"/>
                    <a:gd name="T1" fmla="*/ 0 h 1"/>
                    <a:gd name="T2" fmla="*/ 93 w 9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4" h="1">
                      <a:moveTo>
                        <a:pt x="0" y="0"/>
                      </a:moveTo>
                      <a:lnTo>
                        <a:pt x="93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01" name="Freeform 21"/>
                <p:cNvSpPr>
                  <a:spLocks/>
                </p:cNvSpPr>
                <p:nvPr/>
              </p:nvSpPr>
              <p:spPr bwMode="auto">
                <a:xfrm>
                  <a:off x="181" y="2242"/>
                  <a:ext cx="1" cy="538"/>
                </a:xfrm>
                <a:custGeom>
                  <a:avLst/>
                  <a:gdLst>
                    <a:gd name="T0" fmla="*/ 0 w 1"/>
                    <a:gd name="T1" fmla="*/ 0 h 538"/>
                    <a:gd name="T2" fmla="*/ 0 w 1"/>
                    <a:gd name="T3" fmla="*/ 537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538">
                      <a:moveTo>
                        <a:pt x="0" y="0"/>
                      </a:moveTo>
                      <a:lnTo>
                        <a:pt x="0" y="537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02" name="Group 22"/>
              <p:cNvGrpSpPr>
                <a:grpSpLocks/>
              </p:cNvGrpSpPr>
              <p:nvPr/>
            </p:nvGrpSpPr>
            <p:grpSpPr bwMode="auto">
              <a:xfrm>
                <a:off x="105" y="2064"/>
                <a:ext cx="200" cy="170"/>
                <a:chOff x="105" y="2064"/>
                <a:chExt cx="200" cy="170"/>
              </a:xfrm>
            </p:grpSpPr>
            <p:sp>
              <p:nvSpPr>
                <p:cNvPr id="46103" name="Oval 23"/>
                <p:cNvSpPr>
                  <a:spLocks noChangeArrowheads="1"/>
                </p:cNvSpPr>
                <p:nvPr/>
              </p:nvSpPr>
              <p:spPr bwMode="auto">
                <a:xfrm>
                  <a:off x="105" y="2064"/>
                  <a:ext cx="151" cy="170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4" name="Oval 24"/>
                <p:cNvSpPr>
                  <a:spLocks noChangeArrowheads="1"/>
                </p:cNvSpPr>
                <p:nvPr/>
              </p:nvSpPr>
              <p:spPr bwMode="auto">
                <a:xfrm>
                  <a:off x="172" y="2140"/>
                  <a:ext cx="18" cy="2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5" name="Freeform 25"/>
                <p:cNvSpPr>
                  <a:spLocks/>
                </p:cNvSpPr>
                <p:nvPr/>
              </p:nvSpPr>
              <p:spPr bwMode="auto">
                <a:xfrm>
                  <a:off x="225" y="2126"/>
                  <a:ext cx="80" cy="46"/>
                </a:xfrm>
                <a:custGeom>
                  <a:avLst/>
                  <a:gdLst>
                    <a:gd name="T0" fmla="*/ 4 w 80"/>
                    <a:gd name="T1" fmla="*/ 30 h 46"/>
                    <a:gd name="T2" fmla="*/ 0 w 80"/>
                    <a:gd name="T3" fmla="*/ 20 h 46"/>
                    <a:gd name="T4" fmla="*/ 79 w 80"/>
                    <a:gd name="T5" fmla="*/ 0 h 46"/>
                    <a:gd name="T6" fmla="*/ 79 w 80"/>
                    <a:gd name="T7" fmla="*/ 45 h 46"/>
                    <a:gd name="T8" fmla="*/ 4 w 80"/>
                    <a:gd name="T9" fmla="*/ 40 h 46"/>
                    <a:gd name="T10" fmla="*/ 4 w 80"/>
                    <a:gd name="T11" fmla="*/ 3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0" h="46">
                      <a:moveTo>
                        <a:pt x="4" y="30"/>
                      </a:moveTo>
                      <a:lnTo>
                        <a:pt x="0" y="20"/>
                      </a:lnTo>
                      <a:lnTo>
                        <a:pt x="79" y="0"/>
                      </a:lnTo>
                      <a:lnTo>
                        <a:pt x="79" y="45"/>
                      </a:lnTo>
                      <a:lnTo>
                        <a:pt x="4" y="40"/>
                      </a:lnTo>
                      <a:lnTo>
                        <a:pt x="4" y="3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6106" name="Freeform 26"/>
            <p:cNvSpPr>
              <a:spLocks/>
            </p:cNvSpPr>
            <p:nvPr/>
          </p:nvSpPr>
          <p:spPr bwMode="auto">
            <a:xfrm>
              <a:off x="1288" y="2480"/>
              <a:ext cx="345" cy="305"/>
            </a:xfrm>
            <a:custGeom>
              <a:avLst/>
              <a:gdLst>
                <a:gd name="T0" fmla="*/ 0 w 345"/>
                <a:gd name="T1" fmla="*/ 304 h 305"/>
                <a:gd name="T2" fmla="*/ 0 w 345"/>
                <a:gd name="T3" fmla="*/ 153 h 305"/>
                <a:gd name="T4" fmla="*/ 54 w 345"/>
                <a:gd name="T5" fmla="*/ 121 h 305"/>
                <a:gd name="T6" fmla="*/ 54 w 345"/>
                <a:gd name="T7" fmla="*/ 0 h 305"/>
                <a:gd name="T8" fmla="*/ 80 w 345"/>
                <a:gd name="T9" fmla="*/ 0 h 305"/>
                <a:gd name="T10" fmla="*/ 80 w 345"/>
                <a:gd name="T11" fmla="*/ 91 h 305"/>
                <a:gd name="T12" fmla="*/ 133 w 345"/>
                <a:gd name="T13" fmla="*/ 31 h 305"/>
                <a:gd name="T14" fmla="*/ 265 w 345"/>
                <a:gd name="T15" fmla="*/ 153 h 305"/>
                <a:gd name="T16" fmla="*/ 344 w 345"/>
                <a:gd name="T17" fmla="*/ 163 h 305"/>
                <a:gd name="T18" fmla="*/ 344 w 345"/>
                <a:gd name="T19" fmla="*/ 183 h 305"/>
                <a:gd name="T20" fmla="*/ 335 w 345"/>
                <a:gd name="T21" fmla="*/ 183 h 305"/>
                <a:gd name="T22" fmla="*/ 335 w 345"/>
                <a:gd name="T23" fmla="*/ 304 h 305"/>
                <a:gd name="T24" fmla="*/ 318 w 345"/>
                <a:gd name="T25" fmla="*/ 304 h 305"/>
                <a:gd name="T26" fmla="*/ 318 w 345"/>
                <a:gd name="T27" fmla="*/ 183 h 305"/>
                <a:gd name="T28" fmla="*/ 265 w 345"/>
                <a:gd name="T29" fmla="*/ 183 h 305"/>
                <a:gd name="T30" fmla="*/ 265 w 345"/>
                <a:gd name="T31" fmla="*/ 274 h 305"/>
                <a:gd name="T32" fmla="*/ 318 w 345"/>
                <a:gd name="T33" fmla="*/ 274 h 305"/>
                <a:gd name="T34" fmla="*/ 318 w 345"/>
                <a:gd name="T35" fmla="*/ 304 h 305"/>
                <a:gd name="T36" fmla="*/ 0 w 345"/>
                <a:gd name="T37" fmla="*/ 30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5" h="305">
                  <a:moveTo>
                    <a:pt x="0" y="304"/>
                  </a:moveTo>
                  <a:lnTo>
                    <a:pt x="0" y="153"/>
                  </a:lnTo>
                  <a:lnTo>
                    <a:pt x="54" y="121"/>
                  </a:lnTo>
                  <a:lnTo>
                    <a:pt x="54" y="0"/>
                  </a:lnTo>
                  <a:lnTo>
                    <a:pt x="80" y="0"/>
                  </a:lnTo>
                  <a:lnTo>
                    <a:pt x="80" y="91"/>
                  </a:lnTo>
                  <a:lnTo>
                    <a:pt x="133" y="31"/>
                  </a:lnTo>
                  <a:lnTo>
                    <a:pt x="265" y="153"/>
                  </a:lnTo>
                  <a:lnTo>
                    <a:pt x="344" y="163"/>
                  </a:lnTo>
                  <a:lnTo>
                    <a:pt x="344" y="183"/>
                  </a:lnTo>
                  <a:lnTo>
                    <a:pt x="335" y="183"/>
                  </a:lnTo>
                  <a:lnTo>
                    <a:pt x="335" y="304"/>
                  </a:lnTo>
                  <a:lnTo>
                    <a:pt x="318" y="304"/>
                  </a:lnTo>
                  <a:lnTo>
                    <a:pt x="318" y="183"/>
                  </a:lnTo>
                  <a:lnTo>
                    <a:pt x="265" y="183"/>
                  </a:lnTo>
                  <a:lnTo>
                    <a:pt x="265" y="274"/>
                  </a:lnTo>
                  <a:lnTo>
                    <a:pt x="318" y="274"/>
                  </a:lnTo>
                  <a:lnTo>
                    <a:pt x="318" y="304"/>
                  </a:lnTo>
                  <a:lnTo>
                    <a:pt x="0" y="304"/>
                  </a:lnTo>
                </a:path>
              </a:pathLst>
            </a:custGeom>
            <a:solidFill>
              <a:srgbClr val="3F7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07" name="Group 27"/>
            <p:cNvGrpSpPr>
              <a:grpSpLocks/>
            </p:cNvGrpSpPr>
            <p:nvPr/>
          </p:nvGrpSpPr>
          <p:grpSpPr bwMode="auto">
            <a:xfrm>
              <a:off x="600" y="2328"/>
              <a:ext cx="372" cy="457"/>
              <a:chOff x="600" y="2328"/>
              <a:chExt cx="372" cy="457"/>
            </a:xfrm>
          </p:grpSpPr>
          <p:sp>
            <p:nvSpPr>
              <p:cNvPr id="46108" name="Freeform 28"/>
              <p:cNvSpPr>
                <a:spLocks/>
              </p:cNvSpPr>
              <p:nvPr/>
            </p:nvSpPr>
            <p:spPr bwMode="auto">
              <a:xfrm>
                <a:off x="600" y="2328"/>
                <a:ext cx="372" cy="457"/>
              </a:xfrm>
              <a:custGeom>
                <a:avLst/>
                <a:gdLst>
                  <a:gd name="T0" fmla="*/ 0 w 372"/>
                  <a:gd name="T1" fmla="*/ 456 h 457"/>
                  <a:gd name="T2" fmla="*/ 0 w 372"/>
                  <a:gd name="T3" fmla="*/ 213 h 457"/>
                  <a:gd name="T4" fmla="*/ 79 w 372"/>
                  <a:gd name="T5" fmla="*/ 61 h 457"/>
                  <a:gd name="T6" fmla="*/ 186 w 372"/>
                  <a:gd name="T7" fmla="*/ 0 h 457"/>
                  <a:gd name="T8" fmla="*/ 291 w 372"/>
                  <a:gd name="T9" fmla="*/ 61 h 457"/>
                  <a:gd name="T10" fmla="*/ 371 w 372"/>
                  <a:gd name="T11" fmla="*/ 213 h 457"/>
                  <a:gd name="T12" fmla="*/ 371 w 372"/>
                  <a:gd name="T13" fmla="*/ 456 h 457"/>
                  <a:gd name="T14" fmla="*/ 0 w 372"/>
                  <a:gd name="T15" fmla="*/ 45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2" h="457">
                    <a:moveTo>
                      <a:pt x="0" y="456"/>
                    </a:moveTo>
                    <a:lnTo>
                      <a:pt x="0" y="213"/>
                    </a:lnTo>
                    <a:lnTo>
                      <a:pt x="79" y="61"/>
                    </a:lnTo>
                    <a:lnTo>
                      <a:pt x="186" y="0"/>
                    </a:lnTo>
                    <a:lnTo>
                      <a:pt x="291" y="61"/>
                    </a:lnTo>
                    <a:lnTo>
                      <a:pt x="371" y="213"/>
                    </a:lnTo>
                    <a:lnTo>
                      <a:pt x="371" y="456"/>
                    </a:lnTo>
                    <a:lnTo>
                      <a:pt x="0" y="456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9" name="Rectangle 29"/>
              <p:cNvSpPr>
                <a:spLocks noChangeArrowheads="1"/>
              </p:cNvSpPr>
              <p:nvPr/>
            </p:nvSpPr>
            <p:spPr bwMode="auto">
              <a:xfrm>
                <a:off x="776" y="2383"/>
                <a:ext cx="10" cy="4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10" name="Group 30"/>
            <p:cNvGrpSpPr>
              <a:grpSpLocks/>
            </p:cNvGrpSpPr>
            <p:nvPr/>
          </p:nvGrpSpPr>
          <p:grpSpPr bwMode="auto">
            <a:xfrm>
              <a:off x="242" y="2693"/>
              <a:ext cx="1037" cy="72"/>
              <a:chOff x="242" y="2693"/>
              <a:chExt cx="1037" cy="72"/>
            </a:xfrm>
          </p:grpSpPr>
          <p:sp>
            <p:nvSpPr>
              <p:cNvPr id="46111" name="Rectangle 31"/>
              <p:cNvSpPr>
                <a:spLocks noChangeArrowheads="1"/>
              </p:cNvSpPr>
              <p:nvPr/>
            </p:nvSpPr>
            <p:spPr bwMode="auto">
              <a:xfrm>
                <a:off x="242" y="2693"/>
                <a:ext cx="1037" cy="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2" name="Rectangle 32"/>
              <p:cNvSpPr>
                <a:spLocks noChangeArrowheads="1"/>
              </p:cNvSpPr>
              <p:nvPr/>
            </p:nvSpPr>
            <p:spPr bwMode="auto">
              <a:xfrm>
                <a:off x="242" y="2717"/>
                <a:ext cx="1037" cy="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3" name="Rectangle 33"/>
              <p:cNvSpPr>
                <a:spLocks noChangeArrowheads="1"/>
              </p:cNvSpPr>
              <p:nvPr/>
            </p:nvSpPr>
            <p:spPr bwMode="auto">
              <a:xfrm>
                <a:off x="242" y="2739"/>
                <a:ext cx="1037" cy="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4" name="Rectangle 34"/>
              <p:cNvSpPr>
                <a:spLocks noChangeArrowheads="1"/>
              </p:cNvSpPr>
              <p:nvPr/>
            </p:nvSpPr>
            <p:spPr bwMode="auto">
              <a:xfrm>
                <a:off x="242" y="2763"/>
                <a:ext cx="1037" cy="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46115" name="Object 35"/>
          <p:cNvGraphicFramePr>
            <a:graphicFrameLocks/>
          </p:cNvGraphicFramePr>
          <p:nvPr/>
        </p:nvGraphicFramePr>
        <p:xfrm>
          <a:off x="5873750" y="990600"/>
          <a:ext cx="27606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2" name="Microsoft ClipArt Gallery" r:id="rId6" imgW="5803900" imgH="2997200" progId="MS_ClipArt_Gallery">
                  <p:embed/>
                </p:oleObj>
              </mc:Choice>
              <mc:Fallback>
                <p:oleObj name="Microsoft ClipArt Gallery" r:id="rId6" imgW="5803900" imgH="2997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0" y="990600"/>
                        <a:ext cx="2760663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01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0" name="Rectangle 10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Price elasticity of the demand</a:t>
            </a:r>
          </a:p>
        </p:txBody>
      </p:sp>
      <p:sp>
        <p:nvSpPr>
          <p:cNvPr id="76821" name="Rectangle 104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Mathematical definition: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Dimensionless quantity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B3307B-78D1-C243-B46B-27ED030D69E4}" type="slidenum">
              <a:rPr lang="en-GB"/>
              <a:pPr/>
              <a:t>6</a:t>
            </a:fld>
            <a:endParaRPr lang="en-GB"/>
          </a:p>
        </p:txBody>
      </p:sp>
      <p:graphicFrame>
        <p:nvGraphicFramePr>
          <p:cNvPr id="76818" name="Object 1042"/>
          <p:cNvGraphicFramePr>
            <a:graphicFrameLocks noChangeAspect="1"/>
          </p:cNvGraphicFramePr>
          <p:nvPr/>
        </p:nvGraphicFramePr>
        <p:xfrm>
          <a:off x="1752600" y="2471738"/>
          <a:ext cx="2387600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6" name="Equation" r:id="rId4" imgW="1041400" imgH="749300" progId="Equation.DSMT4">
                  <p:embed/>
                </p:oleObj>
              </mc:Choice>
              <mc:Fallback>
                <p:oleObj name="Equation" r:id="rId4" imgW="1041400" imgH="749300" progId="Equation.DSMT4">
                  <p:embed/>
                  <p:pic>
                    <p:nvPicPr>
                      <p:cNvPr id="0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71738"/>
                        <a:ext cx="2387600" cy="171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should they do?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Option 1: Accept the spot price of wheat</a:t>
            </a:r>
          </a:p>
          <a:p>
            <a:pPr lvl="1"/>
            <a:r>
              <a:rPr lang="en-GB"/>
              <a:t>Equivalent to gambling</a:t>
            </a:r>
          </a:p>
          <a:p>
            <a:r>
              <a:rPr lang="en-GB"/>
              <a:t>Option 2: Agree ahead of time on a price that is acceptable to both parties</a:t>
            </a:r>
          </a:p>
          <a:p>
            <a:pPr lvl="1"/>
            <a:r>
              <a:rPr lang="en-GB"/>
              <a:t>Forward contract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D378-4E92-8443-8070-9865D6BC3F68}" type="slidenum">
              <a:rPr lang="en-GB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7535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Forward Contract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GB" dirty="0"/>
              <a:t>Agreement:</a:t>
            </a:r>
          </a:p>
          <a:p>
            <a:pPr lvl="1"/>
            <a:r>
              <a:rPr lang="en-GB" dirty="0"/>
              <a:t>Quantity and quality</a:t>
            </a:r>
          </a:p>
          <a:p>
            <a:pPr lvl="1"/>
            <a:r>
              <a:rPr lang="en-GB" dirty="0"/>
              <a:t>Price </a:t>
            </a:r>
          </a:p>
          <a:p>
            <a:pPr lvl="1"/>
            <a:r>
              <a:rPr lang="en-GB" dirty="0"/>
              <a:t>Date of delivery (not immediate)</a:t>
            </a:r>
          </a:p>
          <a:p>
            <a:r>
              <a:rPr lang="en-GB" dirty="0"/>
              <a:t>Paid at time of delivery</a:t>
            </a:r>
          </a:p>
          <a:p>
            <a:r>
              <a:rPr lang="en-GB" dirty="0"/>
              <a:t>Unconditional delivery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B9433-C709-F940-ADDA-14F97B6305AB}" type="slidenum">
              <a:rPr lang="en-GB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8660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229600" cy="792163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Forward Contract</a:t>
            </a: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/>
          <a:lstStyle/>
          <a:p>
            <a:fld id="{9193335D-1A14-934B-8E8B-806C82D49F45}" type="slidenum">
              <a:rPr lang="en-GB"/>
              <a:pPr/>
              <a:t>62</a:t>
            </a:fld>
            <a:endParaRPr lang="en-GB"/>
          </a:p>
        </p:txBody>
      </p:sp>
      <p:grpSp>
        <p:nvGrpSpPr>
          <p:cNvPr id="18464" name="Group 32"/>
          <p:cNvGrpSpPr>
            <a:grpSpLocks/>
          </p:cNvGrpSpPr>
          <p:nvPr/>
        </p:nvGrpSpPr>
        <p:grpSpPr bwMode="auto">
          <a:xfrm>
            <a:off x="76200" y="3276600"/>
            <a:ext cx="2516188" cy="1144588"/>
            <a:chOff x="48" y="2064"/>
            <a:chExt cx="1585" cy="721"/>
          </a:xfrm>
        </p:grpSpPr>
        <p:sp>
          <p:nvSpPr>
            <p:cNvPr id="18435" name="Freeform 3"/>
            <p:cNvSpPr>
              <a:spLocks/>
            </p:cNvSpPr>
            <p:nvPr/>
          </p:nvSpPr>
          <p:spPr bwMode="auto">
            <a:xfrm>
              <a:off x="48" y="2541"/>
              <a:ext cx="398" cy="244"/>
            </a:xfrm>
            <a:custGeom>
              <a:avLst/>
              <a:gdLst>
                <a:gd name="T0" fmla="*/ 0 w 398"/>
                <a:gd name="T1" fmla="*/ 91 h 244"/>
                <a:gd name="T2" fmla="*/ 133 w 398"/>
                <a:gd name="T3" fmla="*/ 0 h 244"/>
                <a:gd name="T4" fmla="*/ 185 w 398"/>
                <a:gd name="T5" fmla="*/ 30 h 244"/>
                <a:gd name="T6" fmla="*/ 397 w 398"/>
                <a:gd name="T7" fmla="*/ 30 h 244"/>
                <a:gd name="T8" fmla="*/ 397 w 398"/>
                <a:gd name="T9" fmla="*/ 243 h 244"/>
                <a:gd name="T10" fmla="*/ 0 w 398"/>
                <a:gd name="T11" fmla="*/ 243 h 244"/>
                <a:gd name="T12" fmla="*/ 0 w 398"/>
                <a:gd name="T13" fmla="*/ 9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244">
                  <a:moveTo>
                    <a:pt x="0" y="91"/>
                  </a:moveTo>
                  <a:lnTo>
                    <a:pt x="133" y="0"/>
                  </a:lnTo>
                  <a:lnTo>
                    <a:pt x="185" y="30"/>
                  </a:lnTo>
                  <a:lnTo>
                    <a:pt x="397" y="30"/>
                  </a:lnTo>
                  <a:lnTo>
                    <a:pt x="397" y="243"/>
                  </a:lnTo>
                  <a:lnTo>
                    <a:pt x="0" y="243"/>
                  </a:lnTo>
                  <a:lnTo>
                    <a:pt x="0" y="91"/>
                  </a:lnTo>
                </a:path>
              </a:pathLst>
            </a:custGeom>
            <a:solidFill>
              <a:srgbClr val="7F5F3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38" name="Group 6"/>
            <p:cNvGrpSpPr>
              <a:grpSpLocks/>
            </p:cNvGrpSpPr>
            <p:nvPr/>
          </p:nvGrpSpPr>
          <p:grpSpPr bwMode="auto">
            <a:xfrm>
              <a:off x="401" y="2288"/>
              <a:ext cx="283" cy="492"/>
              <a:chOff x="401" y="2288"/>
              <a:chExt cx="283" cy="492"/>
            </a:xfrm>
          </p:grpSpPr>
          <p:sp>
            <p:nvSpPr>
              <p:cNvPr id="18436" name="Freeform 4"/>
              <p:cNvSpPr>
                <a:spLocks/>
              </p:cNvSpPr>
              <p:nvPr/>
            </p:nvSpPr>
            <p:spPr bwMode="auto">
              <a:xfrm>
                <a:off x="401" y="2419"/>
                <a:ext cx="283" cy="361"/>
              </a:xfrm>
              <a:custGeom>
                <a:avLst/>
                <a:gdLst>
                  <a:gd name="T0" fmla="*/ 0 w 283"/>
                  <a:gd name="T1" fmla="*/ 360 h 361"/>
                  <a:gd name="T2" fmla="*/ 66 w 283"/>
                  <a:gd name="T3" fmla="*/ 0 h 361"/>
                  <a:gd name="T4" fmla="*/ 199 w 283"/>
                  <a:gd name="T5" fmla="*/ 0 h 361"/>
                  <a:gd name="T6" fmla="*/ 282 w 283"/>
                  <a:gd name="T7" fmla="*/ 360 h 361"/>
                  <a:gd name="T8" fmla="*/ 0 w 283"/>
                  <a:gd name="T9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361">
                    <a:moveTo>
                      <a:pt x="0" y="360"/>
                    </a:moveTo>
                    <a:lnTo>
                      <a:pt x="66" y="0"/>
                    </a:lnTo>
                    <a:lnTo>
                      <a:pt x="199" y="0"/>
                    </a:lnTo>
                    <a:lnTo>
                      <a:pt x="282" y="360"/>
                    </a:lnTo>
                    <a:lnTo>
                      <a:pt x="0" y="360"/>
                    </a:lnTo>
                  </a:path>
                </a:pathLst>
              </a:custGeom>
              <a:solidFill>
                <a:srgbClr val="3F1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7" name="Freeform 5"/>
              <p:cNvSpPr>
                <a:spLocks/>
              </p:cNvSpPr>
              <p:nvPr/>
            </p:nvSpPr>
            <p:spPr bwMode="auto">
              <a:xfrm>
                <a:off x="467" y="2288"/>
                <a:ext cx="134" cy="122"/>
              </a:xfrm>
              <a:custGeom>
                <a:avLst/>
                <a:gdLst>
                  <a:gd name="T0" fmla="*/ 0 w 134"/>
                  <a:gd name="T1" fmla="*/ 121 h 122"/>
                  <a:gd name="T2" fmla="*/ 66 w 134"/>
                  <a:gd name="T3" fmla="*/ 60 h 122"/>
                  <a:gd name="T4" fmla="*/ 66 w 134"/>
                  <a:gd name="T5" fmla="*/ 0 h 122"/>
                  <a:gd name="T6" fmla="*/ 70 w 134"/>
                  <a:gd name="T7" fmla="*/ 0 h 122"/>
                  <a:gd name="T8" fmla="*/ 70 w 134"/>
                  <a:gd name="T9" fmla="*/ 60 h 122"/>
                  <a:gd name="T10" fmla="*/ 133 w 134"/>
                  <a:gd name="T11" fmla="*/ 121 h 122"/>
                  <a:gd name="T12" fmla="*/ 0 w 134"/>
                  <a:gd name="T13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22">
                    <a:moveTo>
                      <a:pt x="0" y="121"/>
                    </a:moveTo>
                    <a:lnTo>
                      <a:pt x="66" y="6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0" y="60"/>
                    </a:lnTo>
                    <a:lnTo>
                      <a:pt x="133" y="121"/>
                    </a:lnTo>
                    <a:lnTo>
                      <a:pt x="0" y="121"/>
                    </a:lnTo>
                  </a:path>
                </a:pathLst>
              </a:custGeom>
              <a:solidFill>
                <a:srgbClr val="5F3F1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5" name="Group 13"/>
            <p:cNvGrpSpPr>
              <a:grpSpLocks/>
            </p:cNvGrpSpPr>
            <p:nvPr/>
          </p:nvGrpSpPr>
          <p:grpSpPr bwMode="auto">
            <a:xfrm>
              <a:off x="996" y="2525"/>
              <a:ext cx="261" cy="249"/>
              <a:chOff x="996" y="2525"/>
              <a:chExt cx="261" cy="249"/>
            </a:xfrm>
          </p:grpSpPr>
          <p:grpSp>
            <p:nvGrpSpPr>
              <p:cNvPr id="18441" name="Group 9"/>
              <p:cNvGrpSpPr>
                <a:grpSpLocks/>
              </p:cNvGrpSpPr>
              <p:nvPr/>
            </p:nvGrpSpPr>
            <p:grpSpPr bwMode="auto">
              <a:xfrm>
                <a:off x="996" y="2525"/>
                <a:ext cx="115" cy="249"/>
                <a:chOff x="996" y="2525"/>
                <a:chExt cx="115" cy="249"/>
              </a:xfrm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054" y="2662"/>
                  <a:ext cx="4" cy="112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0" name="Oval 8"/>
                <p:cNvSpPr>
                  <a:spLocks noChangeArrowheads="1"/>
                </p:cNvSpPr>
                <p:nvPr/>
              </p:nvSpPr>
              <p:spPr bwMode="auto">
                <a:xfrm>
                  <a:off x="996" y="2525"/>
                  <a:ext cx="115" cy="133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44" name="Group 12"/>
              <p:cNvGrpSpPr>
                <a:grpSpLocks/>
              </p:cNvGrpSpPr>
              <p:nvPr/>
            </p:nvGrpSpPr>
            <p:grpSpPr bwMode="auto">
              <a:xfrm>
                <a:off x="1142" y="2525"/>
                <a:ext cx="115" cy="249"/>
                <a:chOff x="1142" y="2525"/>
                <a:chExt cx="115" cy="249"/>
              </a:xfrm>
            </p:grpSpPr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195" y="2662"/>
                  <a:ext cx="5" cy="112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3" name="Oval 11"/>
                <p:cNvSpPr>
                  <a:spLocks noChangeArrowheads="1"/>
                </p:cNvSpPr>
                <p:nvPr/>
              </p:nvSpPr>
              <p:spPr bwMode="auto">
                <a:xfrm>
                  <a:off x="1142" y="2525"/>
                  <a:ext cx="115" cy="133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454" name="Group 22"/>
            <p:cNvGrpSpPr>
              <a:grpSpLocks/>
            </p:cNvGrpSpPr>
            <p:nvPr/>
          </p:nvGrpSpPr>
          <p:grpSpPr bwMode="auto">
            <a:xfrm>
              <a:off x="48" y="2064"/>
              <a:ext cx="261" cy="716"/>
              <a:chOff x="48" y="2064"/>
              <a:chExt cx="261" cy="716"/>
            </a:xfrm>
          </p:grpSpPr>
          <p:grpSp>
            <p:nvGrpSpPr>
              <p:cNvPr id="18449" name="Group 17"/>
              <p:cNvGrpSpPr>
                <a:grpSpLocks/>
              </p:cNvGrpSpPr>
              <p:nvPr/>
            </p:nvGrpSpPr>
            <p:grpSpPr bwMode="auto">
              <a:xfrm>
                <a:off x="48" y="2242"/>
                <a:ext cx="261" cy="538"/>
                <a:chOff x="48" y="2242"/>
                <a:chExt cx="261" cy="538"/>
              </a:xfrm>
            </p:grpSpPr>
            <p:sp>
              <p:nvSpPr>
                <p:cNvPr id="18446" name="Freeform 14"/>
                <p:cNvSpPr>
                  <a:spLocks/>
                </p:cNvSpPr>
                <p:nvPr/>
              </p:nvSpPr>
              <p:spPr bwMode="auto">
                <a:xfrm>
                  <a:off x="48" y="2278"/>
                  <a:ext cx="261" cy="497"/>
                </a:xfrm>
                <a:custGeom>
                  <a:avLst/>
                  <a:gdLst>
                    <a:gd name="T0" fmla="*/ 0 w 261"/>
                    <a:gd name="T1" fmla="*/ 496 h 497"/>
                    <a:gd name="T2" fmla="*/ 115 w 261"/>
                    <a:gd name="T3" fmla="*/ 0 h 497"/>
                    <a:gd name="T4" fmla="*/ 155 w 261"/>
                    <a:gd name="T5" fmla="*/ 0 h 497"/>
                    <a:gd name="T6" fmla="*/ 260 w 261"/>
                    <a:gd name="T7" fmla="*/ 496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1" h="497">
                      <a:moveTo>
                        <a:pt x="0" y="496"/>
                      </a:moveTo>
                      <a:lnTo>
                        <a:pt x="115" y="0"/>
                      </a:lnTo>
                      <a:lnTo>
                        <a:pt x="155" y="0"/>
                      </a:lnTo>
                      <a:lnTo>
                        <a:pt x="260" y="496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7" name="Freeform 15"/>
                <p:cNvSpPr>
                  <a:spLocks/>
                </p:cNvSpPr>
                <p:nvPr/>
              </p:nvSpPr>
              <p:spPr bwMode="auto">
                <a:xfrm>
                  <a:off x="136" y="2389"/>
                  <a:ext cx="94" cy="1"/>
                </a:xfrm>
                <a:custGeom>
                  <a:avLst/>
                  <a:gdLst>
                    <a:gd name="T0" fmla="*/ 0 w 94"/>
                    <a:gd name="T1" fmla="*/ 0 h 1"/>
                    <a:gd name="T2" fmla="*/ 93 w 9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4" h="1">
                      <a:moveTo>
                        <a:pt x="0" y="0"/>
                      </a:moveTo>
                      <a:lnTo>
                        <a:pt x="93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8" name="Freeform 16"/>
                <p:cNvSpPr>
                  <a:spLocks/>
                </p:cNvSpPr>
                <p:nvPr/>
              </p:nvSpPr>
              <p:spPr bwMode="auto">
                <a:xfrm>
                  <a:off x="181" y="2242"/>
                  <a:ext cx="1" cy="538"/>
                </a:xfrm>
                <a:custGeom>
                  <a:avLst/>
                  <a:gdLst>
                    <a:gd name="T0" fmla="*/ 0 w 1"/>
                    <a:gd name="T1" fmla="*/ 0 h 538"/>
                    <a:gd name="T2" fmla="*/ 0 w 1"/>
                    <a:gd name="T3" fmla="*/ 537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538">
                      <a:moveTo>
                        <a:pt x="0" y="0"/>
                      </a:moveTo>
                      <a:lnTo>
                        <a:pt x="0" y="537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453" name="Group 21"/>
              <p:cNvGrpSpPr>
                <a:grpSpLocks/>
              </p:cNvGrpSpPr>
              <p:nvPr/>
            </p:nvGrpSpPr>
            <p:grpSpPr bwMode="auto">
              <a:xfrm>
                <a:off x="105" y="2064"/>
                <a:ext cx="200" cy="170"/>
                <a:chOff x="105" y="2064"/>
                <a:chExt cx="200" cy="170"/>
              </a:xfrm>
            </p:grpSpPr>
            <p:sp>
              <p:nvSpPr>
                <p:cNvPr id="18450" name="Oval 18"/>
                <p:cNvSpPr>
                  <a:spLocks noChangeArrowheads="1"/>
                </p:cNvSpPr>
                <p:nvPr/>
              </p:nvSpPr>
              <p:spPr bwMode="auto">
                <a:xfrm>
                  <a:off x="105" y="2064"/>
                  <a:ext cx="151" cy="170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1" name="Oval 19"/>
                <p:cNvSpPr>
                  <a:spLocks noChangeArrowheads="1"/>
                </p:cNvSpPr>
                <p:nvPr/>
              </p:nvSpPr>
              <p:spPr bwMode="auto">
                <a:xfrm>
                  <a:off x="172" y="2140"/>
                  <a:ext cx="18" cy="2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2" name="Freeform 20"/>
                <p:cNvSpPr>
                  <a:spLocks/>
                </p:cNvSpPr>
                <p:nvPr/>
              </p:nvSpPr>
              <p:spPr bwMode="auto">
                <a:xfrm>
                  <a:off x="225" y="2126"/>
                  <a:ext cx="80" cy="46"/>
                </a:xfrm>
                <a:custGeom>
                  <a:avLst/>
                  <a:gdLst>
                    <a:gd name="T0" fmla="*/ 4 w 80"/>
                    <a:gd name="T1" fmla="*/ 30 h 46"/>
                    <a:gd name="T2" fmla="*/ 0 w 80"/>
                    <a:gd name="T3" fmla="*/ 20 h 46"/>
                    <a:gd name="T4" fmla="*/ 79 w 80"/>
                    <a:gd name="T5" fmla="*/ 0 h 46"/>
                    <a:gd name="T6" fmla="*/ 79 w 80"/>
                    <a:gd name="T7" fmla="*/ 45 h 46"/>
                    <a:gd name="T8" fmla="*/ 4 w 80"/>
                    <a:gd name="T9" fmla="*/ 40 h 46"/>
                    <a:gd name="T10" fmla="*/ 4 w 80"/>
                    <a:gd name="T11" fmla="*/ 3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0" h="46">
                      <a:moveTo>
                        <a:pt x="4" y="30"/>
                      </a:moveTo>
                      <a:lnTo>
                        <a:pt x="0" y="20"/>
                      </a:lnTo>
                      <a:lnTo>
                        <a:pt x="79" y="0"/>
                      </a:lnTo>
                      <a:lnTo>
                        <a:pt x="79" y="45"/>
                      </a:lnTo>
                      <a:lnTo>
                        <a:pt x="4" y="40"/>
                      </a:lnTo>
                      <a:lnTo>
                        <a:pt x="4" y="3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455" name="Freeform 23"/>
            <p:cNvSpPr>
              <a:spLocks/>
            </p:cNvSpPr>
            <p:nvPr/>
          </p:nvSpPr>
          <p:spPr bwMode="auto">
            <a:xfrm>
              <a:off x="1288" y="2480"/>
              <a:ext cx="345" cy="305"/>
            </a:xfrm>
            <a:custGeom>
              <a:avLst/>
              <a:gdLst>
                <a:gd name="T0" fmla="*/ 0 w 345"/>
                <a:gd name="T1" fmla="*/ 304 h 305"/>
                <a:gd name="T2" fmla="*/ 0 w 345"/>
                <a:gd name="T3" fmla="*/ 153 h 305"/>
                <a:gd name="T4" fmla="*/ 54 w 345"/>
                <a:gd name="T5" fmla="*/ 121 h 305"/>
                <a:gd name="T6" fmla="*/ 54 w 345"/>
                <a:gd name="T7" fmla="*/ 0 h 305"/>
                <a:gd name="T8" fmla="*/ 80 w 345"/>
                <a:gd name="T9" fmla="*/ 0 h 305"/>
                <a:gd name="T10" fmla="*/ 80 w 345"/>
                <a:gd name="T11" fmla="*/ 91 h 305"/>
                <a:gd name="T12" fmla="*/ 133 w 345"/>
                <a:gd name="T13" fmla="*/ 31 h 305"/>
                <a:gd name="T14" fmla="*/ 265 w 345"/>
                <a:gd name="T15" fmla="*/ 153 h 305"/>
                <a:gd name="T16" fmla="*/ 344 w 345"/>
                <a:gd name="T17" fmla="*/ 163 h 305"/>
                <a:gd name="T18" fmla="*/ 344 w 345"/>
                <a:gd name="T19" fmla="*/ 183 h 305"/>
                <a:gd name="T20" fmla="*/ 335 w 345"/>
                <a:gd name="T21" fmla="*/ 183 h 305"/>
                <a:gd name="T22" fmla="*/ 335 w 345"/>
                <a:gd name="T23" fmla="*/ 304 h 305"/>
                <a:gd name="T24" fmla="*/ 318 w 345"/>
                <a:gd name="T25" fmla="*/ 304 h 305"/>
                <a:gd name="T26" fmla="*/ 318 w 345"/>
                <a:gd name="T27" fmla="*/ 183 h 305"/>
                <a:gd name="T28" fmla="*/ 265 w 345"/>
                <a:gd name="T29" fmla="*/ 183 h 305"/>
                <a:gd name="T30" fmla="*/ 265 w 345"/>
                <a:gd name="T31" fmla="*/ 274 h 305"/>
                <a:gd name="T32" fmla="*/ 318 w 345"/>
                <a:gd name="T33" fmla="*/ 274 h 305"/>
                <a:gd name="T34" fmla="*/ 318 w 345"/>
                <a:gd name="T35" fmla="*/ 304 h 305"/>
                <a:gd name="T36" fmla="*/ 0 w 345"/>
                <a:gd name="T37" fmla="*/ 30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5" h="305">
                  <a:moveTo>
                    <a:pt x="0" y="304"/>
                  </a:moveTo>
                  <a:lnTo>
                    <a:pt x="0" y="153"/>
                  </a:lnTo>
                  <a:lnTo>
                    <a:pt x="54" y="121"/>
                  </a:lnTo>
                  <a:lnTo>
                    <a:pt x="54" y="0"/>
                  </a:lnTo>
                  <a:lnTo>
                    <a:pt x="80" y="0"/>
                  </a:lnTo>
                  <a:lnTo>
                    <a:pt x="80" y="91"/>
                  </a:lnTo>
                  <a:lnTo>
                    <a:pt x="133" y="31"/>
                  </a:lnTo>
                  <a:lnTo>
                    <a:pt x="265" y="153"/>
                  </a:lnTo>
                  <a:lnTo>
                    <a:pt x="344" y="163"/>
                  </a:lnTo>
                  <a:lnTo>
                    <a:pt x="344" y="183"/>
                  </a:lnTo>
                  <a:lnTo>
                    <a:pt x="335" y="183"/>
                  </a:lnTo>
                  <a:lnTo>
                    <a:pt x="335" y="304"/>
                  </a:lnTo>
                  <a:lnTo>
                    <a:pt x="318" y="304"/>
                  </a:lnTo>
                  <a:lnTo>
                    <a:pt x="318" y="183"/>
                  </a:lnTo>
                  <a:lnTo>
                    <a:pt x="265" y="183"/>
                  </a:lnTo>
                  <a:lnTo>
                    <a:pt x="265" y="274"/>
                  </a:lnTo>
                  <a:lnTo>
                    <a:pt x="318" y="274"/>
                  </a:lnTo>
                  <a:lnTo>
                    <a:pt x="318" y="304"/>
                  </a:lnTo>
                  <a:lnTo>
                    <a:pt x="0" y="304"/>
                  </a:lnTo>
                </a:path>
              </a:pathLst>
            </a:custGeom>
            <a:solidFill>
              <a:srgbClr val="3F7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58" name="Group 26"/>
            <p:cNvGrpSpPr>
              <a:grpSpLocks/>
            </p:cNvGrpSpPr>
            <p:nvPr/>
          </p:nvGrpSpPr>
          <p:grpSpPr bwMode="auto">
            <a:xfrm>
              <a:off x="600" y="2328"/>
              <a:ext cx="372" cy="457"/>
              <a:chOff x="600" y="2328"/>
              <a:chExt cx="372" cy="457"/>
            </a:xfrm>
          </p:grpSpPr>
          <p:sp>
            <p:nvSpPr>
              <p:cNvPr id="18456" name="Freeform 24"/>
              <p:cNvSpPr>
                <a:spLocks/>
              </p:cNvSpPr>
              <p:nvPr/>
            </p:nvSpPr>
            <p:spPr bwMode="auto">
              <a:xfrm>
                <a:off x="600" y="2328"/>
                <a:ext cx="372" cy="457"/>
              </a:xfrm>
              <a:custGeom>
                <a:avLst/>
                <a:gdLst>
                  <a:gd name="T0" fmla="*/ 0 w 372"/>
                  <a:gd name="T1" fmla="*/ 456 h 457"/>
                  <a:gd name="T2" fmla="*/ 0 w 372"/>
                  <a:gd name="T3" fmla="*/ 213 h 457"/>
                  <a:gd name="T4" fmla="*/ 79 w 372"/>
                  <a:gd name="T5" fmla="*/ 61 h 457"/>
                  <a:gd name="T6" fmla="*/ 186 w 372"/>
                  <a:gd name="T7" fmla="*/ 0 h 457"/>
                  <a:gd name="T8" fmla="*/ 291 w 372"/>
                  <a:gd name="T9" fmla="*/ 61 h 457"/>
                  <a:gd name="T10" fmla="*/ 371 w 372"/>
                  <a:gd name="T11" fmla="*/ 213 h 457"/>
                  <a:gd name="T12" fmla="*/ 371 w 372"/>
                  <a:gd name="T13" fmla="*/ 456 h 457"/>
                  <a:gd name="T14" fmla="*/ 0 w 372"/>
                  <a:gd name="T15" fmla="*/ 45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2" h="457">
                    <a:moveTo>
                      <a:pt x="0" y="456"/>
                    </a:moveTo>
                    <a:lnTo>
                      <a:pt x="0" y="213"/>
                    </a:lnTo>
                    <a:lnTo>
                      <a:pt x="79" y="61"/>
                    </a:lnTo>
                    <a:lnTo>
                      <a:pt x="186" y="0"/>
                    </a:lnTo>
                    <a:lnTo>
                      <a:pt x="291" y="61"/>
                    </a:lnTo>
                    <a:lnTo>
                      <a:pt x="371" y="213"/>
                    </a:lnTo>
                    <a:lnTo>
                      <a:pt x="371" y="456"/>
                    </a:lnTo>
                    <a:lnTo>
                      <a:pt x="0" y="456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Rectangle 25"/>
              <p:cNvSpPr>
                <a:spLocks noChangeArrowheads="1"/>
              </p:cNvSpPr>
              <p:nvPr/>
            </p:nvSpPr>
            <p:spPr bwMode="auto">
              <a:xfrm>
                <a:off x="776" y="2383"/>
                <a:ext cx="10" cy="4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63" name="Group 31"/>
            <p:cNvGrpSpPr>
              <a:grpSpLocks/>
            </p:cNvGrpSpPr>
            <p:nvPr/>
          </p:nvGrpSpPr>
          <p:grpSpPr bwMode="auto">
            <a:xfrm>
              <a:off x="242" y="2693"/>
              <a:ext cx="1037" cy="72"/>
              <a:chOff x="242" y="2693"/>
              <a:chExt cx="1037" cy="72"/>
            </a:xfrm>
          </p:grpSpPr>
          <p:sp>
            <p:nvSpPr>
              <p:cNvPr id="18459" name="Rectangle 27"/>
              <p:cNvSpPr>
                <a:spLocks noChangeArrowheads="1"/>
              </p:cNvSpPr>
              <p:nvPr/>
            </p:nvSpPr>
            <p:spPr bwMode="auto">
              <a:xfrm>
                <a:off x="242" y="2693"/>
                <a:ext cx="1037" cy="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0" name="Rectangle 28"/>
              <p:cNvSpPr>
                <a:spLocks noChangeArrowheads="1"/>
              </p:cNvSpPr>
              <p:nvPr/>
            </p:nvSpPr>
            <p:spPr bwMode="auto">
              <a:xfrm>
                <a:off x="242" y="2717"/>
                <a:ext cx="1037" cy="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/>
            </p:nvSpPr>
            <p:spPr bwMode="auto">
              <a:xfrm>
                <a:off x="242" y="2739"/>
                <a:ext cx="1037" cy="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Rectangle 30"/>
              <p:cNvSpPr>
                <a:spLocks noChangeArrowheads="1"/>
              </p:cNvSpPr>
              <p:nvPr/>
            </p:nvSpPr>
            <p:spPr bwMode="auto">
              <a:xfrm>
                <a:off x="242" y="2763"/>
                <a:ext cx="1037" cy="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8465" name="Object 33"/>
          <p:cNvGraphicFramePr>
            <a:graphicFrameLocks/>
          </p:cNvGraphicFramePr>
          <p:nvPr/>
        </p:nvGraphicFramePr>
        <p:xfrm>
          <a:off x="6300788" y="2997200"/>
          <a:ext cx="276066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02" name="Microsoft ClipArt Gallery" r:id="rId4" imgW="5803900" imgH="2997200" progId="MS_ClipArt_Gallery">
                  <p:embed/>
                </p:oleObj>
              </mc:Choice>
              <mc:Fallback>
                <p:oleObj name="Microsoft ClipArt Gallery" r:id="rId4" imgW="5803900" imgH="2997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997200"/>
                        <a:ext cx="2760662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70" name="Group 38"/>
          <p:cNvGrpSpPr>
            <a:grpSpLocks/>
          </p:cNvGrpSpPr>
          <p:nvPr/>
        </p:nvGrpSpPr>
        <p:grpSpPr bwMode="auto">
          <a:xfrm>
            <a:off x="2768600" y="1738313"/>
            <a:ext cx="3759200" cy="1614487"/>
            <a:chOff x="1744" y="1095"/>
            <a:chExt cx="2368" cy="1017"/>
          </a:xfrm>
        </p:grpSpPr>
        <p:sp>
          <p:nvSpPr>
            <p:cNvPr id="18466" name="Line 34"/>
            <p:cNvSpPr>
              <a:spLocks noChangeShapeType="1"/>
            </p:cNvSpPr>
            <p:nvPr/>
          </p:nvSpPr>
          <p:spPr bwMode="auto">
            <a:xfrm>
              <a:off x="1744" y="2112"/>
              <a:ext cx="236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921" y="1095"/>
              <a:ext cx="2034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dirty="0"/>
                <a:t>Contract (1June)</a:t>
              </a:r>
            </a:p>
            <a:p>
              <a:r>
                <a:rPr lang="en-GB" dirty="0"/>
                <a:t>1 ton of wheat at $100</a:t>
              </a:r>
            </a:p>
            <a:p>
              <a:r>
                <a:rPr lang="en-GB" dirty="0"/>
                <a:t>on 1 September</a:t>
              </a:r>
            </a:p>
          </p:txBody>
        </p:sp>
      </p:grpSp>
      <p:grpSp>
        <p:nvGrpSpPr>
          <p:cNvPr id="18471" name="Group 39"/>
          <p:cNvGrpSpPr>
            <a:grpSpLocks/>
          </p:cNvGrpSpPr>
          <p:nvPr/>
        </p:nvGrpSpPr>
        <p:grpSpPr bwMode="auto">
          <a:xfrm>
            <a:off x="2601913" y="4572000"/>
            <a:ext cx="4135437" cy="2227263"/>
            <a:chOff x="1639" y="2880"/>
            <a:chExt cx="2605" cy="1403"/>
          </a:xfrm>
        </p:grpSpPr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1696" y="2880"/>
              <a:ext cx="236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639" y="3063"/>
              <a:ext cx="2605" cy="1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dirty="0"/>
                <a:t>Maturity (1 September)</a:t>
              </a:r>
            </a:p>
            <a:p>
              <a:r>
                <a:rPr lang="en-GB" dirty="0"/>
                <a:t>Seller delivers 1 ton of wheat</a:t>
              </a:r>
            </a:p>
            <a:p>
              <a:r>
                <a:rPr lang="en-GB" dirty="0"/>
                <a:t>Buyer pays $100</a:t>
              </a:r>
            </a:p>
            <a:p>
              <a:r>
                <a:rPr lang="en-GB" dirty="0"/>
                <a:t>Spot Price = $90</a:t>
              </a:r>
            </a:p>
            <a:p>
              <a:r>
                <a:rPr lang="en-GB" dirty="0"/>
                <a:t>Profit to seller = $10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5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is the forward price set?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idx="1"/>
          </p:nvPr>
        </p:nvSpPr>
        <p:spPr>
          <a:xfrm>
            <a:off x="838200" y="5029200"/>
            <a:ext cx="8001000" cy="1524000"/>
          </a:xfrm>
        </p:spPr>
        <p:txBody>
          <a:bodyPr>
            <a:normAutofit fontScale="92500"/>
          </a:bodyPr>
          <a:lstStyle/>
          <a:p>
            <a:r>
              <a:rPr lang="en-GB" dirty="0"/>
              <a:t>Both parties look at their alternative: spot price</a:t>
            </a:r>
          </a:p>
          <a:p>
            <a:r>
              <a:rPr lang="en-GB" dirty="0"/>
              <a:t>Both forecast what the spot price is likely to be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0B34D-7D16-AC45-A42D-7E23F131CD34}" type="slidenum">
              <a:rPr lang="en-GB"/>
              <a:pPr/>
              <a:t>63</a:t>
            </a:fld>
            <a:endParaRPr lang="en-GB"/>
          </a:p>
        </p:txBody>
      </p:sp>
      <p:grpSp>
        <p:nvGrpSpPr>
          <p:cNvPr id="48140" name="Group 12"/>
          <p:cNvGrpSpPr>
            <a:grpSpLocks/>
          </p:cNvGrpSpPr>
          <p:nvPr/>
        </p:nvGrpSpPr>
        <p:grpSpPr bwMode="auto">
          <a:xfrm>
            <a:off x="1600200" y="1217017"/>
            <a:ext cx="6224588" cy="3940175"/>
            <a:chOff x="1008" y="960"/>
            <a:chExt cx="3921" cy="2482"/>
          </a:xfrm>
        </p:grpSpPr>
        <p:sp>
          <p:nvSpPr>
            <p:cNvPr id="48131" name="Line 3"/>
            <p:cNvSpPr>
              <a:spLocks noChangeShapeType="1"/>
            </p:cNvSpPr>
            <p:nvPr/>
          </p:nvSpPr>
          <p:spPr bwMode="auto">
            <a:xfrm>
              <a:off x="1008" y="1008"/>
              <a:ext cx="0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2" name="Line 4"/>
            <p:cNvSpPr>
              <a:spLocks noChangeShapeType="1"/>
            </p:cNvSpPr>
            <p:nvPr/>
          </p:nvSpPr>
          <p:spPr bwMode="auto">
            <a:xfrm rot="5400000">
              <a:off x="2832" y="1248"/>
              <a:ext cx="0" cy="36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1062" y="960"/>
              <a:ext cx="10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Spot Price</a:t>
              </a:r>
            </a:p>
          </p:txBody>
        </p:sp>
        <p:sp>
          <p:nvSpPr>
            <p:cNvPr id="48134" name="Freeform 6"/>
            <p:cNvSpPr>
              <a:spLocks/>
            </p:cNvSpPr>
            <p:nvPr/>
          </p:nvSpPr>
          <p:spPr bwMode="auto">
            <a:xfrm>
              <a:off x="1008" y="1344"/>
              <a:ext cx="2976" cy="1152"/>
            </a:xfrm>
            <a:custGeom>
              <a:avLst/>
              <a:gdLst>
                <a:gd name="T0" fmla="*/ 0 w 2976"/>
                <a:gd name="T1" fmla="*/ 432 h 1152"/>
                <a:gd name="T2" fmla="*/ 96 w 2976"/>
                <a:gd name="T3" fmla="*/ 816 h 1152"/>
                <a:gd name="T4" fmla="*/ 144 w 2976"/>
                <a:gd name="T5" fmla="*/ 48 h 1152"/>
                <a:gd name="T6" fmla="*/ 192 w 2976"/>
                <a:gd name="T7" fmla="*/ 288 h 1152"/>
                <a:gd name="T8" fmla="*/ 240 w 2976"/>
                <a:gd name="T9" fmla="*/ 144 h 1152"/>
                <a:gd name="T10" fmla="*/ 288 w 2976"/>
                <a:gd name="T11" fmla="*/ 624 h 1152"/>
                <a:gd name="T12" fmla="*/ 384 w 2976"/>
                <a:gd name="T13" fmla="*/ 96 h 1152"/>
                <a:gd name="T14" fmla="*/ 432 w 2976"/>
                <a:gd name="T15" fmla="*/ 1152 h 1152"/>
                <a:gd name="T16" fmla="*/ 480 w 2976"/>
                <a:gd name="T17" fmla="*/ 672 h 1152"/>
                <a:gd name="T18" fmla="*/ 480 w 2976"/>
                <a:gd name="T19" fmla="*/ 768 h 1152"/>
                <a:gd name="T20" fmla="*/ 528 w 2976"/>
                <a:gd name="T21" fmla="*/ 864 h 1152"/>
                <a:gd name="T22" fmla="*/ 576 w 2976"/>
                <a:gd name="T23" fmla="*/ 384 h 1152"/>
                <a:gd name="T24" fmla="*/ 624 w 2976"/>
                <a:gd name="T25" fmla="*/ 672 h 1152"/>
                <a:gd name="T26" fmla="*/ 672 w 2976"/>
                <a:gd name="T27" fmla="*/ 240 h 1152"/>
                <a:gd name="T28" fmla="*/ 720 w 2976"/>
                <a:gd name="T29" fmla="*/ 384 h 1152"/>
                <a:gd name="T30" fmla="*/ 816 w 2976"/>
                <a:gd name="T31" fmla="*/ 480 h 1152"/>
                <a:gd name="T32" fmla="*/ 864 w 2976"/>
                <a:gd name="T33" fmla="*/ 48 h 1152"/>
                <a:gd name="T34" fmla="*/ 912 w 2976"/>
                <a:gd name="T35" fmla="*/ 720 h 1152"/>
                <a:gd name="T36" fmla="*/ 960 w 2976"/>
                <a:gd name="T37" fmla="*/ 384 h 1152"/>
                <a:gd name="T38" fmla="*/ 1008 w 2976"/>
                <a:gd name="T39" fmla="*/ 912 h 1152"/>
                <a:gd name="T40" fmla="*/ 1104 w 2976"/>
                <a:gd name="T41" fmla="*/ 0 h 1152"/>
                <a:gd name="T42" fmla="*/ 1200 w 2976"/>
                <a:gd name="T43" fmla="*/ 288 h 1152"/>
                <a:gd name="T44" fmla="*/ 1248 w 2976"/>
                <a:gd name="T45" fmla="*/ 0 h 1152"/>
                <a:gd name="T46" fmla="*/ 1344 w 2976"/>
                <a:gd name="T47" fmla="*/ 384 h 1152"/>
                <a:gd name="T48" fmla="*/ 1440 w 2976"/>
                <a:gd name="T49" fmla="*/ 48 h 1152"/>
                <a:gd name="T50" fmla="*/ 1536 w 2976"/>
                <a:gd name="T51" fmla="*/ 624 h 1152"/>
                <a:gd name="T52" fmla="*/ 1584 w 2976"/>
                <a:gd name="T53" fmla="*/ 384 h 1152"/>
                <a:gd name="T54" fmla="*/ 1680 w 2976"/>
                <a:gd name="T55" fmla="*/ 1152 h 1152"/>
                <a:gd name="T56" fmla="*/ 1728 w 2976"/>
                <a:gd name="T57" fmla="*/ 768 h 1152"/>
                <a:gd name="T58" fmla="*/ 1824 w 2976"/>
                <a:gd name="T59" fmla="*/ 960 h 1152"/>
                <a:gd name="T60" fmla="*/ 1968 w 2976"/>
                <a:gd name="T61" fmla="*/ 96 h 1152"/>
                <a:gd name="T62" fmla="*/ 2064 w 2976"/>
                <a:gd name="T63" fmla="*/ 528 h 1152"/>
                <a:gd name="T64" fmla="*/ 2112 w 2976"/>
                <a:gd name="T65" fmla="*/ 240 h 1152"/>
                <a:gd name="T66" fmla="*/ 2160 w 2976"/>
                <a:gd name="T67" fmla="*/ 384 h 1152"/>
                <a:gd name="T68" fmla="*/ 2256 w 2976"/>
                <a:gd name="T69" fmla="*/ 192 h 1152"/>
                <a:gd name="T70" fmla="*/ 2352 w 2976"/>
                <a:gd name="T71" fmla="*/ 336 h 1152"/>
                <a:gd name="T72" fmla="*/ 2400 w 2976"/>
                <a:gd name="T73" fmla="*/ 144 h 1152"/>
                <a:gd name="T74" fmla="*/ 2496 w 2976"/>
                <a:gd name="T75" fmla="*/ 528 h 1152"/>
                <a:gd name="T76" fmla="*/ 2544 w 2976"/>
                <a:gd name="T77" fmla="*/ 288 h 1152"/>
                <a:gd name="T78" fmla="*/ 2640 w 2976"/>
                <a:gd name="T79" fmla="*/ 720 h 1152"/>
                <a:gd name="T80" fmla="*/ 2736 w 2976"/>
                <a:gd name="T81" fmla="*/ 624 h 1152"/>
                <a:gd name="T82" fmla="*/ 2784 w 2976"/>
                <a:gd name="T83" fmla="*/ 816 h 1152"/>
                <a:gd name="T84" fmla="*/ 2832 w 2976"/>
                <a:gd name="T85" fmla="*/ 720 h 1152"/>
                <a:gd name="T86" fmla="*/ 2928 w 2976"/>
                <a:gd name="T87" fmla="*/ 960 h 1152"/>
                <a:gd name="T88" fmla="*/ 2976 w 2976"/>
                <a:gd name="T89" fmla="*/ 67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6" h="1152">
                  <a:moveTo>
                    <a:pt x="0" y="432"/>
                  </a:moveTo>
                  <a:lnTo>
                    <a:pt x="96" y="816"/>
                  </a:lnTo>
                  <a:lnTo>
                    <a:pt x="144" y="48"/>
                  </a:lnTo>
                  <a:lnTo>
                    <a:pt x="192" y="288"/>
                  </a:lnTo>
                  <a:lnTo>
                    <a:pt x="240" y="144"/>
                  </a:lnTo>
                  <a:lnTo>
                    <a:pt x="288" y="624"/>
                  </a:lnTo>
                  <a:lnTo>
                    <a:pt x="384" y="96"/>
                  </a:lnTo>
                  <a:lnTo>
                    <a:pt x="432" y="1152"/>
                  </a:lnTo>
                  <a:lnTo>
                    <a:pt x="480" y="672"/>
                  </a:lnTo>
                  <a:lnTo>
                    <a:pt x="480" y="768"/>
                  </a:lnTo>
                  <a:lnTo>
                    <a:pt x="528" y="864"/>
                  </a:lnTo>
                  <a:lnTo>
                    <a:pt x="576" y="384"/>
                  </a:lnTo>
                  <a:lnTo>
                    <a:pt x="624" y="672"/>
                  </a:lnTo>
                  <a:lnTo>
                    <a:pt x="672" y="240"/>
                  </a:lnTo>
                  <a:lnTo>
                    <a:pt x="720" y="384"/>
                  </a:lnTo>
                  <a:lnTo>
                    <a:pt x="816" y="480"/>
                  </a:lnTo>
                  <a:lnTo>
                    <a:pt x="864" y="48"/>
                  </a:lnTo>
                  <a:lnTo>
                    <a:pt x="912" y="720"/>
                  </a:lnTo>
                  <a:lnTo>
                    <a:pt x="960" y="384"/>
                  </a:lnTo>
                  <a:lnTo>
                    <a:pt x="1008" y="912"/>
                  </a:lnTo>
                  <a:lnTo>
                    <a:pt x="1104" y="0"/>
                  </a:lnTo>
                  <a:lnTo>
                    <a:pt x="1200" y="288"/>
                  </a:lnTo>
                  <a:lnTo>
                    <a:pt x="1248" y="0"/>
                  </a:lnTo>
                  <a:lnTo>
                    <a:pt x="1344" y="384"/>
                  </a:lnTo>
                  <a:lnTo>
                    <a:pt x="1440" y="48"/>
                  </a:lnTo>
                  <a:lnTo>
                    <a:pt x="1536" y="624"/>
                  </a:lnTo>
                  <a:lnTo>
                    <a:pt x="1584" y="384"/>
                  </a:lnTo>
                  <a:lnTo>
                    <a:pt x="1680" y="1152"/>
                  </a:lnTo>
                  <a:lnTo>
                    <a:pt x="1728" y="768"/>
                  </a:lnTo>
                  <a:lnTo>
                    <a:pt x="1824" y="960"/>
                  </a:lnTo>
                  <a:lnTo>
                    <a:pt x="1968" y="96"/>
                  </a:lnTo>
                  <a:lnTo>
                    <a:pt x="2064" y="528"/>
                  </a:lnTo>
                  <a:lnTo>
                    <a:pt x="2112" y="240"/>
                  </a:lnTo>
                  <a:lnTo>
                    <a:pt x="2160" y="384"/>
                  </a:lnTo>
                  <a:lnTo>
                    <a:pt x="2256" y="192"/>
                  </a:lnTo>
                  <a:lnTo>
                    <a:pt x="2352" y="336"/>
                  </a:lnTo>
                  <a:lnTo>
                    <a:pt x="2400" y="144"/>
                  </a:lnTo>
                  <a:lnTo>
                    <a:pt x="2496" y="528"/>
                  </a:lnTo>
                  <a:lnTo>
                    <a:pt x="2544" y="288"/>
                  </a:lnTo>
                  <a:lnTo>
                    <a:pt x="2640" y="720"/>
                  </a:lnTo>
                  <a:lnTo>
                    <a:pt x="2736" y="624"/>
                  </a:lnTo>
                  <a:lnTo>
                    <a:pt x="2784" y="816"/>
                  </a:lnTo>
                  <a:lnTo>
                    <a:pt x="2832" y="720"/>
                  </a:lnTo>
                  <a:lnTo>
                    <a:pt x="2928" y="960"/>
                  </a:lnTo>
                  <a:lnTo>
                    <a:pt x="2976" y="672"/>
                  </a:lnTo>
                </a:path>
              </a:pathLst>
            </a:custGeom>
            <a:noFill/>
            <a:ln w="1905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4386" y="3154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Time</a:t>
              </a:r>
            </a:p>
          </p:txBody>
        </p:sp>
      </p:grp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1600200" y="2514600"/>
            <a:ext cx="54864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7138988" y="22637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?</a:t>
            </a:r>
          </a:p>
        </p:txBody>
      </p:sp>
      <p:grpSp>
        <p:nvGrpSpPr>
          <p:cNvPr id="48149" name="Group 21"/>
          <p:cNvGrpSpPr>
            <a:grpSpLocks/>
          </p:cNvGrpSpPr>
          <p:nvPr/>
        </p:nvGrpSpPr>
        <p:grpSpPr bwMode="auto">
          <a:xfrm>
            <a:off x="6934200" y="2133600"/>
            <a:ext cx="304800" cy="762000"/>
            <a:chOff x="4368" y="1344"/>
            <a:chExt cx="192" cy="480"/>
          </a:xfrm>
        </p:grpSpPr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>
              <a:off x="4464" y="1344"/>
              <a:ext cx="0" cy="48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4368" y="1344"/>
              <a:ext cx="192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>
              <a:off x="4368" y="1824"/>
              <a:ext cx="192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6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Sharing risk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In a forward contract, the buyer and seller share the risk that the price differs from their expectation </a:t>
            </a:r>
          </a:p>
          <a:p>
            <a:pPr>
              <a:lnSpc>
                <a:spcPct val="90000"/>
              </a:lnSpc>
            </a:pPr>
            <a:r>
              <a:rPr lang="en-GB"/>
              <a:t>Difference between contract price and spot price at time of delivery represents a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profit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for one party and a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loss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for the other</a:t>
            </a:r>
          </a:p>
          <a:p>
            <a:pPr>
              <a:lnSpc>
                <a:spcPct val="90000"/>
              </a:lnSpc>
            </a:pPr>
            <a:r>
              <a:rPr lang="en-GB"/>
              <a:t>However, in the meantime they have been able to get on with their business</a:t>
            </a:r>
          </a:p>
          <a:p>
            <a:pPr lvl="1">
              <a:lnSpc>
                <a:spcPct val="90000"/>
              </a:lnSpc>
            </a:pPr>
            <a:r>
              <a:rPr lang="en-GB"/>
              <a:t>Buy new farm machinery</a:t>
            </a:r>
          </a:p>
          <a:p>
            <a:pPr lvl="1">
              <a:lnSpc>
                <a:spcPct val="90000"/>
              </a:lnSpc>
            </a:pPr>
            <a:r>
              <a:rPr lang="en-GB"/>
              <a:t>Sell the flour to bakeries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4F1BD-CFF2-CA45-9F3A-33E0B49BCBB9}" type="slidenum">
              <a:rPr lang="en-GB"/>
              <a:pPr/>
              <a:t>64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0364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Attitudes towards risk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Suppose that both parties forecast the same value spot price at time of delivery</a:t>
            </a:r>
          </a:p>
          <a:p>
            <a:endParaRPr lang="en-GB" sz="2800" dirty="0"/>
          </a:p>
          <a:p>
            <a:r>
              <a:rPr lang="en-GB" sz="2800" dirty="0"/>
              <a:t>Equal attitude towards risk</a:t>
            </a:r>
          </a:p>
          <a:p>
            <a:pPr lvl="1"/>
            <a:r>
              <a:rPr lang="en-GB" dirty="0"/>
              <a:t>Forward price is equal to expected spot price</a:t>
            </a:r>
          </a:p>
          <a:p>
            <a:pPr lvl="1"/>
            <a:endParaRPr lang="en-GB" dirty="0"/>
          </a:p>
          <a:p>
            <a:r>
              <a:rPr lang="en-GB" dirty="0"/>
              <a:t>“Risk aversion”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770FE-573A-E34F-B45D-5C67DC659C4D}" type="slidenum">
              <a:rPr lang="en-GB"/>
              <a:pPr/>
              <a:t>65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956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Attitudes towards risk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buyer is less risk averse than seller</a:t>
            </a:r>
          </a:p>
          <a:p>
            <a:pPr lvl="1"/>
            <a:r>
              <a:rPr lang="en-GB" dirty="0"/>
              <a:t>Buyer can negotiate a forward price lower than the expected spot price</a:t>
            </a:r>
          </a:p>
          <a:p>
            <a:pPr lvl="1"/>
            <a:r>
              <a:rPr lang="en-GB" dirty="0"/>
              <a:t>Seller agrees to this lower price because it reduces its risk</a:t>
            </a:r>
          </a:p>
          <a:p>
            <a:pPr lvl="1"/>
            <a:r>
              <a:rPr lang="en-GB" dirty="0"/>
              <a:t>Difference between expected spot price and forward price is called a premium</a:t>
            </a:r>
          </a:p>
          <a:p>
            <a:pPr lvl="1"/>
            <a:r>
              <a:rPr lang="en-GB" dirty="0"/>
              <a:t>Premium = price that seller is willing to pay to reduce risk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770FE-573A-E34F-B45D-5C67DC659C4D}" type="slidenum">
              <a:rPr lang="en-GB"/>
              <a:pPr/>
              <a:t>66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956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Attitudes towards risk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buyer is more risk averse than seller</a:t>
            </a:r>
          </a:p>
          <a:p>
            <a:pPr lvl="1"/>
            <a:r>
              <a:rPr lang="en-GB" dirty="0"/>
              <a:t>Seller can negotiate a forward price higher than the expected spot price</a:t>
            </a:r>
          </a:p>
          <a:p>
            <a:pPr lvl="1"/>
            <a:r>
              <a:rPr lang="en-GB" dirty="0"/>
              <a:t>Buyer agrees to </a:t>
            </a:r>
            <a:r>
              <a:rPr lang="en-GB"/>
              <a:t>this higher price </a:t>
            </a:r>
            <a:r>
              <a:rPr lang="en-GB" dirty="0"/>
              <a:t>because it reduces its risk</a:t>
            </a:r>
          </a:p>
          <a:p>
            <a:pPr lvl="1"/>
            <a:r>
              <a:rPr lang="en-GB" dirty="0"/>
              <a:t>Buyer is willing to pay the premium to reduce risk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71F6C-1CD6-F44F-9FCF-67A7CC73CD46}" type="slidenum">
              <a:rPr lang="en-GB"/>
              <a:pPr/>
              <a:t>67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9656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1: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997825" cy="5029200"/>
          </a:xfrm>
        </p:spPr>
        <p:txBody>
          <a:bodyPr/>
          <a:lstStyle/>
          <a:p>
            <a:r>
              <a:rPr lang="en-GB" dirty="0"/>
              <a:t>Farmer estimates that the spot price will be $100</a:t>
            </a:r>
          </a:p>
          <a:p>
            <a:r>
              <a:rPr lang="en-GB" dirty="0"/>
              <a:t>Miller also forecasts that the spot price will be $100</a:t>
            </a:r>
          </a:p>
          <a:p>
            <a:r>
              <a:rPr lang="en-GB" dirty="0"/>
              <a:t>They can agree on a forward price of $100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11160B-D8F7-2A4B-A0FB-AC95498C3000}" type="slidenum">
              <a:rPr lang="en-GB"/>
              <a:pPr/>
              <a:t>68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796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2: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997825" cy="5029200"/>
          </a:xfrm>
        </p:spPr>
        <p:txBody>
          <a:bodyPr/>
          <a:lstStyle/>
          <a:p>
            <a:r>
              <a:rPr lang="en-GB" dirty="0"/>
              <a:t>Farmer estimates that the spot price will be $90</a:t>
            </a:r>
          </a:p>
          <a:p>
            <a:r>
              <a:rPr lang="en-GB" dirty="0"/>
              <a:t>Miller forecasts that the spot price will be $110</a:t>
            </a:r>
          </a:p>
          <a:p>
            <a:r>
              <a:rPr lang="en-GB" dirty="0"/>
              <a:t>They can easily agree on a forward price of somewhere between $90 and $110</a:t>
            </a:r>
          </a:p>
          <a:p>
            <a:r>
              <a:rPr lang="en-GB" dirty="0"/>
              <a:t>Exact price will depend on negotiation ability and relative risk aversion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73CCFD-99E6-AE44-A826-855F64C90B55}" type="slidenum">
              <a:rPr lang="en-GB"/>
              <a:pPr/>
              <a:t>69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0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Supply side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How many widgets shall I produce? </a:t>
            </a:r>
          </a:p>
          <a:p>
            <a:pPr lvl="1"/>
            <a:r>
              <a:rPr lang="en-GB" dirty="0"/>
              <a:t>Goal: make a profit on each widget sold </a:t>
            </a:r>
          </a:p>
          <a:p>
            <a:pPr lvl="1"/>
            <a:r>
              <a:rPr lang="en-GB" dirty="0"/>
              <a:t>Produce one more widget if and only if the cost of producing it is less than the market price</a:t>
            </a:r>
          </a:p>
          <a:p>
            <a:pPr lvl="1"/>
            <a:endParaRPr lang="en-GB" dirty="0"/>
          </a:p>
          <a:p>
            <a:r>
              <a:rPr lang="en-GB" sz="2800" dirty="0"/>
              <a:t>Need to know the cost of producing the next widget</a:t>
            </a:r>
          </a:p>
          <a:p>
            <a:r>
              <a:rPr lang="en-GB" sz="2800" dirty="0"/>
              <a:t>Considers only the variable costs</a:t>
            </a:r>
          </a:p>
          <a:p>
            <a:r>
              <a:rPr lang="en-GB" sz="2800" dirty="0"/>
              <a:t>Ignores the fixed costs</a:t>
            </a:r>
          </a:p>
          <a:p>
            <a:pPr lvl="1"/>
            <a:r>
              <a:rPr lang="en-GB" dirty="0"/>
              <a:t>Investments in production plants and machines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72D78-E2D2-4247-B1D7-C7BD9437053B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3: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997825" cy="5029200"/>
          </a:xfrm>
        </p:spPr>
        <p:txBody>
          <a:bodyPr/>
          <a:lstStyle/>
          <a:p>
            <a:r>
              <a:rPr lang="en-GB" dirty="0"/>
              <a:t>Farmer estimates that the spot price will be $110</a:t>
            </a:r>
          </a:p>
          <a:p>
            <a:r>
              <a:rPr lang="en-GB" dirty="0"/>
              <a:t>Miller forecasts that the spot price will be $90</a:t>
            </a:r>
          </a:p>
          <a:p>
            <a:r>
              <a:rPr lang="en-GB" dirty="0"/>
              <a:t>Agreeing on a forward price is likely to be difficult unless they have widely different risk aversions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9F4C1-BA31-484E-8A67-EE2B0592DB6D}" type="slidenum">
              <a:rPr lang="en-GB"/>
              <a:pPr/>
              <a:t>70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2213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Forward Markets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962900" cy="5029200"/>
          </a:xfrm>
        </p:spPr>
        <p:txBody>
          <a:bodyPr/>
          <a:lstStyle/>
          <a:p>
            <a:r>
              <a:rPr lang="en-GB"/>
              <a:t>Since there are many millers and farmers, a market can be organised for forward contracts</a:t>
            </a:r>
          </a:p>
          <a:p>
            <a:r>
              <a:rPr lang="en-GB"/>
              <a:t>Forward price represents the aggregated expectation of the spot price, plus or minus a risk premium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197D39-8940-C949-B638-C0CEF37B051D}" type="slidenum">
              <a:rPr lang="en-GB"/>
              <a:pPr/>
              <a:t>71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16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if...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idx="1"/>
          </p:nvPr>
        </p:nvSpPr>
        <p:spPr>
          <a:xfrm>
            <a:off x="209550" y="4884738"/>
            <a:ext cx="8772525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Suppose that millers are less risk adverse </a:t>
            </a:r>
          </a:p>
          <a:p>
            <a:pPr>
              <a:lnSpc>
                <a:spcPct val="90000"/>
              </a:lnSpc>
            </a:pPr>
            <a:r>
              <a:rPr lang="en-GB" sz="2400"/>
              <a:t>Premium below the expected spot price</a:t>
            </a:r>
          </a:p>
          <a:p>
            <a:pPr>
              <a:lnSpc>
                <a:spcPct val="90000"/>
              </a:lnSpc>
            </a:pPr>
            <a:r>
              <a:rPr lang="en-GB" sz="2400"/>
              <a:t>Spot price turns out to be much lower than forward price because of a bumper harvest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04EA0F-59AD-B948-A48D-4C3363912101}" type="slidenum">
              <a:rPr lang="en-GB"/>
              <a:pPr/>
              <a:t>72</a:t>
            </a:fld>
            <a:endParaRPr lang="en-GB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1600200" y="1066800"/>
            <a:ext cx="6224588" cy="3940175"/>
            <a:chOff x="1008" y="960"/>
            <a:chExt cx="3921" cy="2482"/>
          </a:xfrm>
        </p:grpSpPr>
        <p:sp>
          <p:nvSpPr>
            <p:cNvPr id="55300" name="Line 4"/>
            <p:cNvSpPr>
              <a:spLocks noChangeShapeType="1"/>
            </p:cNvSpPr>
            <p:nvPr/>
          </p:nvSpPr>
          <p:spPr bwMode="auto">
            <a:xfrm>
              <a:off x="1008" y="1008"/>
              <a:ext cx="0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" name="Line 5"/>
            <p:cNvSpPr>
              <a:spLocks noChangeShapeType="1"/>
            </p:cNvSpPr>
            <p:nvPr/>
          </p:nvSpPr>
          <p:spPr bwMode="auto">
            <a:xfrm rot="5400000">
              <a:off x="2832" y="1248"/>
              <a:ext cx="0" cy="36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1062" y="960"/>
              <a:ext cx="10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Spot Price</a:t>
              </a:r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auto">
            <a:xfrm>
              <a:off x="1008" y="1344"/>
              <a:ext cx="2976" cy="1152"/>
            </a:xfrm>
            <a:custGeom>
              <a:avLst/>
              <a:gdLst>
                <a:gd name="T0" fmla="*/ 0 w 2976"/>
                <a:gd name="T1" fmla="*/ 432 h 1152"/>
                <a:gd name="T2" fmla="*/ 96 w 2976"/>
                <a:gd name="T3" fmla="*/ 816 h 1152"/>
                <a:gd name="T4" fmla="*/ 144 w 2976"/>
                <a:gd name="T5" fmla="*/ 48 h 1152"/>
                <a:gd name="T6" fmla="*/ 192 w 2976"/>
                <a:gd name="T7" fmla="*/ 288 h 1152"/>
                <a:gd name="T8" fmla="*/ 240 w 2976"/>
                <a:gd name="T9" fmla="*/ 144 h 1152"/>
                <a:gd name="T10" fmla="*/ 288 w 2976"/>
                <a:gd name="T11" fmla="*/ 624 h 1152"/>
                <a:gd name="T12" fmla="*/ 384 w 2976"/>
                <a:gd name="T13" fmla="*/ 96 h 1152"/>
                <a:gd name="T14" fmla="*/ 432 w 2976"/>
                <a:gd name="T15" fmla="*/ 1152 h 1152"/>
                <a:gd name="T16" fmla="*/ 480 w 2976"/>
                <a:gd name="T17" fmla="*/ 672 h 1152"/>
                <a:gd name="T18" fmla="*/ 480 w 2976"/>
                <a:gd name="T19" fmla="*/ 768 h 1152"/>
                <a:gd name="T20" fmla="*/ 528 w 2976"/>
                <a:gd name="T21" fmla="*/ 864 h 1152"/>
                <a:gd name="T22" fmla="*/ 576 w 2976"/>
                <a:gd name="T23" fmla="*/ 384 h 1152"/>
                <a:gd name="T24" fmla="*/ 624 w 2976"/>
                <a:gd name="T25" fmla="*/ 672 h 1152"/>
                <a:gd name="T26" fmla="*/ 672 w 2976"/>
                <a:gd name="T27" fmla="*/ 240 h 1152"/>
                <a:gd name="T28" fmla="*/ 720 w 2976"/>
                <a:gd name="T29" fmla="*/ 384 h 1152"/>
                <a:gd name="T30" fmla="*/ 816 w 2976"/>
                <a:gd name="T31" fmla="*/ 480 h 1152"/>
                <a:gd name="T32" fmla="*/ 864 w 2976"/>
                <a:gd name="T33" fmla="*/ 48 h 1152"/>
                <a:gd name="T34" fmla="*/ 912 w 2976"/>
                <a:gd name="T35" fmla="*/ 720 h 1152"/>
                <a:gd name="T36" fmla="*/ 960 w 2976"/>
                <a:gd name="T37" fmla="*/ 384 h 1152"/>
                <a:gd name="T38" fmla="*/ 1008 w 2976"/>
                <a:gd name="T39" fmla="*/ 912 h 1152"/>
                <a:gd name="T40" fmla="*/ 1104 w 2976"/>
                <a:gd name="T41" fmla="*/ 0 h 1152"/>
                <a:gd name="T42" fmla="*/ 1200 w 2976"/>
                <a:gd name="T43" fmla="*/ 288 h 1152"/>
                <a:gd name="T44" fmla="*/ 1248 w 2976"/>
                <a:gd name="T45" fmla="*/ 0 h 1152"/>
                <a:gd name="T46" fmla="*/ 1344 w 2976"/>
                <a:gd name="T47" fmla="*/ 384 h 1152"/>
                <a:gd name="T48" fmla="*/ 1440 w 2976"/>
                <a:gd name="T49" fmla="*/ 48 h 1152"/>
                <a:gd name="T50" fmla="*/ 1536 w 2976"/>
                <a:gd name="T51" fmla="*/ 624 h 1152"/>
                <a:gd name="T52" fmla="*/ 1584 w 2976"/>
                <a:gd name="T53" fmla="*/ 384 h 1152"/>
                <a:gd name="T54" fmla="*/ 1680 w 2976"/>
                <a:gd name="T55" fmla="*/ 1152 h 1152"/>
                <a:gd name="T56" fmla="*/ 1728 w 2976"/>
                <a:gd name="T57" fmla="*/ 768 h 1152"/>
                <a:gd name="T58" fmla="*/ 1824 w 2976"/>
                <a:gd name="T59" fmla="*/ 960 h 1152"/>
                <a:gd name="T60" fmla="*/ 1968 w 2976"/>
                <a:gd name="T61" fmla="*/ 96 h 1152"/>
                <a:gd name="T62" fmla="*/ 2064 w 2976"/>
                <a:gd name="T63" fmla="*/ 528 h 1152"/>
                <a:gd name="T64" fmla="*/ 2112 w 2976"/>
                <a:gd name="T65" fmla="*/ 240 h 1152"/>
                <a:gd name="T66" fmla="*/ 2160 w 2976"/>
                <a:gd name="T67" fmla="*/ 384 h 1152"/>
                <a:gd name="T68" fmla="*/ 2256 w 2976"/>
                <a:gd name="T69" fmla="*/ 192 h 1152"/>
                <a:gd name="T70" fmla="*/ 2352 w 2976"/>
                <a:gd name="T71" fmla="*/ 336 h 1152"/>
                <a:gd name="T72" fmla="*/ 2400 w 2976"/>
                <a:gd name="T73" fmla="*/ 144 h 1152"/>
                <a:gd name="T74" fmla="*/ 2496 w 2976"/>
                <a:gd name="T75" fmla="*/ 528 h 1152"/>
                <a:gd name="T76" fmla="*/ 2544 w 2976"/>
                <a:gd name="T77" fmla="*/ 288 h 1152"/>
                <a:gd name="T78" fmla="*/ 2640 w 2976"/>
                <a:gd name="T79" fmla="*/ 720 h 1152"/>
                <a:gd name="T80" fmla="*/ 2736 w 2976"/>
                <a:gd name="T81" fmla="*/ 624 h 1152"/>
                <a:gd name="T82" fmla="*/ 2784 w 2976"/>
                <a:gd name="T83" fmla="*/ 816 h 1152"/>
                <a:gd name="T84" fmla="*/ 2832 w 2976"/>
                <a:gd name="T85" fmla="*/ 720 h 1152"/>
                <a:gd name="T86" fmla="*/ 2928 w 2976"/>
                <a:gd name="T87" fmla="*/ 960 h 1152"/>
                <a:gd name="T88" fmla="*/ 2976 w 2976"/>
                <a:gd name="T89" fmla="*/ 67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6" h="1152">
                  <a:moveTo>
                    <a:pt x="0" y="432"/>
                  </a:moveTo>
                  <a:lnTo>
                    <a:pt x="96" y="816"/>
                  </a:lnTo>
                  <a:lnTo>
                    <a:pt x="144" y="48"/>
                  </a:lnTo>
                  <a:lnTo>
                    <a:pt x="192" y="288"/>
                  </a:lnTo>
                  <a:lnTo>
                    <a:pt x="240" y="144"/>
                  </a:lnTo>
                  <a:lnTo>
                    <a:pt x="288" y="624"/>
                  </a:lnTo>
                  <a:lnTo>
                    <a:pt x="384" y="96"/>
                  </a:lnTo>
                  <a:lnTo>
                    <a:pt x="432" y="1152"/>
                  </a:lnTo>
                  <a:lnTo>
                    <a:pt x="480" y="672"/>
                  </a:lnTo>
                  <a:lnTo>
                    <a:pt x="480" y="768"/>
                  </a:lnTo>
                  <a:lnTo>
                    <a:pt x="528" y="864"/>
                  </a:lnTo>
                  <a:lnTo>
                    <a:pt x="576" y="384"/>
                  </a:lnTo>
                  <a:lnTo>
                    <a:pt x="624" y="672"/>
                  </a:lnTo>
                  <a:lnTo>
                    <a:pt x="672" y="240"/>
                  </a:lnTo>
                  <a:lnTo>
                    <a:pt x="720" y="384"/>
                  </a:lnTo>
                  <a:lnTo>
                    <a:pt x="816" y="480"/>
                  </a:lnTo>
                  <a:lnTo>
                    <a:pt x="864" y="48"/>
                  </a:lnTo>
                  <a:lnTo>
                    <a:pt x="912" y="720"/>
                  </a:lnTo>
                  <a:lnTo>
                    <a:pt x="960" y="384"/>
                  </a:lnTo>
                  <a:lnTo>
                    <a:pt x="1008" y="912"/>
                  </a:lnTo>
                  <a:lnTo>
                    <a:pt x="1104" y="0"/>
                  </a:lnTo>
                  <a:lnTo>
                    <a:pt x="1200" y="288"/>
                  </a:lnTo>
                  <a:lnTo>
                    <a:pt x="1248" y="0"/>
                  </a:lnTo>
                  <a:lnTo>
                    <a:pt x="1344" y="384"/>
                  </a:lnTo>
                  <a:lnTo>
                    <a:pt x="1440" y="48"/>
                  </a:lnTo>
                  <a:lnTo>
                    <a:pt x="1536" y="624"/>
                  </a:lnTo>
                  <a:lnTo>
                    <a:pt x="1584" y="384"/>
                  </a:lnTo>
                  <a:lnTo>
                    <a:pt x="1680" y="1152"/>
                  </a:lnTo>
                  <a:lnTo>
                    <a:pt x="1728" y="768"/>
                  </a:lnTo>
                  <a:lnTo>
                    <a:pt x="1824" y="960"/>
                  </a:lnTo>
                  <a:lnTo>
                    <a:pt x="1968" y="96"/>
                  </a:lnTo>
                  <a:lnTo>
                    <a:pt x="2064" y="528"/>
                  </a:lnTo>
                  <a:lnTo>
                    <a:pt x="2112" y="240"/>
                  </a:lnTo>
                  <a:lnTo>
                    <a:pt x="2160" y="384"/>
                  </a:lnTo>
                  <a:lnTo>
                    <a:pt x="2256" y="192"/>
                  </a:lnTo>
                  <a:lnTo>
                    <a:pt x="2352" y="336"/>
                  </a:lnTo>
                  <a:lnTo>
                    <a:pt x="2400" y="144"/>
                  </a:lnTo>
                  <a:lnTo>
                    <a:pt x="2496" y="528"/>
                  </a:lnTo>
                  <a:lnTo>
                    <a:pt x="2544" y="288"/>
                  </a:lnTo>
                  <a:lnTo>
                    <a:pt x="2640" y="720"/>
                  </a:lnTo>
                  <a:lnTo>
                    <a:pt x="2736" y="624"/>
                  </a:lnTo>
                  <a:lnTo>
                    <a:pt x="2784" y="816"/>
                  </a:lnTo>
                  <a:lnTo>
                    <a:pt x="2832" y="720"/>
                  </a:lnTo>
                  <a:lnTo>
                    <a:pt x="2928" y="960"/>
                  </a:lnTo>
                  <a:lnTo>
                    <a:pt x="2976" y="672"/>
                  </a:lnTo>
                </a:path>
              </a:pathLst>
            </a:custGeom>
            <a:noFill/>
            <a:ln w="1905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4" name="Text Box 8"/>
            <p:cNvSpPr txBox="1">
              <a:spLocks noChangeArrowheads="1"/>
            </p:cNvSpPr>
            <p:nvPr/>
          </p:nvSpPr>
          <p:spPr bwMode="auto">
            <a:xfrm>
              <a:off x="4386" y="3154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Time</a:t>
              </a:r>
            </a:p>
          </p:txBody>
        </p:sp>
      </p:grpSp>
      <p:grpSp>
        <p:nvGrpSpPr>
          <p:cNvPr id="55314" name="Group 18"/>
          <p:cNvGrpSpPr>
            <a:grpSpLocks/>
          </p:cNvGrpSpPr>
          <p:nvPr/>
        </p:nvGrpSpPr>
        <p:grpSpPr bwMode="auto">
          <a:xfrm>
            <a:off x="1600200" y="2133600"/>
            <a:ext cx="5638800" cy="2174875"/>
            <a:chOff x="1008" y="1344"/>
            <a:chExt cx="3552" cy="1370"/>
          </a:xfrm>
        </p:grpSpPr>
        <p:sp>
          <p:nvSpPr>
            <p:cNvPr id="55307" name="Line 11"/>
            <p:cNvSpPr>
              <a:spLocks noChangeShapeType="1"/>
            </p:cNvSpPr>
            <p:nvPr/>
          </p:nvSpPr>
          <p:spPr bwMode="auto">
            <a:xfrm>
              <a:off x="1008" y="1584"/>
              <a:ext cx="3456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309" name="Group 13"/>
            <p:cNvGrpSpPr>
              <a:grpSpLocks/>
            </p:cNvGrpSpPr>
            <p:nvPr/>
          </p:nvGrpSpPr>
          <p:grpSpPr bwMode="auto">
            <a:xfrm>
              <a:off x="4368" y="1344"/>
              <a:ext cx="192" cy="480"/>
              <a:chOff x="4368" y="1344"/>
              <a:chExt cx="192" cy="480"/>
            </a:xfrm>
          </p:grpSpPr>
          <p:sp>
            <p:nvSpPr>
              <p:cNvPr id="55310" name="Line 14"/>
              <p:cNvSpPr>
                <a:spLocks noChangeShapeType="1"/>
              </p:cNvSpPr>
              <p:nvPr/>
            </p:nvSpPr>
            <p:spPr bwMode="auto">
              <a:xfrm>
                <a:off x="4464" y="1344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1" name="Line 15"/>
              <p:cNvSpPr>
                <a:spLocks noChangeShapeType="1"/>
              </p:cNvSpPr>
              <p:nvPr/>
            </p:nvSpPr>
            <p:spPr bwMode="auto">
              <a:xfrm>
                <a:off x="4368" y="134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2" name="Line 16"/>
              <p:cNvSpPr>
                <a:spLocks noChangeShapeType="1"/>
              </p:cNvSpPr>
              <p:nvPr/>
            </p:nvSpPr>
            <p:spPr bwMode="auto">
              <a:xfrm>
                <a:off x="4368" y="182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>
              <a:off x="3985" y="1727"/>
              <a:ext cx="501" cy="987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7121525" y="2706688"/>
            <a:ext cx="819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7851775" y="2338388"/>
            <a:ext cx="1116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/>
              <a:t>Forward</a:t>
            </a:r>
          </a:p>
          <a:p>
            <a:pPr algn="l"/>
            <a:r>
              <a:rPr lang="en-GB" sz="2000"/>
              <a:t>Price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521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if...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idx="1"/>
          </p:nvPr>
        </p:nvSpPr>
        <p:spPr>
          <a:xfrm>
            <a:off x="838200" y="3454400"/>
            <a:ext cx="8001000" cy="3021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Farmers breathe a sigh of relief…</a:t>
            </a:r>
          </a:p>
          <a:p>
            <a:pPr>
              <a:lnSpc>
                <a:spcPct val="90000"/>
              </a:lnSpc>
            </a:pPr>
            <a:r>
              <a:rPr lang="en-GB" dirty="0"/>
              <a:t>Millers take a big loss</a:t>
            </a:r>
          </a:p>
          <a:p>
            <a:pPr>
              <a:lnSpc>
                <a:spcPct val="90000"/>
              </a:lnSpc>
            </a:pPr>
            <a:r>
              <a:rPr lang="en-GB" dirty="0"/>
              <a:t>The following year the millers ask for a much bigger premium</a:t>
            </a:r>
          </a:p>
          <a:p>
            <a:pPr>
              <a:lnSpc>
                <a:spcPct val="90000"/>
              </a:lnSpc>
            </a:pPr>
            <a:r>
              <a:rPr lang="en-GB" dirty="0"/>
              <a:t>Is agreement between the millers and the farmers going to be possible?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83467-FD68-6C4C-A5BF-DCF83189E769}" type="slidenum">
              <a:rPr lang="en-GB"/>
              <a:pPr/>
              <a:t>73</a:t>
            </a:fld>
            <a:endParaRPr lang="en-GB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4070350" y="1386012"/>
            <a:ext cx="0" cy="184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rot="5400000">
            <a:off x="5995194" y="1305843"/>
            <a:ext cx="0" cy="384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098925" y="1290762"/>
            <a:ext cx="1122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Spot Price</a:t>
            </a:r>
          </a:p>
        </p:txBody>
      </p:sp>
      <p:sp>
        <p:nvSpPr>
          <p:cNvPr id="56327" name="Freeform 7"/>
          <p:cNvSpPr>
            <a:spLocks/>
          </p:cNvSpPr>
          <p:nvPr/>
        </p:nvSpPr>
        <p:spPr bwMode="auto">
          <a:xfrm>
            <a:off x="4070350" y="1686049"/>
            <a:ext cx="3140075" cy="1030288"/>
          </a:xfrm>
          <a:custGeom>
            <a:avLst/>
            <a:gdLst>
              <a:gd name="T0" fmla="*/ 0 w 2976"/>
              <a:gd name="T1" fmla="*/ 432 h 1152"/>
              <a:gd name="T2" fmla="*/ 96 w 2976"/>
              <a:gd name="T3" fmla="*/ 816 h 1152"/>
              <a:gd name="T4" fmla="*/ 144 w 2976"/>
              <a:gd name="T5" fmla="*/ 48 h 1152"/>
              <a:gd name="T6" fmla="*/ 192 w 2976"/>
              <a:gd name="T7" fmla="*/ 288 h 1152"/>
              <a:gd name="T8" fmla="*/ 240 w 2976"/>
              <a:gd name="T9" fmla="*/ 144 h 1152"/>
              <a:gd name="T10" fmla="*/ 288 w 2976"/>
              <a:gd name="T11" fmla="*/ 624 h 1152"/>
              <a:gd name="T12" fmla="*/ 384 w 2976"/>
              <a:gd name="T13" fmla="*/ 96 h 1152"/>
              <a:gd name="T14" fmla="*/ 432 w 2976"/>
              <a:gd name="T15" fmla="*/ 1152 h 1152"/>
              <a:gd name="T16" fmla="*/ 480 w 2976"/>
              <a:gd name="T17" fmla="*/ 672 h 1152"/>
              <a:gd name="T18" fmla="*/ 480 w 2976"/>
              <a:gd name="T19" fmla="*/ 768 h 1152"/>
              <a:gd name="T20" fmla="*/ 528 w 2976"/>
              <a:gd name="T21" fmla="*/ 864 h 1152"/>
              <a:gd name="T22" fmla="*/ 576 w 2976"/>
              <a:gd name="T23" fmla="*/ 384 h 1152"/>
              <a:gd name="T24" fmla="*/ 624 w 2976"/>
              <a:gd name="T25" fmla="*/ 672 h 1152"/>
              <a:gd name="T26" fmla="*/ 672 w 2976"/>
              <a:gd name="T27" fmla="*/ 240 h 1152"/>
              <a:gd name="T28" fmla="*/ 720 w 2976"/>
              <a:gd name="T29" fmla="*/ 384 h 1152"/>
              <a:gd name="T30" fmla="*/ 816 w 2976"/>
              <a:gd name="T31" fmla="*/ 480 h 1152"/>
              <a:gd name="T32" fmla="*/ 864 w 2976"/>
              <a:gd name="T33" fmla="*/ 48 h 1152"/>
              <a:gd name="T34" fmla="*/ 912 w 2976"/>
              <a:gd name="T35" fmla="*/ 720 h 1152"/>
              <a:gd name="T36" fmla="*/ 960 w 2976"/>
              <a:gd name="T37" fmla="*/ 384 h 1152"/>
              <a:gd name="T38" fmla="*/ 1008 w 2976"/>
              <a:gd name="T39" fmla="*/ 912 h 1152"/>
              <a:gd name="T40" fmla="*/ 1104 w 2976"/>
              <a:gd name="T41" fmla="*/ 0 h 1152"/>
              <a:gd name="T42" fmla="*/ 1200 w 2976"/>
              <a:gd name="T43" fmla="*/ 288 h 1152"/>
              <a:gd name="T44" fmla="*/ 1248 w 2976"/>
              <a:gd name="T45" fmla="*/ 0 h 1152"/>
              <a:gd name="T46" fmla="*/ 1344 w 2976"/>
              <a:gd name="T47" fmla="*/ 384 h 1152"/>
              <a:gd name="T48" fmla="*/ 1440 w 2976"/>
              <a:gd name="T49" fmla="*/ 48 h 1152"/>
              <a:gd name="T50" fmla="*/ 1536 w 2976"/>
              <a:gd name="T51" fmla="*/ 624 h 1152"/>
              <a:gd name="T52" fmla="*/ 1584 w 2976"/>
              <a:gd name="T53" fmla="*/ 384 h 1152"/>
              <a:gd name="T54" fmla="*/ 1680 w 2976"/>
              <a:gd name="T55" fmla="*/ 1152 h 1152"/>
              <a:gd name="T56" fmla="*/ 1728 w 2976"/>
              <a:gd name="T57" fmla="*/ 768 h 1152"/>
              <a:gd name="T58" fmla="*/ 1824 w 2976"/>
              <a:gd name="T59" fmla="*/ 960 h 1152"/>
              <a:gd name="T60" fmla="*/ 1968 w 2976"/>
              <a:gd name="T61" fmla="*/ 96 h 1152"/>
              <a:gd name="T62" fmla="*/ 2064 w 2976"/>
              <a:gd name="T63" fmla="*/ 528 h 1152"/>
              <a:gd name="T64" fmla="*/ 2112 w 2976"/>
              <a:gd name="T65" fmla="*/ 240 h 1152"/>
              <a:gd name="T66" fmla="*/ 2160 w 2976"/>
              <a:gd name="T67" fmla="*/ 384 h 1152"/>
              <a:gd name="T68" fmla="*/ 2256 w 2976"/>
              <a:gd name="T69" fmla="*/ 192 h 1152"/>
              <a:gd name="T70" fmla="*/ 2352 w 2976"/>
              <a:gd name="T71" fmla="*/ 336 h 1152"/>
              <a:gd name="T72" fmla="*/ 2400 w 2976"/>
              <a:gd name="T73" fmla="*/ 144 h 1152"/>
              <a:gd name="T74" fmla="*/ 2496 w 2976"/>
              <a:gd name="T75" fmla="*/ 528 h 1152"/>
              <a:gd name="T76" fmla="*/ 2544 w 2976"/>
              <a:gd name="T77" fmla="*/ 288 h 1152"/>
              <a:gd name="T78" fmla="*/ 2640 w 2976"/>
              <a:gd name="T79" fmla="*/ 720 h 1152"/>
              <a:gd name="T80" fmla="*/ 2736 w 2976"/>
              <a:gd name="T81" fmla="*/ 624 h 1152"/>
              <a:gd name="T82" fmla="*/ 2784 w 2976"/>
              <a:gd name="T83" fmla="*/ 816 h 1152"/>
              <a:gd name="T84" fmla="*/ 2832 w 2976"/>
              <a:gd name="T85" fmla="*/ 720 h 1152"/>
              <a:gd name="T86" fmla="*/ 2928 w 2976"/>
              <a:gd name="T87" fmla="*/ 960 h 1152"/>
              <a:gd name="T88" fmla="*/ 2976 w 2976"/>
              <a:gd name="T89" fmla="*/ 67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6" h="1152">
                <a:moveTo>
                  <a:pt x="0" y="432"/>
                </a:moveTo>
                <a:lnTo>
                  <a:pt x="96" y="816"/>
                </a:lnTo>
                <a:lnTo>
                  <a:pt x="144" y="48"/>
                </a:lnTo>
                <a:lnTo>
                  <a:pt x="192" y="288"/>
                </a:lnTo>
                <a:lnTo>
                  <a:pt x="240" y="144"/>
                </a:lnTo>
                <a:lnTo>
                  <a:pt x="288" y="624"/>
                </a:lnTo>
                <a:lnTo>
                  <a:pt x="384" y="96"/>
                </a:lnTo>
                <a:lnTo>
                  <a:pt x="432" y="1152"/>
                </a:lnTo>
                <a:lnTo>
                  <a:pt x="480" y="672"/>
                </a:lnTo>
                <a:lnTo>
                  <a:pt x="480" y="768"/>
                </a:lnTo>
                <a:lnTo>
                  <a:pt x="528" y="864"/>
                </a:lnTo>
                <a:lnTo>
                  <a:pt x="576" y="384"/>
                </a:lnTo>
                <a:lnTo>
                  <a:pt x="624" y="672"/>
                </a:lnTo>
                <a:lnTo>
                  <a:pt x="672" y="240"/>
                </a:lnTo>
                <a:lnTo>
                  <a:pt x="720" y="384"/>
                </a:lnTo>
                <a:lnTo>
                  <a:pt x="816" y="480"/>
                </a:lnTo>
                <a:lnTo>
                  <a:pt x="864" y="48"/>
                </a:lnTo>
                <a:lnTo>
                  <a:pt x="912" y="720"/>
                </a:lnTo>
                <a:lnTo>
                  <a:pt x="960" y="384"/>
                </a:lnTo>
                <a:lnTo>
                  <a:pt x="1008" y="912"/>
                </a:lnTo>
                <a:lnTo>
                  <a:pt x="1104" y="0"/>
                </a:lnTo>
                <a:lnTo>
                  <a:pt x="1200" y="288"/>
                </a:lnTo>
                <a:lnTo>
                  <a:pt x="1248" y="0"/>
                </a:lnTo>
                <a:lnTo>
                  <a:pt x="1344" y="384"/>
                </a:lnTo>
                <a:lnTo>
                  <a:pt x="1440" y="48"/>
                </a:lnTo>
                <a:lnTo>
                  <a:pt x="1536" y="624"/>
                </a:lnTo>
                <a:lnTo>
                  <a:pt x="1584" y="384"/>
                </a:lnTo>
                <a:lnTo>
                  <a:pt x="1680" y="1152"/>
                </a:lnTo>
                <a:lnTo>
                  <a:pt x="1728" y="768"/>
                </a:lnTo>
                <a:lnTo>
                  <a:pt x="1824" y="960"/>
                </a:lnTo>
                <a:lnTo>
                  <a:pt x="1968" y="96"/>
                </a:lnTo>
                <a:lnTo>
                  <a:pt x="2064" y="528"/>
                </a:lnTo>
                <a:lnTo>
                  <a:pt x="2112" y="240"/>
                </a:lnTo>
                <a:lnTo>
                  <a:pt x="2160" y="384"/>
                </a:lnTo>
                <a:lnTo>
                  <a:pt x="2256" y="192"/>
                </a:lnTo>
                <a:lnTo>
                  <a:pt x="2352" y="336"/>
                </a:lnTo>
                <a:lnTo>
                  <a:pt x="2400" y="144"/>
                </a:lnTo>
                <a:lnTo>
                  <a:pt x="2496" y="528"/>
                </a:lnTo>
                <a:lnTo>
                  <a:pt x="2544" y="288"/>
                </a:lnTo>
                <a:lnTo>
                  <a:pt x="2640" y="720"/>
                </a:lnTo>
                <a:lnTo>
                  <a:pt x="2736" y="624"/>
                </a:lnTo>
                <a:lnTo>
                  <a:pt x="2784" y="816"/>
                </a:lnTo>
                <a:lnTo>
                  <a:pt x="2832" y="720"/>
                </a:lnTo>
                <a:lnTo>
                  <a:pt x="2928" y="960"/>
                </a:lnTo>
                <a:lnTo>
                  <a:pt x="2976" y="672"/>
                </a:lnTo>
              </a:path>
            </a:pathLst>
          </a:custGeom>
          <a:noFill/>
          <a:ln w="1905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602538" y="3308474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Time</a:t>
            </a:r>
          </a:p>
        </p:txBody>
      </p:sp>
      <p:grpSp>
        <p:nvGrpSpPr>
          <p:cNvPr id="56330" name="Group 10"/>
          <p:cNvGrpSpPr>
            <a:grpSpLocks/>
          </p:cNvGrpSpPr>
          <p:nvPr/>
        </p:nvGrpSpPr>
        <p:grpSpPr bwMode="auto">
          <a:xfrm>
            <a:off x="4070350" y="1943224"/>
            <a:ext cx="3748088" cy="1225550"/>
            <a:chOff x="1008" y="1344"/>
            <a:chExt cx="3552" cy="1370"/>
          </a:xfrm>
        </p:grpSpPr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>
              <a:off x="1008" y="1584"/>
              <a:ext cx="3456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32" name="Group 12"/>
            <p:cNvGrpSpPr>
              <a:grpSpLocks/>
            </p:cNvGrpSpPr>
            <p:nvPr/>
          </p:nvGrpSpPr>
          <p:grpSpPr bwMode="auto">
            <a:xfrm>
              <a:off x="4368" y="1344"/>
              <a:ext cx="192" cy="480"/>
              <a:chOff x="4368" y="1344"/>
              <a:chExt cx="192" cy="480"/>
            </a:xfrm>
          </p:grpSpPr>
          <p:sp>
            <p:nvSpPr>
              <p:cNvPr id="56333" name="Line 13"/>
              <p:cNvSpPr>
                <a:spLocks noChangeShapeType="1"/>
              </p:cNvSpPr>
              <p:nvPr/>
            </p:nvSpPr>
            <p:spPr bwMode="auto">
              <a:xfrm>
                <a:off x="4464" y="1344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4" name="Line 14"/>
              <p:cNvSpPr>
                <a:spLocks noChangeShapeType="1"/>
              </p:cNvSpPr>
              <p:nvPr/>
            </p:nvSpPr>
            <p:spPr bwMode="auto">
              <a:xfrm>
                <a:off x="4368" y="134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5" name="Line 15"/>
              <p:cNvSpPr>
                <a:spLocks noChangeShapeType="1"/>
              </p:cNvSpPr>
              <p:nvPr/>
            </p:nvSpPr>
            <p:spPr bwMode="auto">
              <a:xfrm>
                <a:off x="4368" y="182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336" name="Line 16"/>
            <p:cNvSpPr>
              <a:spLocks noChangeShapeType="1"/>
            </p:cNvSpPr>
            <p:nvPr/>
          </p:nvSpPr>
          <p:spPr bwMode="auto">
            <a:xfrm>
              <a:off x="3985" y="1727"/>
              <a:ext cx="501" cy="987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7740650" y="2267074"/>
            <a:ext cx="544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8226425" y="2105149"/>
            <a:ext cx="928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600"/>
              <a:t>Forward</a:t>
            </a:r>
          </a:p>
          <a:p>
            <a:pPr algn="l"/>
            <a:r>
              <a:rPr lang="en-GB" sz="1600"/>
              <a:t>Price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725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229600" cy="792163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Undiversified risk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GB" dirty="0"/>
              <a:t>Farmers and millers deal only in wheat</a:t>
            </a:r>
          </a:p>
          <a:p>
            <a:r>
              <a:rPr lang="en-GB" dirty="0"/>
              <a:t>Their risk is undiversified </a:t>
            </a:r>
          </a:p>
          <a:p>
            <a:r>
              <a:rPr lang="en-GB" dirty="0"/>
              <a:t>Can only offset </a:t>
            </a:r>
            <a:r>
              <a:rPr lang="ja-JP" altLang="en-GB" dirty="0">
                <a:latin typeface="Arial"/>
              </a:rPr>
              <a:t>“</a:t>
            </a:r>
            <a:r>
              <a:rPr lang="en-GB" dirty="0"/>
              <a:t>good years</a:t>
            </a:r>
            <a:r>
              <a:rPr lang="ja-JP" altLang="en-GB" dirty="0">
                <a:latin typeface="Arial"/>
              </a:rPr>
              <a:t>”</a:t>
            </a:r>
            <a:r>
              <a:rPr lang="en-GB" dirty="0"/>
              <a:t> against </a:t>
            </a:r>
            <a:r>
              <a:rPr lang="ja-JP" altLang="en-GB" dirty="0">
                <a:latin typeface="Arial"/>
              </a:rPr>
              <a:t>“</a:t>
            </a:r>
            <a:r>
              <a:rPr lang="en-GB" dirty="0"/>
              <a:t>bad years</a:t>
            </a:r>
            <a:r>
              <a:rPr lang="ja-JP" altLang="en-GB" dirty="0">
                <a:latin typeface="Arial"/>
              </a:rPr>
              <a:t>”</a:t>
            </a:r>
            <a:endParaRPr lang="en-GB" dirty="0"/>
          </a:p>
          <a:p>
            <a:r>
              <a:rPr lang="en-GB" dirty="0"/>
              <a:t>Risk remains high</a:t>
            </a:r>
          </a:p>
          <a:p>
            <a:r>
              <a:rPr lang="en-GB" dirty="0"/>
              <a:t>Reducing the risk further would help business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8F6E1-B1AF-024E-8813-44FD6C2C095F}" type="slidenum">
              <a:rPr lang="en-GB"/>
              <a:pPr/>
              <a:t>74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12464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229600" cy="792163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Diversification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63538" y="1458913"/>
            <a:ext cx="6512718" cy="41148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GB" dirty="0"/>
              <a:t>Diversification: deal with more than one commodity </a:t>
            </a:r>
          </a:p>
          <a:p>
            <a:r>
              <a:rPr lang="en-GB" dirty="0"/>
              <a:t>Average risk over different commodities</a:t>
            </a:r>
          </a:p>
          <a:p>
            <a:r>
              <a:rPr lang="en-GB" dirty="0"/>
              <a:t>Farmers may not want to diversify their production because it could be inefficient</a:t>
            </a:r>
          </a:p>
        </p:txBody>
      </p:sp>
      <p:sp>
        <p:nvSpPr>
          <p:cNvPr id="6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08268-16A3-7E44-9C8F-C4496E418551}" type="slidenum">
              <a:rPr lang="en-GB"/>
              <a:pPr/>
              <a:t>75</a:t>
            </a:fld>
            <a:endParaRPr lang="en-GB"/>
          </a:p>
        </p:txBody>
      </p:sp>
      <p:graphicFrame>
        <p:nvGraphicFramePr>
          <p:cNvPr id="1331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066519"/>
              </p:ext>
            </p:extLst>
          </p:nvPr>
        </p:nvGraphicFramePr>
        <p:xfrm>
          <a:off x="2011189" y="4626818"/>
          <a:ext cx="133667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4" name="Microsoft ClipArt Gallery" r:id="rId4" imgW="2387600" imgH="3771900" progId="MS_ClipArt_Gallery">
                  <p:embed/>
                </p:oleObj>
              </mc:Choice>
              <mc:Fallback>
                <p:oleObj name="Microsoft ClipArt Gallery" r:id="rId4" imgW="2387600" imgH="37719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189" y="4626818"/>
                        <a:ext cx="1336675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/>
          </p:cNvGraphicFramePr>
          <p:nvPr/>
        </p:nvGraphicFramePr>
        <p:xfrm>
          <a:off x="6951663" y="2359025"/>
          <a:ext cx="94932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5" name="Microsoft ClipArt Gallery" r:id="rId6" imgW="1816100" imgH="3111500" progId="MS_ClipArt_Gallery">
                  <p:embed/>
                </p:oleObj>
              </mc:Choice>
              <mc:Fallback>
                <p:oleObj name="Microsoft ClipArt Gallery" r:id="rId6" imgW="1816100" imgH="31115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663" y="2359025"/>
                        <a:ext cx="949325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74" name="Group 62"/>
          <p:cNvGrpSpPr>
            <a:grpSpLocks/>
          </p:cNvGrpSpPr>
          <p:nvPr/>
        </p:nvGrpSpPr>
        <p:grpSpPr bwMode="auto">
          <a:xfrm>
            <a:off x="4178300" y="4864124"/>
            <a:ext cx="1587500" cy="1373188"/>
            <a:chOff x="4180" y="2156"/>
            <a:chExt cx="1000" cy="865"/>
          </a:xfrm>
        </p:grpSpPr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4333" y="2156"/>
              <a:ext cx="716" cy="687"/>
              <a:chOff x="4333" y="2156"/>
              <a:chExt cx="716" cy="687"/>
            </a:xfrm>
          </p:grpSpPr>
          <p:sp>
            <p:nvSpPr>
              <p:cNvPr id="13318" name="Oval 6"/>
              <p:cNvSpPr>
                <a:spLocks noChangeArrowheads="1"/>
              </p:cNvSpPr>
              <p:nvPr/>
            </p:nvSpPr>
            <p:spPr bwMode="auto">
              <a:xfrm>
                <a:off x="4333" y="2156"/>
                <a:ext cx="716" cy="687"/>
              </a:xfrm>
              <a:prstGeom prst="ellipse">
                <a:avLst/>
              </a:prstGeom>
              <a:solidFill>
                <a:srgbClr val="FF8000"/>
              </a:solidFill>
              <a:ln w="12700">
                <a:solidFill>
                  <a:srgbClr val="FFC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21" name="Group 9"/>
              <p:cNvGrpSpPr>
                <a:grpSpLocks/>
              </p:cNvGrpSpPr>
              <p:nvPr/>
            </p:nvGrpSpPr>
            <p:grpSpPr bwMode="auto">
              <a:xfrm>
                <a:off x="4524" y="2213"/>
                <a:ext cx="58" cy="35"/>
                <a:chOff x="4524" y="2213"/>
                <a:chExt cx="58" cy="35"/>
              </a:xfrm>
            </p:grpSpPr>
            <p:sp>
              <p:nvSpPr>
                <p:cNvPr id="13319" name="Oval 7"/>
                <p:cNvSpPr>
                  <a:spLocks noChangeArrowheads="1"/>
                </p:cNvSpPr>
                <p:nvPr/>
              </p:nvSpPr>
              <p:spPr bwMode="auto">
                <a:xfrm>
                  <a:off x="4538" y="2223"/>
                  <a:ext cx="25" cy="11"/>
                </a:xfrm>
                <a:prstGeom prst="ellipse">
                  <a:avLst/>
                </a:prstGeom>
                <a:solidFill>
                  <a:srgbClr val="FFC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0" name="Freeform 8"/>
                <p:cNvSpPr>
                  <a:spLocks/>
                </p:cNvSpPr>
                <p:nvPr/>
              </p:nvSpPr>
              <p:spPr bwMode="auto">
                <a:xfrm>
                  <a:off x="4524" y="2213"/>
                  <a:ext cx="58" cy="35"/>
                </a:xfrm>
                <a:custGeom>
                  <a:avLst/>
                  <a:gdLst>
                    <a:gd name="T0" fmla="*/ 18 w 58"/>
                    <a:gd name="T1" fmla="*/ 34 h 35"/>
                    <a:gd name="T2" fmla="*/ 14 w 58"/>
                    <a:gd name="T3" fmla="*/ 31 h 35"/>
                    <a:gd name="T4" fmla="*/ 11 w 58"/>
                    <a:gd name="T5" fmla="*/ 31 h 35"/>
                    <a:gd name="T6" fmla="*/ 7 w 58"/>
                    <a:gd name="T7" fmla="*/ 27 h 35"/>
                    <a:gd name="T8" fmla="*/ 4 w 58"/>
                    <a:gd name="T9" fmla="*/ 24 h 35"/>
                    <a:gd name="T10" fmla="*/ 0 w 58"/>
                    <a:gd name="T11" fmla="*/ 20 h 35"/>
                    <a:gd name="T12" fmla="*/ 0 w 58"/>
                    <a:gd name="T13" fmla="*/ 17 h 35"/>
                    <a:gd name="T14" fmla="*/ 0 w 58"/>
                    <a:gd name="T15" fmla="*/ 14 h 35"/>
                    <a:gd name="T16" fmla="*/ 4 w 58"/>
                    <a:gd name="T17" fmla="*/ 10 h 35"/>
                    <a:gd name="T18" fmla="*/ 4 w 58"/>
                    <a:gd name="T19" fmla="*/ 7 h 35"/>
                    <a:gd name="T20" fmla="*/ 7 w 58"/>
                    <a:gd name="T21" fmla="*/ 3 h 35"/>
                    <a:gd name="T22" fmla="*/ 11 w 58"/>
                    <a:gd name="T23" fmla="*/ 3 h 35"/>
                    <a:gd name="T24" fmla="*/ 14 w 58"/>
                    <a:gd name="T25" fmla="*/ 0 h 35"/>
                    <a:gd name="T26" fmla="*/ 21 w 58"/>
                    <a:gd name="T27" fmla="*/ 0 h 35"/>
                    <a:gd name="T28" fmla="*/ 25 w 58"/>
                    <a:gd name="T29" fmla="*/ 0 h 35"/>
                    <a:gd name="T30" fmla="*/ 32 w 58"/>
                    <a:gd name="T31" fmla="*/ 0 h 35"/>
                    <a:gd name="T32" fmla="*/ 36 w 58"/>
                    <a:gd name="T33" fmla="*/ 0 h 35"/>
                    <a:gd name="T34" fmla="*/ 43 w 58"/>
                    <a:gd name="T35" fmla="*/ 3 h 35"/>
                    <a:gd name="T36" fmla="*/ 50 w 58"/>
                    <a:gd name="T37" fmla="*/ 3 h 35"/>
                    <a:gd name="T38" fmla="*/ 53 w 58"/>
                    <a:gd name="T39" fmla="*/ 7 h 35"/>
                    <a:gd name="T40" fmla="*/ 53 w 58"/>
                    <a:gd name="T41" fmla="*/ 14 h 35"/>
                    <a:gd name="T42" fmla="*/ 57 w 58"/>
                    <a:gd name="T43" fmla="*/ 17 h 35"/>
                    <a:gd name="T44" fmla="*/ 57 w 58"/>
                    <a:gd name="T45" fmla="*/ 20 h 35"/>
                    <a:gd name="T46" fmla="*/ 53 w 58"/>
                    <a:gd name="T47" fmla="*/ 24 h 35"/>
                    <a:gd name="T48" fmla="*/ 50 w 58"/>
                    <a:gd name="T49" fmla="*/ 27 h 35"/>
                    <a:gd name="T50" fmla="*/ 46 w 58"/>
                    <a:gd name="T51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8" h="35">
                      <a:moveTo>
                        <a:pt x="18" y="34"/>
                      </a:moveTo>
                      <a:lnTo>
                        <a:pt x="14" y="31"/>
                      </a:lnTo>
                      <a:lnTo>
                        <a:pt x="11" y="31"/>
                      </a:lnTo>
                      <a:lnTo>
                        <a:pt x="7" y="27"/>
                      </a:lnTo>
                      <a:lnTo>
                        <a:pt x="4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4" y="10"/>
                      </a:lnTo>
                      <a:lnTo>
                        <a:pt x="4" y="7"/>
                      </a:lnTo>
                      <a:lnTo>
                        <a:pt x="7" y="3"/>
                      </a:lnTo>
                      <a:lnTo>
                        <a:pt x="11" y="3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3" y="3"/>
                      </a:lnTo>
                      <a:lnTo>
                        <a:pt x="50" y="3"/>
                      </a:lnTo>
                      <a:lnTo>
                        <a:pt x="53" y="7"/>
                      </a:lnTo>
                      <a:lnTo>
                        <a:pt x="53" y="14"/>
                      </a:lnTo>
                      <a:lnTo>
                        <a:pt x="57" y="17"/>
                      </a:lnTo>
                      <a:lnTo>
                        <a:pt x="57" y="20"/>
                      </a:lnTo>
                      <a:lnTo>
                        <a:pt x="53" y="24"/>
                      </a:lnTo>
                      <a:lnTo>
                        <a:pt x="50" y="27"/>
                      </a:lnTo>
                      <a:lnTo>
                        <a:pt x="46" y="31"/>
                      </a:lnTo>
                    </a:path>
                  </a:pathLst>
                </a:custGeom>
                <a:noFill/>
                <a:ln w="12700" cap="rnd" cmpd="sng">
                  <a:solidFill>
                    <a:srgbClr val="FFC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39" name="Group 27"/>
            <p:cNvGrpSpPr>
              <a:grpSpLocks/>
            </p:cNvGrpSpPr>
            <p:nvPr/>
          </p:nvGrpSpPr>
          <p:grpSpPr bwMode="auto">
            <a:xfrm>
              <a:off x="4500" y="2245"/>
              <a:ext cx="680" cy="652"/>
              <a:chOff x="4500" y="2245"/>
              <a:chExt cx="680" cy="652"/>
            </a:xfrm>
          </p:grpSpPr>
          <p:grpSp>
            <p:nvGrpSpPr>
              <p:cNvPr id="13325" name="Group 13"/>
              <p:cNvGrpSpPr>
                <a:grpSpLocks/>
              </p:cNvGrpSpPr>
              <p:nvPr/>
            </p:nvGrpSpPr>
            <p:grpSpPr bwMode="auto">
              <a:xfrm>
                <a:off x="4500" y="2245"/>
                <a:ext cx="680" cy="652"/>
                <a:chOff x="4500" y="2245"/>
                <a:chExt cx="680" cy="652"/>
              </a:xfrm>
            </p:grpSpPr>
            <p:sp>
              <p:nvSpPr>
                <p:cNvPr id="13323" name="Oval 11"/>
                <p:cNvSpPr>
                  <a:spLocks noChangeArrowheads="1"/>
                </p:cNvSpPr>
                <p:nvPr/>
              </p:nvSpPr>
              <p:spPr bwMode="auto">
                <a:xfrm>
                  <a:off x="4500" y="2245"/>
                  <a:ext cx="680" cy="652"/>
                </a:xfrm>
                <a:prstGeom prst="ellipse">
                  <a:avLst/>
                </a:prstGeom>
                <a:solidFill>
                  <a:srgbClr val="E07000"/>
                </a:solidFill>
                <a:ln w="12700">
                  <a:solidFill>
                    <a:srgbClr val="FFA04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4" name="Oval 12"/>
                <p:cNvSpPr>
                  <a:spLocks noChangeArrowheads="1"/>
                </p:cNvSpPr>
                <p:nvPr/>
              </p:nvSpPr>
              <p:spPr bwMode="auto">
                <a:xfrm>
                  <a:off x="4518" y="2262"/>
                  <a:ext cx="644" cy="615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FFA04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38" name="Group 26"/>
              <p:cNvGrpSpPr>
                <a:grpSpLocks/>
              </p:cNvGrpSpPr>
              <p:nvPr/>
            </p:nvGrpSpPr>
            <p:grpSpPr bwMode="auto">
              <a:xfrm>
                <a:off x="4552" y="2292"/>
                <a:ext cx="579" cy="554"/>
                <a:chOff x="4552" y="2292"/>
                <a:chExt cx="579" cy="554"/>
              </a:xfrm>
            </p:grpSpPr>
            <p:sp>
              <p:nvSpPr>
                <p:cNvPr id="13326" name="Oval 14"/>
                <p:cNvSpPr>
                  <a:spLocks noChangeArrowheads="1"/>
                </p:cNvSpPr>
                <p:nvPr/>
              </p:nvSpPr>
              <p:spPr bwMode="auto">
                <a:xfrm>
                  <a:off x="4553" y="2292"/>
                  <a:ext cx="578" cy="554"/>
                </a:xfrm>
                <a:prstGeom prst="ellipse">
                  <a:avLst/>
                </a:prstGeom>
                <a:solidFill>
                  <a:srgbClr val="FFA040"/>
                </a:solidFill>
                <a:ln w="12700">
                  <a:solidFill>
                    <a:srgbClr val="FFC08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337" name="Group 25"/>
                <p:cNvGrpSpPr>
                  <a:grpSpLocks/>
                </p:cNvGrpSpPr>
                <p:nvPr/>
              </p:nvGrpSpPr>
              <p:grpSpPr bwMode="auto">
                <a:xfrm>
                  <a:off x="4552" y="2299"/>
                  <a:ext cx="576" cy="546"/>
                  <a:chOff x="4552" y="2299"/>
                  <a:chExt cx="576" cy="546"/>
                </a:xfrm>
              </p:grpSpPr>
              <p:grpSp>
                <p:nvGrpSpPr>
                  <p:cNvPr id="13335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4552" y="2299"/>
                    <a:ext cx="576" cy="546"/>
                    <a:chOff x="4552" y="2299"/>
                    <a:chExt cx="576" cy="546"/>
                  </a:xfrm>
                </p:grpSpPr>
                <p:sp>
                  <p:nvSpPr>
                    <p:cNvPr id="13327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768" y="2299"/>
                      <a:ext cx="155" cy="273"/>
                    </a:xfrm>
                    <a:custGeom>
                      <a:avLst/>
                      <a:gdLst>
                        <a:gd name="T0" fmla="*/ 0 w 155"/>
                        <a:gd name="T1" fmla="*/ 0 h 273"/>
                        <a:gd name="T2" fmla="*/ 75 w 155"/>
                        <a:gd name="T3" fmla="*/ 272 h 273"/>
                        <a:gd name="T4" fmla="*/ 154 w 155"/>
                        <a:gd name="T5" fmla="*/ 3 h 2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5" h="273">
                          <a:moveTo>
                            <a:pt x="0" y="0"/>
                          </a:moveTo>
                          <a:lnTo>
                            <a:pt x="75" y="272"/>
                          </a:lnTo>
                          <a:lnTo>
                            <a:pt x="154" y="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FFC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28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4676" y="2343"/>
                      <a:ext cx="345" cy="229"/>
                    </a:xfrm>
                    <a:custGeom>
                      <a:avLst/>
                      <a:gdLst>
                        <a:gd name="T0" fmla="*/ 0 w 345"/>
                        <a:gd name="T1" fmla="*/ 0 h 229"/>
                        <a:gd name="T2" fmla="*/ 167 w 345"/>
                        <a:gd name="T3" fmla="*/ 228 h 229"/>
                        <a:gd name="T4" fmla="*/ 344 w 345"/>
                        <a:gd name="T5" fmla="*/ 17 h 2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45" h="229">
                          <a:moveTo>
                            <a:pt x="0" y="0"/>
                          </a:moveTo>
                          <a:lnTo>
                            <a:pt x="167" y="228"/>
                          </a:lnTo>
                          <a:lnTo>
                            <a:pt x="344" y="17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FFC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2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4598" y="2411"/>
                      <a:ext cx="495" cy="161"/>
                    </a:xfrm>
                    <a:custGeom>
                      <a:avLst/>
                      <a:gdLst>
                        <a:gd name="T0" fmla="*/ 0 w 495"/>
                        <a:gd name="T1" fmla="*/ 0 h 161"/>
                        <a:gd name="T2" fmla="*/ 245 w 495"/>
                        <a:gd name="T3" fmla="*/ 160 h 161"/>
                        <a:gd name="T4" fmla="*/ 494 w 495"/>
                        <a:gd name="T5" fmla="*/ 24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95" h="161">
                          <a:moveTo>
                            <a:pt x="0" y="0"/>
                          </a:moveTo>
                          <a:lnTo>
                            <a:pt x="245" y="160"/>
                          </a:lnTo>
                          <a:lnTo>
                            <a:pt x="494" y="24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FFC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30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4552" y="2513"/>
                      <a:ext cx="576" cy="59"/>
                    </a:xfrm>
                    <a:custGeom>
                      <a:avLst/>
                      <a:gdLst>
                        <a:gd name="T0" fmla="*/ 0 w 576"/>
                        <a:gd name="T1" fmla="*/ 0 h 59"/>
                        <a:gd name="T2" fmla="*/ 291 w 576"/>
                        <a:gd name="T3" fmla="*/ 58 h 59"/>
                        <a:gd name="T4" fmla="*/ 575 w 576"/>
                        <a:gd name="T5" fmla="*/ 10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76" h="59">
                          <a:moveTo>
                            <a:pt x="0" y="0"/>
                          </a:moveTo>
                          <a:lnTo>
                            <a:pt x="291" y="58"/>
                          </a:lnTo>
                          <a:lnTo>
                            <a:pt x="575" y="1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FFC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31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4762" y="2571"/>
                      <a:ext cx="150" cy="274"/>
                    </a:xfrm>
                    <a:custGeom>
                      <a:avLst/>
                      <a:gdLst>
                        <a:gd name="T0" fmla="*/ 149 w 150"/>
                        <a:gd name="T1" fmla="*/ 273 h 274"/>
                        <a:gd name="T2" fmla="*/ 78 w 150"/>
                        <a:gd name="T3" fmla="*/ 0 h 274"/>
                        <a:gd name="T4" fmla="*/ 0 w 150"/>
                        <a:gd name="T5" fmla="*/ 270 h 2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0" h="274">
                          <a:moveTo>
                            <a:pt x="149" y="273"/>
                          </a:moveTo>
                          <a:lnTo>
                            <a:pt x="78" y="0"/>
                          </a:lnTo>
                          <a:lnTo>
                            <a:pt x="0" y="27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FFC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32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4659" y="2571"/>
                      <a:ext cx="348" cy="230"/>
                    </a:xfrm>
                    <a:custGeom>
                      <a:avLst/>
                      <a:gdLst>
                        <a:gd name="T0" fmla="*/ 347 w 348"/>
                        <a:gd name="T1" fmla="*/ 229 h 230"/>
                        <a:gd name="T2" fmla="*/ 181 w 348"/>
                        <a:gd name="T3" fmla="*/ 0 h 230"/>
                        <a:gd name="T4" fmla="*/ 0 w 348"/>
                        <a:gd name="T5" fmla="*/ 215 h 2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48" h="230">
                          <a:moveTo>
                            <a:pt x="347" y="229"/>
                          </a:moveTo>
                          <a:lnTo>
                            <a:pt x="181" y="0"/>
                          </a:lnTo>
                          <a:lnTo>
                            <a:pt x="0" y="215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FFC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33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4592" y="2571"/>
                      <a:ext cx="494" cy="161"/>
                    </a:xfrm>
                    <a:custGeom>
                      <a:avLst/>
                      <a:gdLst>
                        <a:gd name="T0" fmla="*/ 493 w 494"/>
                        <a:gd name="T1" fmla="*/ 160 h 161"/>
                        <a:gd name="T2" fmla="*/ 248 w 494"/>
                        <a:gd name="T3" fmla="*/ 0 h 161"/>
                        <a:gd name="T4" fmla="*/ 0 w 494"/>
                        <a:gd name="T5" fmla="*/ 136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94" h="161">
                          <a:moveTo>
                            <a:pt x="493" y="160"/>
                          </a:moveTo>
                          <a:lnTo>
                            <a:pt x="248" y="0"/>
                          </a:lnTo>
                          <a:lnTo>
                            <a:pt x="0" y="13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FFC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34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4552" y="2571"/>
                      <a:ext cx="572" cy="66"/>
                    </a:xfrm>
                    <a:custGeom>
                      <a:avLst/>
                      <a:gdLst>
                        <a:gd name="T0" fmla="*/ 571 w 572"/>
                        <a:gd name="T1" fmla="*/ 65 h 66"/>
                        <a:gd name="T2" fmla="*/ 287 w 572"/>
                        <a:gd name="T3" fmla="*/ 0 h 66"/>
                        <a:gd name="T4" fmla="*/ 0 w 572"/>
                        <a:gd name="T5" fmla="*/ 55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72" h="66">
                          <a:moveTo>
                            <a:pt x="571" y="65"/>
                          </a:moveTo>
                          <a:lnTo>
                            <a:pt x="287" y="0"/>
                          </a:lnTo>
                          <a:lnTo>
                            <a:pt x="0" y="55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FFC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3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812" y="2541"/>
                    <a:ext cx="55" cy="57"/>
                  </a:xfrm>
                  <a:prstGeom prst="ellipse">
                    <a:avLst/>
                  </a:prstGeom>
                  <a:solidFill>
                    <a:srgbClr val="FFC080"/>
                  </a:solidFill>
                  <a:ln w="12700">
                    <a:solidFill>
                      <a:srgbClr val="FFC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356" name="Group 44"/>
            <p:cNvGrpSpPr>
              <a:grpSpLocks/>
            </p:cNvGrpSpPr>
            <p:nvPr/>
          </p:nvGrpSpPr>
          <p:grpSpPr bwMode="auto">
            <a:xfrm>
              <a:off x="4180" y="2573"/>
              <a:ext cx="657" cy="369"/>
              <a:chOff x="4180" y="2573"/>
              <a:chExt cx="657" cy="369"/>
            </a:xfrm>
          </p:grpSpPr>
          <p:grpSp>
            <p:nvGrpSpPr>
              <p:cNvPr id="13346" name="Group 34"/>
              <p:cNvGrpSpPr>
                <a:grpSpLocks/>
              </p:cNvGrpSpPr>
              <p:nvPr/>
            </p:nvGrpSpPr>
            <p:grpSpPr bwMode="auto">
              <a:xfrm>
                <a:off x="4180" y="2573"/>
                <a:ext cx="657" cy="369"/>
                <a:chOff x="4180" y="2573"/>
                <a:chExt cx="657" cy="369"/>
              </a:xfrm>
            </p:grpSpPr>
            <p:sp>
              <p:nvSpPr>
                <p:cNvPr id="13340" name="Arc 28"/>
                <p:cNvSpPr>
                  <a:spLocks/>
                </p:cNvSpPr>
                <p:nvPr/>
              </p:nvSpPr>
              <p:spPr bwMode="auto">
                <a:xfrm>
                  <a:off x="4181" y="2573"/>
                  <a:ext cx="656" cy="369"/>
                </a:xfrm>
                <a:custGeom>
                  <a:avLst/>
                  <a:gdLst>
                    <a:gd name="G0" fmla="+- 21600 0 0"/>
                    <a:gd name="G1" fmla="+- 3385 0 0"/>
                    <a:gd name="G2" fmla="+- 21600 0 0"/>
                    <a:gd name="T0" fmla="*/ 43200 w 43200"/>
                    <a:gd name="T1" fmla="*/ 3385 h 24985"/>
                    <a:gd name="T2" fmla="*/ 267 w 43200"/>
                    <a:gd name="T3" fmla="*/ 0 h 24985"/>
                    <a:gd name="T4" fmla="*/ 21600 w 43200"/>
                    <a:gd name="T5" fmla="*/ 3385 h 24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4985" fill="none" extrusionOk="0">
                      <a:moveTo>
                        <a:pt x="43200" y="3385"/>
                      </a:moveTo>
                      <a:cubicBezTo>
                        <a:pt x="43200" y="15314"/>
                        <a:pt x="33529" y="24985"/>
                        <a:pt x="21600" y="24985"/>
                      </a:cubicBezTo>
                      <a:cubicBezTo>
                        <a:pt x="9670" y="24985"/>
                        <a:pt x="0" y="15314"/>
                        <a:pt x="0" y="3385"/>
                      </a:cubicBezTo>
                      <a:cubicBezTo>
                        <a:pt x="0" y="2251"/>
                        <a:pt x="89" y="1119"/>
                        <a:pt x="266" y="-1"/>
                      </a:cubicBezTo>
                    </a:path>
                    <a:path w="43200" h="24985" stroke="0" extrusionOk="0">
                      <a:moveTo>
                        <a:pt x="43200" y="3385"/>
                      </a:moveTo>
                      <a:cubicBezTo>
                        <a:pt x="43200" y="15314"/>
                        <a:pt x="33529" y="24985"/>
                        <a:pt x="21600" y="24985"/>
                      </a:cubicBezTo>
                      <a:cubicBezTo>
                        <a:pt x="9670" y="24985"/>
                        <a:pt x="0" y="15314"/>
                        <a:pt x="0" y="3385"/>
                      </a:cubicBezTo>
                      <a:cubicBezTo>
                        <a:pt x="0" y="2251"/>
                        <a:pt x="89" y="1119"/>
                        <a:pt x="266" y="-1"/>
                      </a:cubicBezTo>
                      <a:lnTo>
                        <a:pt x="21600" y="3385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 w="12700" cap="rnd">
                  <a:solidFill>
                    <a:srgbClr val="FFA04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1" name="Line 29"/>
                <p:cNvSpPr>
                  <a:spLocks noChangeShapeType="1"/>
                </p:cNvSpPr>
                <p:nvPr/>
              </p:nvSpPr>
              <p:spPr bwMode="auto">
                <a:xfrm>
                  <a:off x="4510" y="2623"/>
                  <a:ext cx="326" cy="0"/>
                </a:xfrm>
                <a:prstGeom prst="line">
                  <a:avLst/>
                </a:prstGeom>
                <a:noFill/>
                <a:ln w="12700">
                  <a:solidFill>
                    <a:srgbClr val="FFA04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2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4180" y="2576"/>
                  <a:ext cx="326" cy="47"/>
                </a:xfrm>
                <a:prstGeom prst="line">
                  <a:avLst/>
                </a:prstGeom>
                <a:noFill/>
                <a:ln w="12700">
                  <a:solidFill>
                    <a:srgbClr val="FFA04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3" name="Arc 31"/>
                <p:cNvSpPr>
                  <a:spLocks/>
                </p:cNvSpPr>
                <p:nvPr/>
              </p:nvSpPr>
              <p:spPr bwMode="auto">
                <a:xfrm>
                  <a:off x="4195" y="2577"/>
                  <a:ext cx="627" cy="338"/>
                </a:xfrm>
                <a:custGeom>
                  <a:avLst/>
                  <a:gdLst>
                    <a:gd name="G0" fmla="+- 21600 0 0"/>
                    <a:gd name="G1" fmla="+- 3387 0 0"/>
                    <a:gd name="G2" fmla="+- 21600 0 0"/>
                    <a:gd name="T0" fmla="*/ 43200 w 43200"/>
                    <a:gd name="T1" fmla="*/ 3387 h 24987"/>
                    <a:gd name="T2" fmla="*/ 268 w 43200"/>
                    <a:gd name="T3" fmla="*/ 0 h 24987"/>
                    <a:gd name="T4" fmla="*/ 21600 w 43200"/>
                    <a:gd name="T5" fmla="*/ 3387 h 24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4987" fill="none" extrusionOk="0">
                      <a:moveTo>
                        <a:pt x="43200" y="3387"/>
                      </a:moveTo>
                      <a:cubicBezTo>
                        <a:pt x="43200" y="15316"/>
                        <a:pt x="33529" y="24987"/>
                        <a:pt x="21600" y="24987"/>
                      </a:cubicBezTo>
                      <a:cubicBezTo>
                        <a:pt x="9670" y="24987"/>
                        <a:pt x="0" y="15316"/>
                        <a:pt x="0" y="3387"/>
                      </a:cubicBezTo>
                      <a:cubicBezTo>
                        <a:pt x="0" y="2252"/>
                        <a:pt x="89" y="1120"/>
                        <a:pt x="267" y="-1"/>
                      </a:cubicBezTo>
                    </a:path>
                    <a:path w="43200" h="24987" stroke="0" extrusionOk="0">
                      <a:moveTo>
                        <a:pt x="43200" y="3387"/>
                      </a:moveTo>
                      <a:cubicBezTo>
                        <a:pt x="43200" y="15316"/>
                        <a:pt x="33529" y="24987"/>
                        <a:pt x="21600" y="24987"/>
                      </a:cubicBezTo>
                      <a:cubicBezTo>
                        <a:pt x="9670" y="24987"/>
                        <a:pt x="0" y="15316"/>
                        <a:pt x="0" y="3387"/>
                      </a:cubicBezTo>
                      <a:cubicBezTo>
                        <a:pt x="0" y="2252"/>
                        <a:pt x="89" y="1120"/>
                        <a:pt x="267" y="-1"/>
                      </a:cubicBezTo>
                      <a:lnTo>
                        <a:pt x="21600" y="3387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FFA04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4" name="Line 32"/>
                <p:cNvSpPr>
                  <a:spLocks noChangeShapeType="1"/>
                </p:cNvSpPr>
                <p:nvPr/>
              </p:nvSpPr>
              <p:spPr bwMode="auto">
                <a:xfrm>
                  <a:off x="4510" y="2623"/>
                  <a:ext cx="311" cy="0"/>
                </a:xfrm>
                <a:prstGeom prst="line">
                  <a:avLst/>
                </a:prstGeom>
                <a:noFill/>
                <a:ln w="12700">
                  <a:solidFill>
                    <a:srgbClr val="FFA04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5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4194" y="2579"/>
                  <a:ext cx="312" cy="44"/>
                </a:xfrm>
                <a:prstGeom prst="line">
                  <a:avLst/>
                </a:prstGeom>
                <a:noFill/>
                <a:ln w="12700">
                  <a:solidFill>
                    <a:srgbClr val="FFA04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55" name="Group 43"/>
              <p:cNvGrpSpPr>
                <a:grpSpLocks/>
              </p:cNvGrpSpPr>
              <p:nvPr/>
            </p:nvGrpSpPr>
            <p:grpSpPr bwMode="auto">
              <a:xfrm>
                <a:off x="4197" y="2620"/>
                <a:ext cx="612" cy="299"/>
                <a:chOff x="4197" y="2620"/>
                <a:chExt cx="612" cy="299"/>
              </a:xfrm>
            </p:grpSpPr>
            <p:grpSp>
              <p:nvGrpSpPr>
                <p:cNvPr id="13351" name="Group 39"/>
                <p:cNvGrpSpPr>
                  <a:grpSpLocks/>
                </p:cNvGrpSpPr>
                <p:nvPr/>
              </p:nvGrpSpPr>
              <p:grpSpPr bwMode="auto">
                <a:xfrm>
                  <a:off x="4197" y="2626"/>
                  <a:ext cx="612" cy="293"/>
                  <a:chOff x="4197" y="2626"/>
                  <a:chExt cx="612" cy="293"/>
                </a:xfrm>
              </p:grpSpPr>
              <p:sp>
                <p:nvSpPr>
                  <p:cNvPr id="13347" name="Freeform 35"/>
                  <p:cNvSpPr>
                    <a:spLocks/>
                  </p:cNvSpPr>
                  <p:nvPr/>
                </p:nvSpPr>
                <p:spPr bwMode="auto">
                  <a:xfrm>
                    <a:off x="4197" y="2626"/>
                    <a:ext cx="612" cy="106"/>
                  </a:xfrm>
                  <a:custGeom>
                    <a:avLst/>
                    <a:gdLst>
                      <a:gd name="T0" fmla="*/ 611 w 612"/>
                      <a:gd name="T1" fmla="*/ 105 h 106"/>
                      <a:gd name="T2" fmla="*/ 309 w 612"/>
                      <a:gd name="T3" fmla="*/ 0 h 106"/>
                      <a:gd name="T4" fmla="*/ 0 w 612"/>
                      <a:gd name="T5" fmla="*/ 51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12" h="106">
                        <a:moveTo>
                          <a:pt x="611" y="105"/>
                        </a:moveTo>
                        <a:lnTo>
                          <a:pt x="309" y="0"/>
                        </a:lnTo>
                        <a:lnTo>
                          <a:pt x="0" y="5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FFA04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48" name="Freeform 36"/>
                  <p:cNvSpPr>
                    <a:spLocks/>
                  </p:cNvSpPr>
                  <p:nvPr/>
                </p:nvSpPr>
                <p:spPr bwMode="auto">
                  <a:xfrm>
                    <a:off x="4240" y="2626"/>
                    <a:ext cx="498" cy="205"/>
                  </a:xfrm>
                  <a:custGeom>
                    <a:avLst/>
                    <a:gdLst>
                      <a:gd name="T0" fmla="*/ 497 w 498"/>
                      <a:gd name="T1" fmla="*/ 204 h 205"/>
                      <a:gd name="T2" fmla="*/ 266 w 498"/>
                      <a:gd name="T3" fmla="*/ 0 h 205"/>
                      <a:gd name="T4" fmla="*/ 0 w 498"/>
                      <a:gd name="T5" fmla="*/ 153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98" h="205">
                        <a:moveTo>
                          <a:pt x="497" y="204"/>
                        </a:moveTo>
                        <a:lnTo>
                          <a:pt x="266" y="0"/>
                        </a:lnTo>
                        <a:lnTo>
                          <a:pt x="0" y="15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FFA04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49" name="Freeform 37"/>
                  <p:cNvSpPr>
                    <a:spLocks/>
                  </p:cNvSpPr>
                  <p:nvPr/>
                </p:nvSpPr>
                <p:spPr bwMode="auto">
                  <a:xfrm>
                    <a:off x="4315" y="2626"/>
                    <a:ext cx="317" cy="273"/>
                  </a:xfrm>
                  <a:custGeom>
                    <a:avLst/>
                    <a:gdLst>
                      <a:gd name="T0" fmla="*/ 316 w 317"/>
                      <a:gd name="T1" fmla="*/ 272 h 273"/>
                      <a:gd name="T2" fmla="*/ 192 w 317"/>
                      <a:gd name="T3" fmla="*/ 0 h 273"/>
                      <a:gd name="T4" fmla="*/ 0 w 317"/>
                      <a:gd name="T5" fmla="*/ 228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7" h="273">
                        <a:moveTo>
                          <a:pt x="316" y="272"/>
                        </a:moveTo>
                        <a:lnTo>
                          <a:pt x="192" y="0"/>
                        </a:lnTo>
                        <a:lnTo>
                          <a:pt x="0" y="22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FFA04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50" name="Freeform 38"/>
                  <p:cNvSpPr>
                    <a:spLocks/>
                  </p:cNvSpPr>
                  <p:nvPr/>
                </p:nvSpPr>
                <p:spPr bwMode="auto">
                  <a:xfrm>
                    <a:off x="4403" y="2626"/>
                    <a:ext cx="118" cy="293"/>
                  </a:xfrm>
                  <a:custGeom>
                    <a:avLst/>
                    <a:gdLst>
                      <a:gd name="T0" fmla="*/ 117 w 118"/>
                      <a:gd name="T1" fmla="*/ 292 h 293"/>
                      <a:gd name="T2" fmla="*/ 103 w 118"/>
                      <a:gd name="T3" fmla="*/ 0 h 293"/>
                      <a:gd name="T4" fmla="*/ 0 w 118"/>
                      <a:gd name="T5" fmla="*/ 278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8" h="293">
                        <a:moveTo>
                          <a:pt x="117" y="292"/>
                        </a:moveTo>
                        <a:lnTo>
                          <a:pt x="103" y="0"/>
                        </a:lnTo>
                        <a:lnTo>
                          <a:pt x="0" y="2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FFA04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52" name="Arc 40"/>
                <p:cNvSpPr>
                  <a:spLocks/>
                </p:cNvSpPr>
                <p:nvPr/>
              </p:nvSpPr>
              <p:spPr bwMode="auto">
                <a:xfrm>
                  <a:off x="4479" y="2620"/>
                  <a:ext cx="53" cy="25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43200 w 43200"/>
                    <a:gd name="T1" fmla="*/ 0 h 21600"/>
                    <a:gd name="T2" fmla="*/ 0 w 43200"/>
                    <a:gd name="T3" fmla="*/ 0 h 21600"/>
                    <a:gd name="T4" fmla="*/ 21600 w 432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43200" h="21600" stroke="0" extrusionOk="0">
                      <a:moveTo>
                        <a:pt x="43200" y="0"/>
                      </a:moveTo>
                      <a:cubicBezTo>
                        <a:pt x="43200" y="11929"/>
                        <a:pt x="33529" y="21600"/>
                        <a:pt x="21600" y="21600"/>
                      </a:cubicBez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FFA04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3" name="Line 41"/>
                <p:cNvSpPr>
                  <a:spLocks noChangeShapeType="1"/>
                </p:cNvSpPr>
                <p:nvPr/>
              </p:nvSpPr>
              <p:spPr bwMode="auto">
                <a:xfrm>
                  <a:off x="4506" y="2623"/>
                  <a:ext cx="25" cy="0"/>
                </a:xfrm>
                <a:prstGeom prst="line">
                  <a:avLst/>
                </a:prstGeom>
                <a:noFill/>
                <a:ln w="12700">
                  <a:solidFill>
                    <a:srgbClr val="FFA04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4471" y="2623"/>
                  <a:ext cx="31" cy="0"/>
                </a:xfrm>
                <a:prstGeom prst="line">
                  <a:avLst/>
                </a:prstGeom>
                <a:noFill/>
                <a:ln w="12700">
                  <a:solidFill>
                    <a:srgbClr val="FFA04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73" name="Group 61"/>
            <p:cNvGrpSpPr>
              <a:grpSpLocks/>
            </p:cNvGrpSpPr>
            <p:nvPr/>
          </p:nvGrpSpPr>
          <p:grpSpPr bwMode="auto">
            <a:xfrm>
              <a:off x="4460" y="2714"/>
              <a:ext cx="576" cy="307"/>
              <a:chOff x="4460" y="2714"/>
              <a:chExt cx="576" cy="307"/>
            </a:xfrm>
          </p:grpSpPr>
          <p:grpSp>
            <p:nvGrpSpPr>
              <p:cNvPr id="13363" name="Group 51"/>
              <p:cNvGrpSpPr>
                <a:grpSpLocks/>
              </p:cNvGrpSpPr>
              <p:nvPr/>
            </p:nvGrpSpPr>
            <p:grpSpPr bwMode="auto">
              <a:xfrm>
                <a:off x="4460" y="2714"/>
                <a:ext cx="576" cy="307"/>
                <a:chOff x="4460" y="2714"/>
                <a:chExt cx="576" cy="307"/>
              </a:xfrm>
            </p:grpSpPr>
            <p:sp>
              <p:nvSpPr>
                <p:cNvPr id="13357" name="Arc 45"/>
                <p:cNvSpPr>
                  <a:spLocks/>
                </p:cNvSpPr>
                <p:nvPr/>
              </p:nvSpPr>
              <p:spPr bwMode="auto">
                <a:xfrm>
                  <a:off x="4469" y="2714"/>
                  <a:ext cx="567" cy="307"/>
                </a:xfrm>
                <a:custGeom>
                  <a:avLst/>
                  <a:gdLst>
                    <a:gd name="G0" fmla="+- 21600 0 0"/>
                    <a:gd name="G1" fmla="+- 3063 0 0"/>
                    <a:gd name="G2" fmla="+- 21600 0 0"/>
                    <a:gd name="T0" fmla="*/ 42981 w 43200"/>
                    <a:gd name="T1" fmla="*/ 0 h 24663"/>
                    <a:gd name="T2" fmla="*/ 1 w 43200"/>
                    <a:gd name="T3" fmla="*/ 2983 h 24663"/>
                    <a:gd name="T4" fmla="*/ 21600 w 43200"/>
                    <a:gd name="T5" fmla="*/ 3063 h 24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4663" fill="none" extrusionOk="0">
                      <a:moveTo>
                        <a:pt x="42981" y="-1"/>
                      </a:moveTo>
                      <a:cubicBezTo>
                        <a:pt x="43127" y="1014"/>
                        <a:pt x="43200" y="2038"/>
                        <a:pt x="43200" y="3063"/>
                      </a:cubicBezTo>
                      <a:cubicBezTo>
                        <a:pt x="43200" y="14992"/>
                        <a:pt x="33529" y="24663"/>
                        <a:pt x="21600" y="24663"/>
                      </a:cubicBezTo>
                      <a:cubicBezTo>
                        <a:pt x="9670" y="24663"/>
                        <a:pt x="0" y="14992"/>
                        <a:pt x="0" y="3063"/>
                      </a:cubicBezTo>
                      <a:cubicBezTo>
                        <a:pt x="0" y="3036"/>
                        <a:pt x="0" y="3009"/>
                        <a:pt x="0" y="2982"/>
                      </a:cubicBezTo>
                    </a:path>
                    <a:path w="43200" h="24663" stroke="0" extrusionOk="0">
                      <a:moveTo>
                        <a:pt x="42981" y="-1"/>
                      </a:moveTo>
                      <a:cubicBezTo>
                        <a:pt x="43127" y="1014"/>
                        <a:pt x="43200" y="2038"/>
                        <a:pt x="43200" y="3063"/>
                      </a:cubicBezTo>
                      <a:cubicBezTo>
                        <a:pt x="43200" y="14992"/>
                        <a:pt x="33529" y="24663"/>
                        <a:pt x="21600" y="24663"/>
                      </a:cubicBezTo>
                      <a:cubicBezTo>
                        <a:pt x="9670" y="24663"/>
                        <a:pt x="0" y="14992"/>
                        <a:pt x="0" y="3063"/>
                      </a:cubicBezTo>
                      <a:cubicBezTo>
                        <a:pt x="0" y="3036"/>
                        <a:pt x="0" y="3009"/>
                        <a:pt x="0" y="2982"/>
                      </a:cubicBezTo>
                      <a:lnTo>
                        <a:pt x="21600" y="3063"/>
                      </a:lnTo>
                      <a:close/>
                    </a:path>
                  </a:pathLst>
                </a:custGeom>
                <a:solidFill>
                  <a:srgbClr val="E07000"/>
                </a:solidFill>
                <a:ln w="12700" cap="rnd">
                  <a:solidFill>
                    <a:srgbClr val="FFA04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752" y="2716"/>
                  <a:ext cx="275" cy="37"/>
                </a:xfrm>
                <a:prstGeom prst="line">
                  <a:avLst/>
                </a:prstGeom>
                <a:noFill/>
                <a:ln w="12700">
                  <a:solidFill>
                    <a:srgbClr val="FFA04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4460" y="2753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rgbClr val="FFA04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0" name="Arc 48"/>
                <p:cNvSpPr>
                  <a:spLocks/>
                </p:cNvSpPr>
                <p:nvPr/>
              </p:nvSpPr>
              <p:spPr bwMode="auto">
                <a:xfrm>
                  <a:off x="4479" y="2714"/>
                  <a:ext cx="542" cy="282"/>
                </a:xfrm>
                <a:custGeom>
                  <a:avLst/>
                  <a:gdLst>
                    <a:gd name="G0" fmla="+- 21600 0 0"/>
                    <a:gd name="G1" fmla="+- 3472 0 0"/>
                    <a:gd name="G2" fmla="+- 21600 0 0"/>
                    <a:gd name="T0" fmla="*/ 42918 w 43200"/>
                    <a:gd name="T1" fmla="*/ 0 h 25072"/>
                    <a:gd name="T2" fmla="*/ 0 w 43200"/>
                    <a:gd name="T3" fmla="*/ 3472 h 25072"/>
                    <a:gd name="T4" fmla="*/ 21600 w 43200"/>
                    <a:gd name="T5" fmla="*/ 3472 h 250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5072" fill="none" extrusionOk="0">
                      <a:moveTo>
                        <a:pt x="42919" y="-1"/>
                      </a:moveTo>
                      <a:cubicBezTo>
                        <a:pt x="43106" y="1147"/>
                        <a:pt x="43200" y="2308"/>
                        <a:pt x="43200" y="3472"/>
                      </a:cubicBezTo>
                      <a:cubicBezTo>
                        <a:pt x="43200" y="15401"/>
                        <a:pt x="33529" y="25072"/>
                        <a:pt x="21600" y="25072"/>
                      </a:cubicBezTo>
                      <a:cubicBezTo>
                        <a:pt x="9670" y="25071"/>
                        <a:pt x="-1" y="15401"/>
                        <a:pt x="-1" y="3471"/>
                      </a:cubicBezTo>
                    </a:path>
                    <a:path w="43200" h="25072" stroke="0" extrusionOk="0">
                      <a:moveTo>
                        <a:pt x="42919" y="-1"/>
                      </a:moveTo>
                      <a:cubicBezTo>
                        <a:pt x="43106" y="1147"/>
                        <a:pt x="43200" y="2308"/>
                        <a:pt x="43200" y="3472"/>
                      </a:cubicBezTo>
                      <a:cubicBezTo>
                        <a:pt x="43200" y="15401"/>
                        <a:pt x="33529" y="25072"/>
                        <a:pt x="21600" y="25072"/>
                      </a:cubicBezTo>
                      <a:cubicBezTo>
                        <a:pt x="9670" y="25071"/>
                        <a:pt x="-1" y="15401"/>
                        <a:pt x="-1" y="3471"/>
                      </a:cubicBezTo>
                      <a:lnTo>
                        <a:pt x="21600" y="3472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 w="12700" cap="rnd">
                  <a:solidFill>
                    <a:srgbClr val="FFC08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4752" y="2719"/>
                  <a:ext cx="264" cy="38"/>
                </a:xfrm>
                <a:prstGeom prst="line">
                  <a:avLst/>
                </a:prstGeom>
                <a:noFill/>
                <a:ln w="12700">
                  <a:solidFill>
                    <a:srgbClr val="FFC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2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4471" y="2757"/>
                  <a:ext cx="277" cy="0"/>
                </a:xfrm>
                <a:prstGeom prst="line">
                  <a:avLst/>
                </a:prstGeom>
                <a:noFill/>
                <a:ln w="12700">
                  <a:solidFill>
                    <a:srgbClr val="FFC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72" name="Group 60"/>
              <p:cNvGrpSpPr>
                <a:grpSpLocks/>
              </p:cNvGrpSpPr>
              <p:nvPr/>
            </p:nvGrpSpPr>
            <p:grpSpPr bwMode="auto">
              <a:xfrm>
                <a:off x="4496" y="2751"/>
                <a:ext cx="525" cy="254"/>
                <a:chOff x="4496" y="2751"/>
                <a:chExt cx="525" cy="254"/>
              </a:xfrm>
            </p:grpSpPr>
            <p:grpSp>
              <p:nvGrpSpPr>
                <p:cNvPr id="13368" name="Group 56"/>
                <p:cNvGrpSpPr>
                  <a:grpSpLocks/>
                </p:cNvGrpSpPr>
                <p:nvPr/>
              </p:nvGrpSpPr>
              <p:grpSpPr bwMode="auto">
                <a:xfrm>
                  <a:off x="4496" y="2755"/>
                  <a:ext cx="525" cy="250"/>
                  <a:chOff x="4496" y="2755"/>
                  <a:chExt cx="525" cy="250"/>
                </a:xfrm>
              </p:grpSpPr>
              <p:sp>
                <p:nvSpPr>
                  <p:cNvPr id="13364" name="Freeform 52"/>
                  <p:cNvSpPr>
                    <a:spLocks/>
                  </p:cNvSpPr>
                  <p:nvPr/>
                </p:nvSpPr>
                <p:spPr bwMode="auto">
                  <a:xfrm>
                    <a:off x="4496" y="2755"/>
                    <a:ext cx="525" cy="90"/>
                  </a:xfrm>
                  <a:custGeom>
                    <a:avLst/>
                    <a:gdLst>
                      <a:gd name="T0" fmla="*/ 0 w 525"/>
                      <a:gd name="T1" fmla="*/ 89 h 90"/>
                      <a:gd name="T2" fmla="*/ 258 w 525"/>
                      <a:gd name="T3" fmla="*/ 0 h 90"/>
                      <a:gd name="T4" fmla="*/ 524 w 525"/>
                      <a:gd name="T5" fmla="*/ 45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25" h="90">
                        <a:moveTo>
                          <a:pt x="0" y="89"/>
                        </a:moveTo>
                        <a:lnTo>
                          <a:pt x="258" y="0"/>
                        </a:lnTo>
                        <a:lnTo>
                          <a:pt x="524" y="4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FFC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5" name="Freeform 53"/>
                  <p:cNvSpPr>
                    <a:spLocks/>
                  </p:cNvSpPr>
                  <p:nvPr/>
                </p:nvSpPr>
                <p:spPr bwMode="auto">
                  <a:xfrm>
                    <a:off x="4556" y="2755"/>
                    <a:ext cx="430" cy="171"/>
                  </a:xfrm>
                  <a:custGeom>
                    <a:avLst/>
                    <a:gdLst>
                      <a:gd name="T0" fmla="*/ 0 w 430"/>
                      <a:gd name="T1" fmla="*/ 170 h 171"/>
                      <a:gd name="T2" fmla="*/ 199 w 430"/>
                      <a:gd name="T3" fmla="*/ 0 h 171"/>
                      <a:gd name="T4" fmla="*/ 429 w 430"/>
                      <a:gd name="T5" fmla="*/ 129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0" h="171">
                        <a:moveTo>
                          <a:pt x="0" y="170"/>
                        </a:moveTo>
                        <a:lnTo>
                          <a:pt x="199" y="0"/>
                        </a:lnTo>
                        <a:lnTo>
                          <a:pt x="429" y="129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FFC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6" name="Freeform 54"/>
                  <p:cNvSpPr>
                    <a:spLocks/>
                  </p:cNvSpPr>
                  <p:nvPr/>
                </p:nvSpPr>
                <p:spPr bwMode="auto">
                  <a:xfrm>
                    <a:off x="4649" y="2755"/>
                    <a:ext cx="274" cy="229"/>
                  </a:xfrm>
                  <a:custGeom>
                    <a:avLst/>
                    <a:gdLst>
                      <a:gd name="T0" fmla="*/ 0 w 274"/>
                      <a:gd name="T1" fmla="*/ 228 h 229"/>
                      <a:gd name="T2" fmla="*/ 106 w 274"/>
                      <a:gd name="T3" fmla="*/ 0 h 229"/>
                      <a:gd name="T4" fmla="*/ 273 w 274"/>
                      <a:gd name="T5" fmla="*/ 191 h 2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74" h="229">
                        <a:moveTo>
                          <a:pt x="0" y="228"/>
                        </a:moveTo>
                        <a:lnTo>
                          <a:pt x="106" y="0"/>
                        </a:lnTo>
                        <a:lnTo>
                          <a:pt x="273" y="19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FFC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67" name="Freeform 55"/>
                  <p:cNvSpPr>
                    <a:spLocks/>
                  </p:cNvSpPr>
                  <p:nvPr/>
                </p:nvSpPr>
                <p:spPr bwMode="auto">
                  <a:xfrm>
                    <a:off x="4744" y="2755"/>
                    <a:ext cx="101" cy="250"/>
                  </a:xfrm>
                  <a:custGeom>
                    <a:avLst/>
                    <a:gdLst>
                      <a:gd name="T0" fmla="*/ 0 w 101"/>
                      <a:gd name="T1" fmla="*/ 249 h 250"/>
                      <a:gd name="T2" fmla="*/ 11 w 101"/>
                      <a:gd name="T3" fmla="*/ 0 h 250"/>
                      <a:gd name="T4" fmla="*/ 100 w 101"/>
                      <a:gd name="T5" fmla="*/ 235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1" h="250">
                        <a:moveTo>
                          <a:pt x="0" y="249"/>
                        </a:moveTo>
                        <a:lnTo>
                          <a:pt x="11" y="0"/>
                        </a:lnTo>
                        <a:lnTo>
                          <a:pt x="100" y="23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FFC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69" name="Arc 57"/>
                <p:cNvSpPr>
                  <a:spLocks/>
                </p:cNvSpPr>
                <p:nvPr/>
              </p:nvSpPr>
              <p:spPr bwMode="auto">
                <a:xfrm>
                  <a:off x="4731" y="2751"/>
                  <a:ext cx="49" cy="22"/>
                </a:xfrm>
                <a:custGeom>
                  <a:avLst/>
                  <a:gdLst>
                    <a:gd name="G0" fmla="+- 21501 0 0"/>
                    <a:gd name="G1" fmla="+- 1074 0 0"/>
                    <a:gd name="G2" fmla="+- 21600 0 0"/>
                    <a:gd name="T0" fmla="*/ 43074 w 43101"/>
                    <a:gd name="T1" fmla="*/ 0 h 22674"/>
                    <a:gd name="T2" fmla="*/ 0 w 43101"/>
                    <a:gd name="T3" fmla="*/ 3129 h 22674"/>
                    <a:gd name="T4" fmla="*/ 21501 w 43101"/>
                    <a:gd name="T5" fmla="*/ 1074 h 226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01" h="22674" fill="none" extrusionOk="0">
                      <a:moveTo>
                        <a:pt x="43074" y="-1"/>
                      </a:moveTo>
                      <a:cubicBezTo>
                        <a:pt x="43092" y="357"/>
                        <a:pt x="43101" y="715"/>
                        <a:pt x="43101" y="1074"/>
                      </a:cubicBezTo>
                      <a:cubicBezTo>
                        <a:pt x="43101" y="13003"/>
                        <a:pt x="33430" y="22674"/>
                        <a:pt x="21501" y="22674"/>
                      </a:cubicBezTo>
                      <a:cubicBezTo>
                        <a:pt x="10367" y="22673"/>
                        <a:pt x="1058" y="14211"/>
                        <a:pt x="-2" y="3129"/>
                      </a:cubicBezTo>
                    </a:path>
                    <a:path w="43101" h="22674" stroke="0" extrusionOk="0">
                      <a:moveTo>
                        <a:pt x="43074" y="-1"/>
                      </a:moveTo>
                      <a:cubicBezTo>
                        <a:pt x="43092" y="357"/>
                        <a:pt x="43101" y="715"/>
                        <a:pt x="43101" y="1074"/>
                      </a:cubicBezTo>
                      <a:cubicBezTo>
                        <a:pt x="43101" y="13003"/>
                        <a:pt x="33430" y="22674"/>
                        <a:pt x="21501" y="22674"/>
                      </a:cubicBezTo>
                      <a:cubicBezTo>
                        <a:pt x="10367" y="22673"/>
                        <a:pt x="1058" y="14211"/>
                        <a:pt x="-2" y="3129"/>
                      </a:cubicBezTo>
                      <a:lnTo>
                        <a:pt x="21501" y="1074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12700" cap="rnd">
                  <a:solidFill>
                    <a:srgbClr val="FFC08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0" name="Line 58"/>
                <p:cNvSpPr>
                  <a:spLocks noChangeShapeType="1"/>
                </p:cNvSpPr>
                <p:nvPr/>
              </p:nvSpPr>
              <p:spPr bwMode="auto">
                <a:xfrm>
                  <a:off x="4755" y="2753"/>
                  <a:ext cx="20" cy="0"/>
                </a:xfrm>
                <a:prstGeom prst="line">
                  <a:avLst/>
                </a:prstGeom>
                <a:noFill/>
                <a:ln w="12700">
                  <a:solidFill>
                    <a:srgbClr val="FFC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4723" y="2753"/>
                  <a:ext cx="28" cy="4"/>
                </a:xfrm>
                <a:prstGeom prst="line">
                  <a:avLst/>
                </a:prstGeom>
                <a:noFill/>
                <a:ln w="12700">
                  <a:solidFill>
                    <a:srgbClr val="FFC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13375" name="Object 63"/>
          <p:cNvGraphicFramePr>
            <a:graphicFrameLocks/>
          </p:cNvGraphicFramePr>
          <p:nvPr/>
        </p:nvGraphicFramePr>
        <p:xfrm>
          <a:off x="6546850" y="4584700"/>
          <a:ext cx="2560638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6" name="Microsoft ClipArt Gallery" r:id="rId8" imgW="4584700" imgH="3937000" progId="MS_ClipArt_Gallery">
                  <p:embed/>
                </p:oleObj>
              </mc:Choice>
              <mc:Fallback>
                <p:oleObj name="Microsoft ClipArt Gallery" r:id="rId8" imgW="4584700" imgH="39370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4584700"/>
                        <a:ext cx="2560638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83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229600" cy="792163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Physical participants vs. traders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3141663"/>
            <a:ext cx="8316913" cy="3335337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Physical participants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Produce, consume or can store the commodity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Face undiversified risk because they deal in only one commodity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sz="2800" dirty="0"/>
              <a:t>Traders (a.k.a. speculators)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Cannot take physical delivery of the commodity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Diversify their risk by dealing in many commodities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Specialize in risk management</a:t>
            </a: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7379A-0576-274F-B027-352BEC200A8A}" type="slidenum">
              <a:rPr lang="en-GB"/>
              <a:pPr/>
              <a:t>76</a:t>
            </a:fld>
            <a:endParaRPr lang="en-GB"/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76200" y="1682750"/>
            <a:ext cx="1982788" cy="985838"/>
            <a:chOff x="48" y="1060"/>
            <a:chExt cx="1249" cy="621"/>
          </a:xfrm>
        </p:grpSpPr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48" y="1471"/>
              <a:ext cx="314" cy="210"/>
            </a:xfrm>
            <a:custGeom>
              <a:avLst/>
              <a:gdLst>
                <a:gd name="T0" fmla="*/ 0 w 314"/>
                <a:gd name="T1" fmla="*/ 79 h 210"/>
                <a:gd name="T2" fmla="*/ 105 w 314"/>
                <a:gd name="T3" fmla="*/ 0 h 210"/>
                <a:gd name="T4" fmla="*/ 146 w 314"/>
                <a:gd name="T5" fmla="*/ 26 h 210"/>
                <a:gd name="T6" fmla="*/ 313 w 314"/>
                <a:gd name="T7" fmla="*/ 26 h 210"/>
                <a:gd name="T8" fmla="*/ 313 w 314"/>
                <a:gd name="T9" fmla="*/ 209 h 210"/>
                <a:gd name="T10" fmla="*/ 0 w 314"/>
                <a:gd name="T11" fmla="*/ 209 h 210"/>
                <a:gd name="T12" fmla="*/ 0 w 314"/>
                <a:gd name="T13" fmla="*/ 7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210">
                  <a:moveTo>
                    <a:pt x="0" y="79"/>
                  </a:moveTo>
                  <a:lnTo>
                    <a:pt x="105" y="0"/>
                  </a:lnTo>
                  <a:lnTo>
                    <a:pt x="146" y="26"/>
                  </a:lnTo>
                  <a:lnTo>
                    <a:pt x="313" y="26"/>
                  </a:lnTo>
                  <a:lnTo>
                    <a:pt x="313" y="209"/>
                  </a:lnTo>
                  <a:lnTo>
                    <a:pt x="0" y="209"/>
                  </a:lnTo>
                  <a:lnTo>
                    <a:pt x="0" y="79"/>
                  </a:lnTo>
                </a:path>
              </a:pathLst>
            </a:custGeom>
            <a:solidFill>
              <a:srgbClr val="7F5F3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67" name="Group 7"/>
            <p:cNvGrpSpPr>
              <a:grpSpLocks/>
            </p:cNvGrpSpPr>
            <p:nvPr/>
          </p:nvGrpSpPr>
          <p:grpSpPr bwMode="auto">
            <a:xfrm>
              <a:off x="326" y="1253"/>
              <a:ext cx="223" cy="424"/>
              <a:chOff x="326" y="1253"/>
              <a:chExt cx="223" cy="424"/>
            </a:xfrm>
          </p:grpSpPr>
          <p:sp>
            <p:nvSpPr>
              <p:cNvPr id="15368" name="Freeform 8"/>
              <p:cNvSpPr>
                <a:spLocks/>
              </p:cNvSpPr>
              <p:nvPr/>
            </p:nvSpPr>
            <p:spPr bwMode="auto">
              <a:xfrm>
                <a:off x="326" y="1365"/>
                <a:ext cx="223" cy="312"/>
              </a:xfrm>
              <a:custGeom>
                <a:avLst/>
                <a:gdLst>
                  <a:gd name="T0" fmla="*/ 0 w 223"/>
                  <a:gd name="T1" fmla="*/ 311 h 312"/>
                  <a:gd name="T2" fmla="*/ 52 w 223"/>
                  <a:gd name="T3" fmla="*/ 0 h 312"/>
                  <a:gd name="T4" fmla="*/ 156 w 223"/>
                  <a:gd name="T5" fmla="*/ 0 h 312"/>
                  <a:gd name="T6" fmla="*/ 222 w 223"/>
                  <a:gd name="T7" fmla="*/ 311 h 312"/>
                  <a:gd name="T8" fmla="*/ 0 w 223"/>
                  <a:gd name="T9" fmla="*/ 3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312">
                    <a:moveTo>
                      <a:pt x="0" y="311"/>
                    </a:moveTo>
                    <a:lnTo>
                      <a:pt x="52" y="0"/>
                    </a:lnTo>
                    <a:lnTo>
                      <a:pt x="156" y="0"/>
                    </a:lnTo>
                    <a:lnTo>
                      <a:pt x="222" y="311"/>
                    </a:lnTo>
                    <a:lnTo>
                      <a:pt x="0" y="311"/>
                    </a:lnTo>
                  </a:path>
                </a:pathLst>
              </a:custGeom>
              <a:solidFill>
                <a:srgbClr val="3F1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9"/>
              <p:cNvSpPr>
                <a:spLocks/>
              </p:cNvSpPr>
              <p:nvPr/>
            </p:nvSpPr>
            <p:spPr bwMode="auto">
              <a:xfrm>
                <a:off x="378" y="1253"/>
                <a:ext cx="106" cy="105"/>
              </a:xfrm>
              <a:custGeom>
                <a:avLst/>
                <a:gdLst>
                  <a:gd name="T0" fmla="*/ 0 w 106"/>
                  <a:gd name="T1" fmla="*/ 104 h 105"/>
                  <a:gd name="T2" fmla="*/ 52 w 106"/>
                  <a:gd name="T3" fmla="*/ 51 h 105"/>
                  <a:gd name="T4" fmla="*/ 52 w 106"/>
                  <a:gd name="T5" fmla="*/ 0 h 105"/>
                  <a:gd name="T6" fmla="*/ 56 w 106"/>
                  <a:gd name="T7" fmla="*/ 0 h 105"/>
                  <a:gd name="T8" fmla="*/ 56 w 106"/>
                  <a:gd name="T9" fmla="*/ 51 h 105"/>
                  <a:gd name="T10" fmla="*/ 105 w 106"/>
                  <a:gd name="T11" fmla="*/ 104 h 105"/>
                  <a:gd name="T12" fmla="*/ 0 w 106"/>
                  <a:gd name="T1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5">
                    <a:moveTo>
                      <a:pt x="0" y="104"/>
                    </a:moveTo>
                    <a:lnTo>
                      <a:pt x="52" y="51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51"/>
                    </a:lnTo>
                    <a:lnTo>
                      <a:pt x="105" y="104"/>
                    </a:lnTo>
                    <a:lnTo>
                      <a:pt x="0" y="104"/>
                    </a:lnTo>
                  </a:path>
                </a:pathLst>
              </a:custGeom>
              <a:solidFill>
                <a:srgbClr val="5F3F1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0" name="Group 10"/>
            <p:cNvGrpSpPr>
              <a:grpSpLocks/>
            </p:cNvGrpSpPr>
            <p:nvPr/>
          </p:nvGrpSpPr>
          <p:grpSpPr bwMode="auto">
            <a:xfrm>
              <a:off x="796" y="1457"/>
              <a:ext cx="204" cy="214"/>
              <a:chOff x="796" y="1457"/>
              <a:chExt cx="204" cy="214"/>
            </a:xfrm>
          </p:grpSpPr>
          <p:grpSp>
            <p:nvGrpSpPr>
              <p:cNvPr id="15371" name="Group 11"/>
              <p:cNvGrpSpPr>
                <a:grpSpLocks/>
              </p:cNvGrpSpPr>
              <p:nvPr/>
            </p:nvGrpSpPr>
            <p:grpSpPr bwMode="auto">
              <a:xfrm>
                <a:off x="796" y="1457"/>
                <a:ext cx="89" cy="214"/>
                <a:chOff x="796" y="1457"/>
                <a:chExt cx="89" cy="214"/>
              </a:xfrm>
            </p:grpSpPr>
            <p:sp>
              <p:nvSpPr>
                <p:cNvPr id="15372" name="Rectangle 12"/>
                <p:cNvSpPr>
                  <a:spLocks noChangeArrowheads="1"/>
                </p:cNvSpPr>
                <p:nvPr/>
              </p:nvSpPr>
              <p:spPr bwMode="auto">
                <a:xfrm>
                  <a:off x="841" y="1575"/>
                  <a:ext cx="3" cy="96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3" name="Oval 13"/>
                <p:cNvSpPr>
                  <a:spLocks noChangeArrowheads="1"/>
                </p:cNvSpPr>
                <p:nvPr/>
              </p:nvSpPr>
              <p:spPr bwMode="auto">
                <a:xfrm>
                  <a:off x="796" y="1457"/>
                  <a:ext cx="89" cy="114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74" name="Group 14"/>
              <p:cNvGrpSpPr>
                <a:grpSpLocks/>
              </p:cNvGrpSpPr>
              <p:nvPr/>
            </p:nvGrpSpPr>
            <p:grpSpPr bwMode="auto">
              <a:xfrm>
                <a:off x="911" y="1457"/>
                <a:ext cx="89" cy="214"/>
                <a:chOff x="911" y="1457"/>
                <a:chExt cx="89" cy="214"/>
              </a:xfrm>
            </p:grpSpPr>
            <p:sp>
              <p:nvSpPr>
                <p:cNvPr id="15375" name="Rectangle 15"/>
                <p:cNvSpPr>
                  <a:spLocks noChangeArrowheads="1"/>
                </p:cNvSpPr>
                <p:nvPr/>
              </p:nvSpPr>
              <p:spPr bwMode="auto">
                <a:xfrm>
                  <a:off x="952" y="1575"/>
                  <a:ext cx="4" cy="96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6" name="Oval 16"/>
                <p:cNvSpPr>
                  <a:spLocks noChangeArrowheads="1"/>
                </p:cNvSpPr>
                <p:nvPr/>
              </p:nvSpPr>
              <p:spPr bwMode="auto">
                <a:xfrm>
                  <a:off x="911" y="1457"/>
                  <a:ext cx="89" cy="114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377" name="Group 17"/>
            <p:cNvGrpSpPr>
              <a:grpSpLocks/>
            </p:cNvGrpSpPr>
            <p:nvPr/>
          </p:nvGrpSpPr>
          <p:grpSpPr bwMode="auto">
            <a:xfrm>
              <a:off x="48" y="1060"/>
              <a:ext cx="206" cy="617"/>
              <a:chOff x="48" y="1060"/>
              <a:chExt cx="206" cy="617"/>
            </a:xfrm>
          </p:grpSpPr>
          <p:grpSp>
            <p:nvGrpSpPr>
              <p:cNvPr id="15378" name="Group 18"/>
              <p:cNvGrpSpPr>
                <a:grpSpLocks/>
              </p:cNvGrpSpPr>
              <p:nvPr/>
            </p:nvGrpSpPr>
            <p:grpSpPr bwMode="auto">
              <a:xfrm>
                <a:off x="48" y="1213"/>
                <a:ext cx="206" cy="464"/>
                <a:chOff x="48" y="1213"/>
                <a:chExt cx="206" cy="464"/>
              </a:xfrm>
            </p:grpSpPr>
            <p:sp>
              <p:nvSpPr>
                <p:cNvPr id="15379" name="Freeform 19"/>
                <p:cNvSpPr>
                  <a:spLocks/>
                </p:cNvSpPr>
                <p:nvPr/>
              </p:nvSpPr>
              <p:spPr bwMode="auto">
                <a:xfrm>
                  <a:off x="48" y="1244"/>
                  <a:ext cx="206" cy="428"/>
                </a:xfrm>
                <a:custGeom>
                  <a:avLst/>
                  <a:gdLst>
                    <a:gd name="T0" fmla="*/ 0 w 206"/>
                    <a:gd name="T1" fmla="*/ 427 h 428"/>
                    <a:gd name="T2" fmla="*/ 91 w 206"/>
                    <a:gd name="T3" fmla="*/ 0 h 428"/>
                    <a:gd name="T4" fmla="*/ 122 w 206"/>
                    <a:gd name="T5" fmla="*/ 0 h 428"/>
                    <a:gd name="T6" fmla="*/ 205 w 206"/>
                    <a:gd name="T7" fmla="*/ 427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6" h="428">
                      <a:moveTo>
                        <a:pt x="0" y="427"/>
                      </a:moveTo>
                      <a:lnTo>
                        <a:pt x="91" y="0"/>
                      </a:lnTo>
                      <a:lnTo>
                        <a:pt x="122" y="0"/>
                      </a:lnTo>
                      <a:lnTo>
                        <a:pt x="205" y="427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0" name="Freeform 20"/>
                <p:cNvSpPr>
                  <a:spLocks/>
                </p:cNvSpPr>
                <p:nvPr/>
              </p:nvSpPr>
              <p:spPr bwMode="auto">
                <a:xfrm>
                  <a:off x="117" y="1340"/>
                  <a:ext cx="75" cy="1"/>
                </a:xfrm>
                <a:custGeom>
                  <a:avLst/>
                  <a:gdLst>
                    <a:gd name="T0" fmla="*/ 0 w 75"/>
                    <a:gd name="T1" fmla="*/ 0 h 1"/>
                    <a:gd name="T2" fmla="*/ 74 w 7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5" h="1">
                      <a:moveTo>
                        <a:pt x="0" y="0"/>
                      </a:moveTo>
                      <a:lnTo>
                        <a:pt x="74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1" name="Freeform 21"/>
                <p:cNvSpPr>
                  <a:spLocks/>
                </p:cNvSpPr>
                <p:nvPr/>
              </p:nvSpPr>
              <p:spPr bwMode="auto">
                <a:xfrm>
                  <a:off x="153" y="1213"/>
                  <a:ext cx="1" cy="464"/>
                </a:xfrm>
                <a:custGeom>
                  <a:avLst/>
                  <a:gdLst>
                    <a:gd name="T0" fmla="*/ 0 w 1"/>
                    <a:gd name="T1" fmla="*/ 0 h 464"/>
                    <a:gd name="T2" fmla="*/ 0 w 1"/>
                    <a:gd name="T3" fmla="*/ 463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464">
                      <a:moveTo>
                        <a:pt x="0" y="0"/>
                      </a:moveTo>
                      <a:lnTo>
                        <a:pt x="0" y="463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82" name="Group 22"/>
              <p:cNvGrpSpPr>
                <a:grpSpLocks/>
              </p:cNvGrpSpPr>
              <p:nvPr/>
            </p:nvGrpSpPr>
            <p:grpSpPr bwMode="auto">
              <a:xfrm>
                <a:off x="94" y="1060"/>
                <a:ext cx="157" cy="145"/>
                <a:chOff x="94" y="1060"/>
                <a:chExt cx="157" cy="145"/>
              </a:xfrm>
            </p:grpSpPr>
            <p:sp>
              <p:nvSpPr>
                <p:cNvPr id="15383" name="Oval 23"/>
                <p:cNvSpPr>
                  <a:spLocks noChangeArrowheads="1"/>
                </p:cNvSpPr>
                <p:nvPr/>
              </p:nvSpPr>
              <p:spPr bwMode="auto">
                <a:xfrm>
                  <a:off x="94" y="1060"/>
                  <a:ext cx="117" cy="14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4" name="Oval 24"/>
                <p:cNvSpPr>
                  <a:spLocks noChangeArrowheads="1"/>
                </p:cNvSpPr>
                <p:nvPr/>
              </p:nvSpPr>
              <p:spPr bwMode="auto">
                <a:xfrm>
                  <a:off x="147" y="1126"/>
                  <a:ext cx="12" cy="1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5" name="Freeform 25"/>
                <p:cNvSpPr>
                  <a:spLocks/>
                </p:cNvSpPr>
                <p:nvPr/>
              </p:nvSpPr>
              <p:spPr bwMode="auto">
                <a:xfrm>
                  <a:off x="187" y="1113"/>
                  <a:ext cx="64" cy="40"/>
                </a:xfrm>
                <a:custGeom>
                  <a:avLst/>
                  <a:gdLst>
                    <a:gd name="T0" fmla="*/ 4 w 64"/>
                    <a:gd name="T1" fmla="*/ 26 h 40"/>
                    <a:gd name="T2" fmla="*/ 0 w 64"/>
                    <a:gd name="T3" fmla="*/ 17 h 40"/>
                    <a:gd name="T4" fmla="*/ 63 w 64"/>
                    <a:gd name="T5" fmla="*/ 0 h 40"/>
                    <a:gd name="T6" fmla="*/ 63 w 64"/>
                    <a:gd name="T7" fmla="*/ 39 h 40"/>
                    <a:gd name="T8" fmla="*/ 4 w 64"/>
                    <a:gd name="T9" fmla="*/ 35 h 40"/>
                    <a:gd name="T10" fmla="*/ 4 w 64"/>
                    <a:gd name="T11" fmla="*/ 2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40">
                      <a:moveTo>
                        <a:pt x="4" y="26"/>
                      </a:moveTo>
                      <a:lnTo>
                        <a:pt x="0" y="17"/>
                      </a:lnTo>
                      <a:lnTo>
                        <a:pt x="63" y="0"/>
                      </a:lnTo>
                      <a:lnTo>
                        <a:pt x="63" y="39"/>
                      </a:lnTo>
                      <a:lnTo>
                        <a:pt x="4" y="35"/>
                      </a:lnTo>
                      <a:lnTo>
                        <a:pt x="4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1025" y="1418"/>
              <a:ext cx="272" cy="263"/>
            </a:xfrm>
            <a:custGeom>
              <a:avLst/>
              <a:gdLst>
                <a:gd name="T0" fmla="*/ 0 w 272"/>
                <a:gd name="T1" fmla="*/ 262 h 263"/>
                <a:gd name="T2" fmla="*/ 0 w 272"/>
                <a:gd name="T3" fmla="*/ 132 h 263"/>
                <a:gd name="T4" fmla="*/ 42 w 272"/>
                <a:gd name="T5" fmla="*/ 105 h 263"/>
                <a:gd name="T6" fmla="*/ 42 w 272"/>
                <a:gd name="T7" fmla="*/ 0 h 263"/>
                <a:gd name="T8" fmla="*/ 63 w 272"/>
                <a:gd name="T9" fmla="*/ 0 h 263"/>
                <a:gd name="T10" fmla="*/ 63 w 272"/>
                <a:gd name="T11" fmla="*/ 79 h 263"/>
                <a:gd name="T12" fmla="*/ 104 w 272"/>
                <a:gd name="T13" fmla="*/ 27 h 263"/>
                <a:gd name="T14" fmla="*/ 209 w 272"/>
                <a:gd name="T15" fmla="*/ 132 h 263"/>
                <a:gd name="T16" fmla="*/ 271 w 272"/>
                <a:gd name="T17" fmla="*/ 140 h 263"/>
                <a:gd name="T18" fmla="*/ 271 w 272"/>
                <a:gd name="T19" fmla="*/ 157 h 263"/>
                <a:gd name="T20" fmla="*/ 264 w 272"/>
                <a:gd name="T21" fmla="*/ 157 h 263"/>
                <a:gd name="T22" fmla="*/ 264 w 272"/>
                <a:gd name="T23" fmla="*/ 262 h 263"/>
                <a:gd name="T24" fmla="*/ 250 w 272"/>
                <a:gd name="T25" fmla="*/ 262 h 263"/>
                <a:gd name="T26" fmla="*/ 250 w 272"/>
                <a:gd name="T27" fmla="*/ 157 h 263"/>
                <a:gd name="T28" fmla="*/ 209 w 272"/>
                <a:gd name="T29" fmla="*/ 157 h 263"/>
                <a:gd name="T30" fmla="*/ 209 w 272"/>
                <a:gd name="T31" fmla="*/ 236 h 263"/>
                <a:gd name="T32" fmla="*/ 250 w 272"/>
                <a:gd name="T33" fmla="*/ 236 h 263"/>
                <a:gd name="T34" fmla="*/ 250 w 272"/>
                <a:gd name="T35" fmla="*/ 262 h 263"/>
                <a:gd name="T36" fmla="*/ 0 w 272"/>
                <a:gd name="T3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2" h="263">
                  <a:moveTo>
                    <a:pt x="0" y="262"/>
                  </a:moveTo>
                  <a:lnTo>
                    <a:pt x="0" y="132"/>
                  </a:lnTo>
                  <a:lnTo>
                    <a:pt x="42" y="105"/>
                  </a:lnTo>
                  <a:lnTo>
                    <a:pt x="42" y="0"/>
                  </a:lnTo>
                  <a:lnTo>
                    <a:pt x="63" y="0"/>
                  </a:lnTo>
                  <a:lnTo>
                    <a:pt x="63" y="79"/>
                  </a:lnTo>
                  <a:lnTo>
                    <a:pt x="104" y="27"/>
                  </a:lnTo>
                  <a:lnTo>
                    <a:pt x="209" y="132"/>
                  </a:lnTo>
                  <a:lnTo>
                    <a:pt x="271" y="140"/>
                  </a:lnTo>
                  <a:lnTo>
                    <a:pt x="271" y="157"/>
                  </a:lnTo>
                  <a:lnTo>
                    <a:pt x="264" y="157"/>
                  </a:lnTo>
                  <a:lnTo>
                    <a:pt x="264" y="262"/>
                  </a:lnTo>
                  <a:lnTo>
                    <a:pt x="250" y="262"/>
                  </a:lnTo>
                  <a:lnTo>
                    <a:pt x="250" y="157"/>
                  </a:lnTo>
                  <a:lnTo>
                    <a:pt x="209" y="157"/>
                  </a:lnTo>
                  <a:lnTo>
                    <a:pt x="209" y="236"/>
                  </a:lnTo>
                  <a:lnTo>
                    <a:pt x="250" y="236"/>
                  </a:lnTo>
                  <a:lnTo>
                    <a:pt x="250" y="262"/>
                  </a:lnTo>
                  <a:lnTo>
                    <a:pt x="0" y="262"/>
                  </a:lnTo>
                </a:path>
              </a:pathLst>
            </a:custGeom>
            <a:solidFill>
              <a:srgbClr val="3F7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87" name="Group 27"/>
            <p:cNvGrpSpPr>
              <a:grpSpLocks/>
            </p:cNvGrpSpPr>
            <p:nvPr/>
          </p:nvGrpSpPr>
          <p:grpSpPr bwMode="auto">
            <a:xfrm>
              <a:off x="483" y="1287"/>
              <a:ext cx="293" cy="394"/>
              <a:chOff x="483" y="1287"/>
              <a:chExt cx="293" cy="394"/>
            </a:xfrm>
          </p:grpSpPr>
          <p:sp>
            <p:nvSpPr>
              <p:cNvPr id="15388" name="Freeform 28"/>
              <p:cNvSpPr>
                <a:spLocks/>
              </p:cNvSpPr>
              <p:nvPr/>
            </p:nvSpPr>
            <p:spPr bwMode="auto">
              <a:xfrm>
                <a:off x="483" y="1287"/>
                <a:ext cx="293" cy="394"/>
              </a:xfrm>
              <a:custGeom>
                <a:avLst/>
                <a:gdLst>
                  <a:gd name="T0" fmla="*/ 0 w 293"/>
                  <a:gd name="T1" fmla="*/ 393 h 394"/>
                  <a:gd name="T2" fmla="*/ 0 w 293"/>
                  <a:gd name="T3" fmla="*/ 184 h 394"/>
                  <a:gd name="T4" fmla="*/ 62 w 293"/>
                  <a:gd name="T5" fmla="*/ 53 h 394"/>
                  <a:gd name="T6" fmla="*/ 146 w 293"/>
                  <a:gd name="T7" fmla="*/ 0 h 394"/>
                  <a:gd name="T8" fmla="*/ 229 w 293"/>
                  <a:gd name="T9" fmla="*/ 53 h 394"/>
                  <a:gd name="T10" fmla="*/ 292 w 293"/>
                  <a:gd name="T11" fmla="*/ 184 h 394"/>
                  <a:gd name="T12" fmla="*/ 292 w 293"/>
                  <a:gd name="T13" fmla="*/ 393 h 394"/>
                  <a:gd name="T14" fmla="*/ 0 w 293"/>
                  <a:gd name="T15" fmla="*/ 39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3" h="394">
                    <a:moveTo>
                      <a:pt x="0" y="393"/>
                    </a:moveTo>
                    <a:lnTo>
                      <a:pt x="0" y="184"/>
                    </a:lnTo>
                    <a:lnTo>
                      <a:pt x="62" y="53"/>
                    </a:lnTo>
                    <a:lnTo>
                      <a:pt x="146" y="0"/>
                    </a:lnTo>
                    <a:lnTo>
                      <a:pt x="229" y="53"/>
                    </a:lnTo>
                    <a:lnTo>
                      <a:pt x="292" y="184"/>
                    </a:lnTo>
                    <a:lnTo>
                      <a:pt x="292" y="393"/>
                    </a:lnTo>
                    <a:lnTo>
                      <a:pt x="0" y="39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Rectangle 29"/>
              <p:cNvSpPr>
                <a:spLocks noChangeArrowheads="1"/>
              </p:cNvSpPr>
              <p:nvPr/>
            </p:nvSpPr>
            <p:spPr bwMode="auto">
              <a:xfrm>
                <a:off x="622" y="1335"/>
                <a:ext cx="7" cy="4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0" name="Group 30"/>
            <p:cNvGrpSpPr>
              <a:grpSpLocks/>
            </p:cNvGrpSpPr>
            <p:nvPr/>
          </p:nvGrpSpPr>
          <p:grpSpPr bwMode="auto">
            <a:xfrm>
              <a:off x="202" y="1602"/>
              <a:ext cx="815" cy="61"/>
              <a:chOff x="202" y="1602"/>
              <a:chExt cx="815" cy="61"/>
            </a:xfrm>
          </p:grpSpPr>
          <p:sp>
            <p:nvSpPr>
              <p:cNvPr id="15391" name="Rectangle 31"/>
              <p:cNvSpPr>
                <a:spLocks noChangeArrowheads="1"/>
              </p:cNvSpPr>
              <p:nvPr/>
            </p:nvSpPr>
            <p:spPr bwMode="auto">
              <a:xfrm>
                <a:off x="202" y="1602"/>
                <a:ext cx="815" cy="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2" name="Rectangle 32"/>
              <p:cNvSpPr>
                <a:spLocks noChangeArrowheads="1"/>
              </p:cNvSpPr>
              <p:nvPr/>
            </p:nvSpPr>
            <p:spPr bwMode="auto">
              <a:xfrm>
                <a:off x="202" y="1623"/>
                <a:ext cx="815" cy="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3" name="Rectangle 33"/>
              <p:cNvSpPr>
                <a:spLocks noChangeArrowheads="1"/>
              </p:cNvSpPr>
              <p:nvPr/>
            </p:nvSpPr>
            <p:spPr bwMode="auto">
              <a:xfrm>
                <a:off x="202" y="1641"/>
                <a:ext cx="815" cy="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4" name="Rectangle 34"/>
              <p:cNvSpPr>
                <a:spLocks noChangeArrowheads="1"/>
              </p:cNvSpPr>
              <p:nvPr/>
            </p:nvSpPr>
            <p:spPr bwMode="auto">
              <a:xfrm>
                <a:off x="202" y="1662"/>
                <a:ext cx="815" cy="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5395" name="Object 35"/>
          <p:cNvGraphicFramePr>
            <a:graphicFrameLocks/>
          </p:cNvGraphicFramePr>
          <p:nvPr/>
        </p:nvGraphicFramePr>
        <p:xfrm>
          <a:off x="2276475" y="1606550"/>
          <a:ext cx="24653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2" name="Microsoft ClipArt Gallery" r:id="rId4" imgW="5803900" imgH="2997200" progId="MS_ClipArt_Gallery">
                  <p:embed/>
                </p:oleObj>
              </mc:Choice>
              <mc:Fallback>
                <p:oleObj name="Microsoft ClipArt Gallery" r:id="rId4" imgW="5803900" imgH="2997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1606550"/>
                        <a:ext cx="246538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6" name="Object 36"/>
          <p:cNvGraphicFramePr>
            <a:graphicFrameLocks/>
          </p:cNvGraphicFramePr>
          <p:nvPr/>
        </p:nvGraphicFramePr>
        <p:xfrm>
          <a:off x="5554663" y="1519238"/>
          <a:ext cx="16002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3" name="Microsoft ClipArt Gallery" r:id="rId6" imgW="4114800" imgH="3606800" progId="MS_ClipArt_Gallery">
                  <p:embed/>
                </p:oleObj>
              </mc:Choice>
              <mc:Fallback>
                <p:oleObj name="Microsoft ClipArt Gallery" r:id="rId6" imgW="4114800" imgH="36068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1519238"/>
                        <a:ext cx="160020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7" name="Object 37"/>
          <p:cNvGraphicFramePr>
            <a:graphicFrameLocks/>
          </p:cNvGraphicFramePr>
          <p:nvPr/>
        </p:nvGraphicFramePr>
        <p:xfrm>
          <a:off x="7483475" y="1447800"/>
          <a:ext cx="151765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4" name="Microsoft ClipArt Gallery" r:id="rId8" imgW="4711700" imgH="4800600" progId="MS_ClipArt_Gallery">
                  <p:embed/>
                </p:oleObj>
              </mc:Choice>
              <mc:Fallback>
                <p:oleObj name="Microsoft ClipArt Gallery" r:id="rId8" imgW="4711700" imgH="48006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1447800"/>
                        <a:ext cx="151765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46952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Trading by speculators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974013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Cannot take physical delivery of the commodity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Must balance their position on date of delivery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Quantity bought must equal quantity sold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Buy or sell from spot market if necessary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May involve many transactions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Forward contracts limited to parties who can take physical delivery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Need a standardised contract to reduce the cost of trading: future contract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Future contracts (futures) allow others to participate in the market and share the risk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A22F55-06DA-5E42-B59E-B8B0A2BEC715}" type="slidenum">
              <a:rPr lang="en-GB"/>
              <a:pPr/>
              <a:t>77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976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229600" cy="792163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Futures Contract</a:t>
            </a:r>
          </a:p>
        </p:txBody>
      </p:sp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/>
          <a:lstStyle/>
          <a:p>
            <a:fld id="{84641DC5-BC3E-664B-BF5F-644D70F64741}" type="slidenum">
              <a:rPr lang="en-GB"/>
              <a:pPr/>
              <a:t>78</a:t>
            </a:fld>
            <a:endParaRPr lang="en-GB"/>
          </a:p>
        </p:txBody>
      </p: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76200" y="1682750"/>
            <a:ext cx="1982788" cy="985838"/>
            <a:chOff x="48" y="1060"/>
            <a:chExt cx="1249" cy="621"/>
          </a:xfrm>
        </p:grpSpPr>
        <p:sp>
          <p:nvSpPr>
            <p:cNvPr id="20483" name="Freeform 3"/>
            <p:cNvSpPr>
              <a:spLocks/>
            </p:cNvSpPr>
            <p:nvPr/>
          </p:nvSpPr>
          <p:spPr bwMode="auto">
            <a:xfrm>
              <a:off x="48" y="1471"/>
              <a:ext cx="314" cy="210"/>
            </a:xfrm>
            <a:custGeom>
              <a:avLst/>
              <a:gdLst>
                <a:gd name="T0" fmla="*/ 0 w 314"/>
                <a:gd name="T1" fmla="*/ 79 h 210"/>
                <a:gd name="T2" fmla="*/ 105 w 314"/>
                <a:gd name="T3" fmla="*/ 0 h 210"/>
                <a:gd name="T4" fmla="*/ 146 w 314"/>
                <a:gd name="T5" fmla="*/ 26 h 210"/>
                <a:gd name="T6" fmla="*/ 313 w 314"/>
                <a:gd name="T7" fmla="*/ 26 h 210"/>
                <a:gd name="T8" fmla="*/ 313 w 314"/>
                <a:gd name="T9" fmla="*/ 209 h 210"/>
                <a:gd name="T10" fmla="*/ 0 w 314"/>
                <a:gd name="T11" fmla="*/ 209 h 210"/>
                <a:gd name="T12" fmla="*/ 0 w 314"/>
                <a:gd name="T13" fmla="*/ 7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210">
                  <a:moveTo>
                    <a:pt x="0" y="79"/>
                  </a:moveTo>
                  <a:lnTo>
                    <a:pt x="105" y="0"/>
                  </a:lnTo>
                  <a:lnTo>
                    <a:pt x="146" y="26"/>
                  </a:lnTo>
                  <a:lnTo>
                    <a:pt x="313" y="26"/>
                  </a:lnTo>
                  <a:lnTo>
                    <a:pt x="313" y="209"/>
                  </a:lnTo>
                  <a:lnTo>
                    <a:pt x="0" y="209"/>
                  </a:lnTo>
                  <a:lnTo>
                    <a:pt x="0" y="79"/>
                  </a:lnTo>
                </a:path>
              </a:pathLst>
            </a:custGeom>
            <a:solidFill>
              <a:srgbClr val="7F5F3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326" y="1253"/>
              <a:ext cx="223" cy="424"/>
              <a:chOff x="326" y="1253"/>
              <a:chExt cx="223" cy="424"/>
            </a:xfrm>
          </p:grpSpPr>
          <p:sp>
            <p:nvSpPr>
              <p:cNvPr id="20484" name="Freeform 4"/>
              <p:cNvSpPr>
                <a:spLocks/>
              </p:cNvSpPr>
              <p:nvPr/>
            </p:nvSpPr>
            <p:spPr bwMode="auto">
              <a:xfrm>
                <a:off x="326" y="1365"/>
                <a:ext cx="223" cy="312"/>
              </a:xfrm>
              <a:custGeom>
                <a:avLst/>
                <a:gdLst>
                  <a:gd name="T0" fmla="*/ 0 w 223"/>
                  <a:gd name="T1" fmla="*/ 311 h 312"/>
                  <a:gd name="T2" fmla="*/ 52 w 223"/>
                  <a:gd name="T3" fmla="*/ 0 h 312"/>
                  <a:gd name="T4" fmla="*/ 156 w 223"/>
                  <a:gd name="T5" fmla="*/ 0 h 312"/>
                  <a:gd name="T6" fmla="*/ 222 w 223"/>
                  <a:gd name="T7" fmla="*/ 311 h 312"/>
                  <a:gd name="T8" fmla="*/ 0 w 223"/>
                  <a:gd name="T9" fmla="*/ 3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312">
                    <a:moveTo>
                      <a:pt x="0" y="311"/>
                    </a:moveTo>
                    <a:lnTo>
                      <a:pt x="52" y="0"/>
                    </a:lnTo>
                    <a:lnTo>
                      <a:pt x="156" y="0"/>
                    </a:lnTo>
                    <a:lnTo>
                      <a:pt x="222" y="311"/>
                    </a:lnTo>
                    <a:lnTo>
                      <a:pt x="0" y="311"/>
                    </a:lnTo>
                  </a:path>
                </a:pathLst>
              </a:custGeom>
              <a:solidFill>
                <a:srgbClr val="3F1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" name="Freeform 5"/>
              <p:cNvSpPr>
                <a:spLocks/>
              </p:cNvSpPr>
              <p:nvPr/>
            </p:nvSpPr>
            <p:spPr bwMode="auto">
              <a:xfrm>
                <a:off x="378" y="1253"/>
                <a:ext cx="106" cy="105"/>
              </a:xfrm>
              <a:custGeom>
                <a:avLst/>
                <a:gdLst>
                  <a:gd name="T0" fmla="*/ 0 w 106"/>
                  <a:gd name="T1" fmla="*/ 104 h 105"/>
                  <a:gd name="T2" fmla="*/ 52 w 106"/>
                  <a:gd name="T3" fmla="*/ 51 h 105"/>
                  <a:gd name="T4" fmla="*/ 52 w 106"/>
                  <a:gd name="T5" fmla="*/ 0 h 105"/>
                  <a:gd name="T6" fmla="*/ 56 w 106"/>
                  <a:gd name="T7" fmla="*/ 0 h 105"/>
                  <a:gd name="T8" fmla="*/ 56 w 106"/>
                  <a:gd name="T9" fmla="*/ 51 h 105"/>
                  <a:gd name="T10" fmla="*/ 105 w 106"/>
                  <a:gd name="T11" fmla="*/ 104 h 105"/>
                  <a:gd name="T12" fmla="*/ 0 w 106"/>
                  <a:gd name="T1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5">
                    <a:moveTo>
                      <a:pt x="0" y="104"/>
                    </a:moveTo>
                    <a:lnTo>
                      <a:pt x="52" y="51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51"/>
                    </a:lnTo>
                    <a:lnTo>
                      <a:pt x="105" y="104"/>
                    </a:lnTo>
                    <a:lnTo>
                      <a:pt x="0" y="104"/>
                    </a:lnTo>
                  </a:path>
                </a:pathLst>
              </a:custGeom>
              <a:solidFill>
                <a:srgbClr val="5F3F1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3" name="Group 13"/>
            <p:cNvGrpSpPr>
              <a:grpSpLocks/>
            </p:cNvGrpSpPr>
            <p:nvPr/>
          </p:nvGrpSpPr>
          <p:grpSpPr bwMode="auto">
            <a:xfrm>
              <a:off x="796" y="1457"/>
              <a:ext cx="204" cy="214"/>
              <a:chOff x="796" y="1457"/>
              <a:chExt cx="204" cy="214"/>
            </a:xfrm>
          </p:grpSpPr>
          <p:grpSp>
            <p:nvGrpSpPr>
              <p:cNvPr id="20489" name="Group 9"/>
              <p:cNvGrpSpPr>
                <a:grpSpLocks/>
              </p:cNvGrpSpPr>
              <p:nvPr/>
            </p:nvGrpSpPr>
            <p:grpSpPr bwMode="auto">
              <a:xfrm>
                <a:off x="796" y="1457"/>
                <a:ext cx="89" cy="214"/>
                <a:chOff x="796" y="1457"/>
                <a:chExt cx="89" cy="214"/>
              </a:xfrm>
            </p:grpSpPr>
            <p:sp>
              <p:nvSpPr>
                <p:cNvPr id="20487" name="Rectangle 7"/>
                <p:cNvSpPr>
                  <a:spLocks noChangeArrowheads="1"/>
                </p:cNvSpPr>
                <p:nvPr/>
              </p:nvSpPr>
              <p:spPr bwMode="auto">
                <a:xfrm>
                  <a:off x="841" y="1575"/>
                  <a:ext cx="3" cy="96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88" name="Oval 8"/>
                <p:cNvSpPr>
                  <a:spLocks noChangeArrowheads="1"/>
                </p:cNvSpPr>
                <p:nvPr/>
              </p:nvSpPr>
              <p:spPr bwMode="auto">
                <a:xfrm>
                  <a:off x="796" y="1457"/>
                  <a:ext cx="89" cy="114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492" name="Group 12"/>
              <p:cNvGrpSpPr>
                <a:grpSpLocks/>
              </p:cNvGrpSpPr>
              <p:nvPr/>
            </p:nvGrpSpPr>
            <p:grpSpPr bwMode="auto">
              <a:xfrm>
                <a:off x="911" y="1457"/>
                <a:ext cx="89" cy="214"/>
                <a:chOff x="911" y="1457"/>
                <a:chExt cx="89" cy="214"/>
              </a:xfrm>
            </p:grpSpPr>
            <p:sp>
              <p:nvSpPr>
                <p:cNvPr id="20490" name="Rectangle 10"/>
                <p:cNvSpPr>
                  <a:spLocks noChangeArrowheads="1"/>
                </p:cNvSpPr>
                <p:nvPr/>
              </p:nvSpPr>
              <p:spPr bwMode="auto">
                <a:xfrm>
                  <a:off x="952" y="1575"/>
                  <a:ext cx="4" cy="96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1" name="Oval 11"/>
                <p:cNvSpPr>
                  <a:spLocks noChangeArrowheads="1"/>
                </p:cNvSpPr>
                <p:nvPr/>
              </p:nvSpPr>
              <p:spPr bwMode="auto">
                <a:xfrm>
                  <a:off x="911" y="1457"/>
                  <a:ext cx="89" cy="114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02" name="Group 22"/>
            <p:cNvGrpSpPr>
              <a:grpSpLocks/>
            </p:cNvGrpSpPr>
            <p:nvPr/>
          </p:nvGrpSpPr>
          <p:grpSpPr bwMode="auto">
            <a:xfrm>
              <a:off x="48" y="1060"/>
              <a:ext cx="206" cy="617"/>
              <a:chOff x="48" y="1060"/>
              <a:chExt cx="206" cy="617"/>
            </a:xfrm>
          </p:grpSpPr>
          <p:grpSp>
            <p:nvGrpSpPr>
              <p:cNvPr id="20497" name="Group 17"/>
              <p:cNvGrpSpPr>
                <a:grpSpLocks/>
              </p:cNvGrpSpPr>
              <p:nvPr/>
            </p:nvGrpSpPr>
            <p:grpSpPr bwMode="auto">
              <a:xfrm>
                <a:off x="48" y="1213"/>
                <a:ext cx="206" cy="464"/>
                <a:chOff x="48" y="1213"/>
                <a:chExt cx="206" cy="464"/>
              </a:xfrm>
            </p:grpSpPr>
            <p:sp>
              <p:nvSpPr>
                <p:cNvPr id="20494" name="Freeform 14"/>
                <p:cNvSpPr>
                  <a:spLocks/>
                </p:cNvSpPr>
                <p:nvPr/>
              </p:nvSpPr>
              <p:spPr bwMode="auto">
                <a:xfrm>
                  <a:off x="48" y="1244"/>
                  <a:ext cx="206" cy="428"/>
                </a:xfrm>
                <a:custGeom>
                  <a:avLst/>
                  <a:gdLst>
                    <a:gd name="T0" fmla="*/ 0 w 206"/>
                    <a:gd name="T1" fmla="*/ 427 h 428"/>
                    <a:gd name="T2" fmla="*/ 91 w 206"/>
                    <a:gd name="T3" fmla="*/ 0 h 428"/>
                    <a:gd name="T4" fmla="*/ 122 w 206"/>
                    <a:gd name="T5" fmla="*/ 0 h 428"/>
                    <a:gd name="T6" fmla="*/ 205 w 206"/>
                    <a:gd name="T7" fmla="*/ 427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6" h="428">
                      <a:moveTo>
                        <a:pt x="0" y="427"/>
                      </a:moveTo>
                      <a:lnTo>
                        <a:pt x="91" y="0"/>
                      </a:lnTo>
                      <a:lnTo>
                        <a:pt x="122" y="0"/>
                      </a:lnTo>
                      <a:lnTo>
                        <a:pt x="205" y="427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5" name="Freeform 15"/>
                <p:cNvSpPr>
                  <a:spLocks/>
                </p:cNvSpPr>
                <p:nvPr/>
              </p:nvSpPr>
              <p:spPr bwMode="auto">
                <a:xfrm>
                  <a:off x="117" y="1340"/>
                  <a:ext cx="75" cy="1"/>
                </a:xfrm>
                <a:custGeom>
                  <a:avLst/>
                  <a:gdLst>
                    <a:gd name="T0" fmla="*/ 0 w 75"/>
                    <a:gd name="T1" fmla="*/ 0 h 1"/>
                    <a:gd name="T2" fmla="*/ 74 w 7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5" h="1">
                      <a:moveTo>
                        <a:pt x="0" y="0"/>
                      </a:moveTo>
                      <a:lnTo>
                        <a:pt x="74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6" name="Freeform 16"/>
                <p:cNvSpPr>
                  <a:spLocks/>
                </p:cNvSpPr>
                <p:nvPr/>
              </p:nvSpPr>
              <p:spPr bwMode="auto">
                <a:xfrm>
                  <a:off x="153" y="1213"/>
                  <a:ext cx="1" cy="464"/>
                </a:xfrm>
                <a:custGeom>
                  <a:avLst/>
                  <a:gdLst>
                    <a:gd name="T0" fmla="*/ 0 w 1"/>
                    <a:gd name="T1" fmla="*/ 0 h 464"/>
                    <a:gd name="T2" fmla="*/ 0 w 1"/>
                    <a:gd name="T3" fmla="*/ 463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464">
                      <a:moveTo>
                        <a:pt x="0" y="0"/>
                      </a:moveTo>
                      <a:lnTo>
                        <a:pt x="0" y="463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01" name="Group 21"/>
              <p:cNvGrpSpPr>
                <a:grpSpLocks/>
              </p:cNvGrpSpPr>
              <p:nvPr/>
            </p:nvGrpSpPr>
            <p:grpSpPr bwMode="auto">
              <a:xfrm>
                <a:off x="94" y="1060"/>
                <a:ext cx="157" cy="145"/>
                <a:chOff x="94" y="1060"/>
                <a:chExt cx="157" cy="145"/>
              </a:xfrm>
            </p:grpSpPr>
            <p:sp>
              <p:nvSpPr>
                <p:cNvPr id="20498" name="Oval 18"/>
                <p:cNvSpPr>
                  <a:spLocks noChangeArrowheads="1"/>
                </p:cNvSpPr>
                <p:nvPr/>
              </p:nvSpPr>
              <p:spPr bwMode="auto">
                <a:xfrm>
                  <a:off x="94" y="1060"/>
                  <a:ext cx="117" cy="14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99" name="Oval 19"/>
                <p:cNvSpPr>
                  <a:spLocks noChangeArrowheads="1"/>
                </p:cNvSpPr>
                <p:nvPr/>
              </p:nvSpPr>
              <p:spPr bwMode="auto">
                <a:xfrm>
                  <a:off x="147" y="1126"/>
                  <a:ext cx="12" cy="1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0" name="Freeform 20"/>
                <p:cNvSpPr>
                  <a:spLocks/>
                </p:cNvSpPr>
                <p:nvPr/>
              </p:nvSpPr>
              <p:spPr bwMode="auto">
                <a:xfrm>
                  <a:off x="187" y="1113"/>
                  <a:ext cx="64" cy="40"/>
                </a:xfrm>
                <a:custGeom>
                  <a:avLst/>
                  <a:gdLst>
                    <a:gd name="T0" fmla="*/ 4 w 64"/>
                    <a:gd name="T1" fmla="*/ 26 h 40"/>
                    <a:gd name="T2" fmla="*/ 0 w 64"/>
                    <a:gd name="T3" fmla="*/ 17 h 40"/>
                    <a:gd name="T4" fmla="*/ 63 w 64"/>
                    <a:gd name="T5" fmla="*/ 0 h 40"/>
                    <a:gd name="T6" fmla="*/ 63 w 64"/>
                    <a:gd name="T7" fmla="*/ 39 h 40"/>
                    <a:gd name="T8" fmla="*/ 4 w 64"/>
                    <a:gd name="T9" fmla="*/ 35 h 40"/>
                    <a:gd name="T10" fmla="*/ 4 w 64"/>
                    <a:gd name="T11" fmla="*/ 2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40">
                      <a:moveTo>
                        <a:pt x="4" y="26"/>
                      </a:moveTo>
                      <a:lnTo>
                        <a:pt x="0" y="17"/>
                      </a:lnTo>
                      <a:lnTo>
                        <a:pt x="63" y="0"/>
                      </a:lnTo>
                      <a:lnTo>
                        <a:pt x="63" y="39"/>
                      </a:lnTo>
                      <a:lnTo>
                        <a:pt x="4" y="35"/>
                      </a:lnTo>
                      <a:lnTo>
                        <a:pt x="4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1025" y="1418"/>
              <a:ext cx="272" cy="263"/>
            </a:xfrm>
            <a:custGeom>
              <a:avLst/>
              <a:gdLst>
                <a:gd name="T0" fmla="*/ 0 w 272"/>
                <a:gd name="T1" fmla="*/ 262 h 263"/>
                <a:gd name="T2" fmla="*/ 0 w 272"/>
                <a:gd name="T3" fmla="*/ 132 h 263"/>
                <a:gd name="T4" fmla="*/ 42 w 272"/>
                <a:gd name="T5" fmla="*/ 105 h 263"/>
                <a:gd name="T6" fmla="*/ 42 w 272"/>
                <a:gd name="T7" fmla="*/ 0 h 263"/>
                <a:gd name="T8" fmla="*/ 63 w 272"/>
                <a:gd name="T9" fmla="*/ 0 h 263"/>
                <a:gd name="T10" fmla="*/ 63 w 272"/>
                <a:gd name="T11" fmla="*/ 79 h 263"/>
                <a:gd name="T12" fmla="*/ 104 w 272"/>
                <a:gd name="T13" fmla="*/ 27 h 263"/>
                <a:gd name="T14" fmla="*/ 209 w 272"/>
                <a:gd name="T15" fmla="*/ 132 h 263"/>
                <a:gd name="T16" fmla="*/ 271 w 272"/>
                <a:gd name="T17" fmla="*/ 140 h 263"/>
                <a:gd name="T18" fmla="*/ 271 w 272"/>
                <a:gd name="T19" fmla="*/ 157 h 263"/>
                <a:gd name="T20" fmla="*/ 264 w 272"/>
                <a:gd name="T21" fmla="*/ 157 h 263"/>
                <a:gd name="T22" fmla="*/ 264 w 272"/>
                <a:gd name="T23" fmla="*/ 262 h 263"/>
                <a:gd name="T24" fmla="*/ 250 w 272"/>
                <a:gd name="T25" fmla="*/ 262 h 263"/>
                <a:gd name="T26" fmla="*/ 250 w 272"/>
                <a:gd name="T27" fmla="*/ 157 h 263"/>
                <a:gd name="T28" fmla="*/ 209 w 272"/>
                <a:gd name="T29" fmla="*/ 157 h 263"/>
                <a:gd name="T30" fmla="*/ 209 w 272"/>
                <a:gd name="T31" fmla="*/ 236 h 263"/>
                <a:gd name="T32" fmla="*/ 250 w 272"/>
                <a:gd name="T33" fmla="*/ 236 h 263"/>
                <a:gd name="T34" fmla="*/ 250 w 272"/>
                <a:gd name="T35" fmla="*/ 262 h 263"/>
                <a:gd name="T36" fmla="*/ 0 w 272"/>
                <a:gd name="T3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2" h="263">
                  <a:moveTo>
                    <a:pt x="0" y="262"/>
                  </a:moveTo>
                  <a:lnTo>
                    <a:pt x="0" y="132"/>
                  </a:lnTo>
                  <a:lnTo>
                    <a:pt x="42" y="105"/>
                  </a:lnTo>
                  <a:lnTo>
                    <a:pt x="42" y="0"/>
                  </a:lnTo>
                  <a:lnTo>
                    <a:pt x="63" y="0"/>
                  </a:lnTo>
                  <a:lnTo>
                    <a:pt x="63" y="79"/>
                  </a:lnTo>
                  <a:lnTo>
                    <a:pt x="104" y="27"/>
                  </a:lnTo>
                  <a:lnTo>
                    <a:pt x="209" y="132"/>
                  </a:lnTo>
                  <a:lnTo>
                    <a:pt x="271" y="140"/>
                  </a:lnTo>
                  <a:lnTo>
                    <a:pt x="271" y="157"/>
                  </a:lnTo>
                  <a:lnTo>
                    <a:pt x="264" y="157"/>
                  </a:lnTo>
                  <a:lnTo>
                    <a:pt x="264" y="262"/>
                  </a:lnTo>
                  <a:lnTo>
                    <a:pt x="250" y="262"/>
                  </a:lnTo>
                  <a:lnTo>
                    <a:pt x="250" y="157"/>
                  </a:lnTo>
                  <a:lnTo>
                    <a:pt x="209" y="157"/>
                  </a:lnTo>
                  <a:lnTo>
                    <a:pt x="209" y="236"/>
                  </a:lnTo>
                  <a:lnTo>
                    <a:pt x="250" y="236"/>
                  </a:lnTo>
                  <a:lnTo>
                    <a:pt x="250" y="262"/>
                  </a:lnTo>
                  <a:lnTo>
                    <a:pt x="0" y="262"/>
                  </a:lnTo>
                </a:path>
              </a:pathLst>
            </a:custGeom>
            <a:solidFill>
              <a:srgbClr val="3F7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06" name="Group 26"/>
            <p:cNvGrpSpPr>
              <a:grpSpLocks/>
            </p:cNvGrpSpPr>
            <p:nvPr/>
          </p:nvGrpSpPr>
          <p:grpSpPr bwMode="auto">
            <a:xfrm>
              <a:off x="483" y="1287"/>
              <a:ext cx="293" cy="394"/>
              <a:chOff x="483" y="1287"/>
              <a:chExt cx="293" cy="394"/>
            </a:xfrm>
          </p:grpSpPr>
          <p:sp>
            <p:nvSpPr>
              <p:cNvPr id="20504" name="Freeform 24"/>
              <p:cNvSpPr>
                <a:spLocks/>
              </p:cNvSpPr>
              <p:nvPr/>
            </p:nvSpPr>
            <p:spPr bwMode="auto">
              <a:xfrm>
                <a:off x="483" y="1287"/>
                <a:ext cx="293" cy="394"/>
              </a:xfrm>
              <a:custGeom>
                <a:avLst/>
                <a:gdLst>
                  <a:gd name="T0" fmla="*/ 0 w 293"/>
                  <a:gd name="T1" fmla="*/ 393 h 394"/>
                  <a:gd name="T2" fmla="*/ 0 w 293"/>
                  <a:gd name="T3" fmla="*/ 184 h 394"/>
                  <a:gd name="T4" fmla="*/ 62 w 293"/>
                  <a:gd name="T5" fmla="*/ 53 h 394"/>
                  <a:gd name="T6" fmla="*/ 146 w 293"/>
                  <a:gd name="T7" fmla="*/ 0 h 394"/>
                  <a:gd name="T8" fmla="*/ 229 w 293"/>
                  <a:gd name="T9" fmla="*/ 53 h 394"/>
                  <a:gd name="T10" fmla="*/ 292 w 293"/>
                  <a:gd name="T11" fmla="*/ 184 h 394"/>
                  <a:gd name="T12" fmla="*/ 292 w 293"/>
                  <a:gd name="T13" fmla="*/ 393 h 394"/>
                  <a:gd name="T14" fmla="*/ 0 w 293"/>
                  <a:gd name="T15" fmla="*/ 39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3" h="394">
                    <a:moveTo>
                      <a:pt x="0" y="393"/>
                    </a:moveTo>
                    <a:lnTo>
                      <a:pt x="0" y="184"/>
                    </a:lnTo>
                    <a:lnTo>
                      <a:pt x="62" y="53"/>
                    </a:lnTo>
                    <a:lnTo>
                      <a:pt x="146" y="0"/>
                    </a:lnTo>
                    <a:lnTo>
                      <a:pt x="229" y="53"/>
                    </a:lnTo>
                    <a:lnTo>
                      <a:pt x="292" y="184"/>
                    </a:lnTo>
                    <a:lnTo>
                      <a:pt x="292" y="393"/>
                    </a:lnTo>
                    <a:lnTo>
                      <a:pt x="0" y="39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Rectangle 25"/>
              <p:cNvSpPr>
                <a:spLocks noChangeArrowheads="1"/>
              </p:cNvSpPr>
              <p:nvPr/>
            </p:nvSpPr>
            <p:spPr bwMode="auto">
              <a:xfrm>
                <a:off x="622" y="1335"/>
                <a:ext cx="7" cy="4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11" name="Group 31"/>
            <p:cNvGrpSpPr>
              <a:grpSpLocks/>
            </p:cNvGrpSpPr>
            <p:nvPr/>
          </p:nvGrpSpPr>
          <p:grpSpPr bwMode="auto">
            <a:xfrm>
              <a:off x="202" y="1602"/>
              <a:ext cx="815" cy="61"/>
              <a:chOff x="202" y="1602"/>
              <a:chExt cx="815" cy="61"/>
            </a:xfrm>
          </p:grpSpPr>
          <p:sp>
            <p:nvSpPr>
              <p:cNvPr id="20507" name="Rectangle 27"/>
              <p:cNvSpPr>
                <a:spLocks noChangeArrowheads="1"/>
              </p:cNvSpPr>
              <p:nvPr/>
            </p:nvSpPr>
            <p:spPr bwMode="auto">
              <a:xfrm>
                <a:off x="202" y="1602"/>
                <a:ext cx="815" cy="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8" name="Rectangle 28"/>
              <p:cNvSpPr>
                <a:spLocks noChangeArrowheads="1"/>
              </p:cNvSpPr>
              <p:nvPr/>
            </p:nvSpPr>
            <p:spPr bwMode="auto">
              <a:xfrm>
                <a:off x="202" y="1623"/>
                <a:ext cx="815" cy="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9" name="Rectangle 29"/>
              <p:cNvSpPr>
                <a:spLocks noChangeArrowheads="1"/>
              </p:cNvSpPr>
              <p:nvPr/>
            </p:nvSpPr>
            <p:spPr bwMode="auto">
              <a:xfrm>
                <a:off x="202" y="1641"/>
                <a:ext cx="815" cy="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0" name="Rectangle 30"/>
              <p:cNvSpPr>
                <a:spLocks noChangeArrowheads="1"/>
              </p:cNvSpPr>
              <p:nvPr/>
            </p:nvSpPr>
            <p:spPr bwMode="auto">
              <a:xfrm>
                <a:off x="202" y="1662"/>
                <a:ext cx="815" cy="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0513" name="Object 33"/>
          <p:cNvGraphicFramePr>
            <a:graphicFrameLocks/>
          </p:cNvGraphicFramePr>
          <p:nvPr/>
        </p:nvGraphicFramePr>
        <p:xfrm>
          <a:off x="6596063" y="5511800"/>
          <a:ext cx="246538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48" name="Microsoft ClipArt Gallery" r:id="rId4" imgW="5803900" imgH="2997200" progId="MS_ClipArt_Gallery">
                  <p:embed/>
                </p:oleObj>
              </mc:Choice>
              <mc:Fallback>
                <p:oleObj name="Microsoft ClipArt Gallery" r:id="rId4" imgW="5803900" imgH="2997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5511800"/>
                        <a:ext cx="2465387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5" name="Object 35"/>
          <p:cNvGraphicFramePr>
            <a:graphicFrameLocks/>
          </p:cNvGraphicFramePr>
          <p:nvPr/>
        </p:nvGraphicFramePr>
        <p:xfrm>
          <a:off x="0" y="5387975"/>
          <a:ext cx="16002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49" name="Microsoft ClipArt Gallery" r:id="rId6" imgW="4114800" imgH="3606800" progId="MS_ClipArt_Gallery">
                  <p:embed/>
                </p:oleObj>
              </mc:Choice>
              <mc:Fallback>
                <p:oleObj name="Microsoft ClipArt Gallery" r:id="rId6" imgW="4114800" imgH="36068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87975"/>
                        <a:ext cx="160020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6" name="Object 36"/>
          <p:cNvGraphicFramePr>
            <a:graphicFrameLocks/>
          </p:cNvGraphicFramePr>
          <p:nvPr/>
        </p:nvGraphicFramePr>
        <p:xfrm>
          <a:off x="7550150" y="1714500"/>
          <a:ext cx="151765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0" name="Microsoft ClipArt Gallery" r:id="rId8" imgW="4711700" imgH="4800600" progId="MS_ClipArt_Gallery">
                  <p:embed/>
                </p:oleObj>
              </mc:Choice>
              <mc:Fallback>
                <p:oleObj name="Microsoft ClipArt Gallery" r:id="rId8" imgW="4711700" imgH="48006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50" y="1714500"/>
                        <a:ext cx="151765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3090863" y="5235575"/>
            <a:ext cx="27717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 b="1" dirty="0"/>
              <a:t>All contracts for  wheat </a:t>
            </a:r>
          </a:p>
          <a:p>
            <a:r>
              <a:rPr lang="en-GB" sz="1800" b="1" dirty="0"/>
              <a:t>on 1 September</a:t>
            </a:r>
          </a:p>
        </p:txBody>
      </p:sp>
      <p:grpSp>
        <p:nvGrpSpPr>
          <p:cNvPr id="20525" name="Group 45"/>
          <p:cNvGrpSpPr>
            <a:grpSpLocks/>
          </p:cNvGrpSpPr>
          <p:nvPr/>
        </p:nvGrpSpPr>
        <p:grpSpPr bwMode="auto">
          <a:xfrm>
            <a:off x="2844800" y="1860550"/>
            <a:ext cx="4064000" cy="577850"/>
            <a:chOff x="1792" y="1172"/>
            <a:chExt cx="2560" cy="364"/>
          </a:xfrm>
        </p:grpSpPr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1792" y="1536"/>
              <a:ext cx="2560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Rectangle 38"/>
            <p:cNvSpPr>
              <a:spLocks noChangeArrowheads="1"/>
            </p:cNvSpPr>
            <p:nvPr/>
          </p:nvSpPr>
          <p:spPr bwMode="auto">
            <a:xfrm>
              <a:off x="2391" y="1172"/>
              <a:ext cx="11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b="1" dirty="0">
                  <a:solidFill>
                    <a:srgbClr val="31859C"/>
                  </a:solidFill>
                </a:rPr>
                <a:t>2 tons at $110</a:t>
              </a:r>
            </a:p>
          </p:txBody>
        </p:sp>
      </p:grpSp>
      <p:grpSp>
        <p:nvGrpSpPr>
          <p:cNvPr id="20526" name="Group 46"/>
          <p:cNvGrpSpPr>
            <a:grpSpLocks/>
          </p:cNvGrpSpPr>
          <p:nvPr/>
        </p:nvGrpSpPr>
        <p:grpSpPr bwMode="auto">
          <a:xfrm>
            <a:off x="685800" y="2997200"/>
            <a:ext cx="1870075" cy="2082800"/>
            <a:chOff x="432" y="1888"/>
            <a:chExt cx="1178" cy="1312"/>
          </a:xfrm>
        </p:grpSpPr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432" y="1888"/>
              <a:ext cx="0" cy="131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>
              <a:off x="516" y="2228"/>
              <a:ext cx="10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b="1" dirty="0">
                  <a:solidFill>
                    <a:schemeClr val="accent6">
                      <a:lumMod val="50000"/>
                    </a:schemeClr>
                  </a:solidFill>
                </a:rPr>
                <a:t>2 tons at $90</a:t>
              </a:r>
            </a:p>
          </p:txBody>
        </p:sp>
      </p:grpSp>
      <p:grpSp>
        <p:nvGrpSpPr>
          <p:cNvPr id="20527" name="Group 47"/>
          <p:cNvGrpSpPr>
            <a:grpSpLocks/>
          </p:cNvGrpSpPr>
          <p:nvPr/>
        </p:nvGrpSpPr>
        <p:grpSpPr bwMode="auto">
          <a:xfrm>
            <a:off x="1930400" y="2895600"/>
            <a:ext cx="5511800" cy="2362200"/>
            <a:chOff x="1216" y="1824"/>
            <a:chExt cx="3472" cy="1488"/>
          </a:xfrm>
        </p:grpSpPr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 flipV="1">
              <a:off x="1216" y="1824"/>
              <a:ext cx="3472" cy="148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Rectangle 42"/>
            <p:cNvSpPr>
              <a:spLocks noChangeArrowheads="1"/>
            </p:cNvSpPr>
            <p:nvPr/>
          </p:nvSpPr>
          <p:spPr bwMode="auto">
            <a:xfrm>
              <a:off x="2387" y="2036"/>
              <a:ext cx="645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GB" sz="2000" b="1" dirty="0">
                  <a:solidFill>
                    <a:srgbClr val="009688"/>
                  </a:solidFill>
                </a:rPr>
                <a:t>1 ton</a:t>
              </a:r>
            </a:p>
            <a:p>
              <a:pPr algn="l"/>
              <a:r>
                <a:rPr lang="en-GB" sz="2000" b="1" dirty="0">
                  <a:solidFill>
                    <a:srgbClr val="009688"/>
                  </a:solidFill>
                </a:rPr>
                <a:t>At $ 95</a:t>
              </a:r>
            </a:p>
          </p:txBody>
        </p:sp>
      </p:grpSp>
      <p:grpSp>
        <p:nvGrpSpPr>
          <p:cNvPr id="20528" name="Group 48"/>
          <p:cNvGrpSpPr>
            <a:grpSpLocks/>
          </p:cNvGrpSpPr>
          <p:nvPr/>
        </p:nvGrpSpPr>
        <p:grpSpPr bwMode="auto">
          <a:xfrm>
            <a:off x="6989763" y="3759200"/>
            <a:ext cx="1163637" cy="1701800"/>
            <a:chOff x="4403" y="2368"/>
            <a:chExt cx="733" cy="1072"/>
          </a:xfrm>
        </p:grpSpPr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5136" y="2368"/>
              <a:ext cx="0" cy="107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Rectangle 44"/>
            <p:cNvSpPr>
              <a:spLocks noChangeArrowheads="1"/>
            </p:cNvSpPr>
            <p:nvPr/>
          </p:nvSpPr>
          <p:spPr bwMode="auto">
            <a:xfrm>
              <a:off x="4403" y="2612"/>
              <a:ext cx="681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GB" sz="2000" b="1" dirty="0">
                  <a:solidFill>
                    <a:schemeClr val="accent6">
                      <a:lumMod val="50000"/>
                    </a:schemeClr>
                  </a:solidFill>
                </a:rPr>
                <a:t>1 ton</a:t>
              </a:r>
            </a:p>
            <a:p>
              <a:pPr algn="l"/>
              <a:r>
                <a:rPr lang="en-GB" sz="2000" b="1" dirty="0">
                  <a:solidFill>
                    <a:schemeClr val="accent6">
                      <a:lumMod val="50000"/>
                    </a:schemeClr>
                  </a:solidFill>
                </a:rPr>
                <a:t>At $115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47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60400"/>
            <a:ext cx="8229600" cy="3302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Futures Contract</a:t>
            </a:r>
          </a:p>
        </p:txBody>
      </p:sp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/>
          <a:lstStyle/>
          <a:p>
            <a:fld id="{D2A70307-1635-7848-80A5-FD71993466C4}" type="slidenum">
              <a:rPr lang="en-GB"/>
              <a:pPr/>
              <a:t>79</a:t>
            </a:fld>
            <a:endParaRPr lang="en-GB"/>
          </a:p>
        </p:txBody>
      </p:sp>
      <p:grpSp>
        <p:nvGrpSpPr>
          <p:cNvPr id="21536" name="Group 32"/>
          <p:cNvGrpSpPr>
            <a:grpSpLocks/>
          </p:cNvGrpSpPr>
          <p:nvPr/>
        </p:nvGrpSpPr>
        <p:grpSpPr bwMode="auto">
          <a:xfrm>
            <a:off x="76200" y="1682750"/>
            <a:ext cx="1982788" cy="985838"/>
            <a:chOff x="48" y="1060"/>
            <a:chExt cx="1249" cy="621"/>
          </a:xfrm>
        </p:grpSpPr>
        <p:sp>
          <p:nvSpPr>
            <p:cNvPr id="21507" name="Freeform 3"/>
            <p:cNvSpPr>
              <a:spLocks/>
            </p:cNvSpPr>
            <p:nvPr/>
          </p:nvSpPr>
          <p:spPr bwMode="auto">
            <a:xfrm>
              <a:off x="48" y="1471"/>
              <a:ext cx="314" cy="210"/>
            </a:xfrm>
            <a:custGeom>
              <a:avLst/>
              <a:gdLst>
                <a:gd name="T0" fmla="*/ 0 w 314"/>
                <a:gd name="T1" fmla="*/ 79 h 210"/>
                <a:gd name="T2" fmla="*/ 105 w 314"/>
                <a:gd name="T3" fmla="*/ 0 h 210"/>
                <a:gd name="T4" fmla="*/ 146 w 314"/>
                <a:gd name="T5" fmla="*/ 26 h 210"/>
                <a:gd name="T6" fmla="*/ 313 w 314"/>
                <a:gd name="T7" fmla="*/ 26 h 210"/>
                <a:gd name="T8" fmla="*/ 313 w 314"/>
                <a:gd name="T9" fmla="*/ 209 h 210"/>
                <a:gd name="T10" fmla="*/ 0 w 314"/>
                <a:gd name="T11" fmla="*/ 209 h 210"/>
                <a:gd name="T12" fmla="*/ 0 w 314"/>
                <a:gd name="T13" fmla="*/ 7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210">
                  <a:moveTo>
                    <a:pt x="0" y="79"/>
                  </a:moveTo>
                  <a:lnTo>
                    <a:pt x="105" y="0"/>
                  </a:lnTo>
                  <a:lnTo>
                    <a:pt x="146" y="26"/>
                  </a:lnTo>
                  <a:lnTo>
                    <a:pt x="313" y="26"/>
                  </a:lnTo>
                  <a:lnTo>
                    <a:pt x="313" y="209"/>
                  </a:lnTo>
                  <a:lnTo>
                    <a:pt x="0" y="209"/>
                  </a:lnTo>
                  <a:lnTo>
                    <a:pt x="0" y="79"/>
                  </a:lnTo>
                </a:path>
              </a:pathLst>
            </a:custGeom>
            <a:solidFill>
              <a:srgbClr val="7F5F3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326" y="1253"/>
              <a:ext cx="223" cy="424"/>
              <a:chOff x="326" y="1253"/>
              <a:chExt cx="223" cy="424"/>
            </a:xfrm>
          </p:grpSpPr>
          <p:sp>
            <p:nvSpPr>
              <p:cNvPr id="21508" name="Freeform 4"/>
              <p:cNvSpPr>
                <a:spLocks/>
              </p:cNvSpPr>
              <p:nvPr/>
            </p:nvSpPr>
            <p:spPr bwMode="auto">
              <a:xfrm>
                <a:off x="326" y="1365"/>
                <a:ext cx="223" cy="312"/>
              </a:xfrm>
              <a:custGeom>
                <a:avLst/>
                <a:gdLst>
                  <a:gd name="T0" fmla="*/ 0 w 223"/>
                  <a:gd name="T1" fmla="*/ 311 h 312"/>
                  <a:gd name="T2" fmla="*/ 52 w 223"/>
                  <a:gd name="T3" fmla="*/ 0 h 312"/>
                  <a:gd name="T4" fmla="*/ 156 w 223"/>
                  <a:gd name="T5" fmla="*/ 0 h 312"/>
                  <a:gd name="T6" fmla="*/ 222 w 223"/>
                  <a:gd name="T7" fmla="*/ 311 h 312"/>
                  <a:gd name="T8" fmla="*/ 0 w 223"/>
                  <a:gd name="T9" fmla="*/ 3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312">
                    <a:moveTo>
                      <a:pt x="0" y="311"/>
                    </a:moveTo>
                    <a:lnTo>
                      <a:pt x="52" y="0"/>
                    </a:lnTo>
                    <a:lnTo>
                      <a:pt x="156" y="0"/>
                    </a:lnTo>
                    <a:lnTo>
                      <a:pt x="222" y="311"/>
                    </a:lnTo>
                    <a:lnTo>
                      <a:pt x="0" y="311"/>
                    </a:lnTo>
                  </a:path>
                </a:pathLst>
              </a:custGeom>
              <a:solidFill>
                <a:srgbClr val="3F1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9" name="Freeform 5"/>
              <p:cNvSpPr>
                <a:spLocks/>
              </p:cNvSpPr>
              <p:nvPr/>
            </p:nvSpPr>
            <p:spPr bwMode="auto">
              <a:xfrm>
                <a:off x="378" y="1253"/>
                <a:ext cx="106" cy="105"/>
              </a:xfrm>
              <a:custGeom>
                <a:avLst/>
                <a:gdLst>
                  <a:gd name="T0" fmla="*/ 0 w 106"/>
                  <a:gd name="T1" fmla="*/ 104 h 105"/>
                  <a:gd name="T2" fmla="*/ 52 w 106"/>
                  <a:gd name="T3" fmla="*/ 51 h 105"/>
                  <a:gd name="T4" fmla="*/ 52 w 106"/>
                  <a:gd name="T5" fmla="*/ 0 h 105"/>
                  <a:gd name="T6" fmla="*/ 56 w 106"/>
                  <a:gd name="T7" fmla="*/ 0 h 105"/>
                  <a:gd name="T8" fmla="*/ 56 w 106"/>
                  <a:gd name="T9" fmla="*/ 51 h 105"/>
                  <a:gd name="T10" fmla="*/ 105 w 106"/>
                  <a:gd name="T11" fmla="*/ 104 h 105"/>
                  <a:gd name="T12" fmla="*/ 0 w 106"/>
                  <a:gd name="T1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5">
                    <a:moveTo>
                      <a:pt x="0" y="104"/>
                    </a:moveTo>
                    <a:lnTo>
                      <a:pt x="52" y="51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51"/>
                    </a:lnTo>
                    <a:lnTo>
                      <a:pt x="105" y="104"/>
                    </a:lnTo>
                    <a:lnTo>
                      <a:pt x="0" y="104"/>
                    </a:lnTo>
                  </a:path>
                </a:pathLst>
              </a:custGeom>
              <a:solidFill>
                <a:srgbClr val="5F3F1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7" name="Group 13"/>
            <p:cNvGrpSpPr>
              <a:grpSpLocks/>
            </p:cNvGrpSpPr>
            <p:nvPr/>
          </p:nvGrpSpPr>
          <p:grpSpPr bwMode="auto">
            <a:xfrm>
              <a:off x="796" y="1457"/>
              <a:ext cx="204" cy="214"/>
              <a:chOff x="796" y="1457"/>
              <a:chExt cx="204" cy="214"/>
            </a:xfrm>
          </p:grpSpPr>
          <p:grpSp>
            <p:nvGrpSpPr>
              <p:cNvPr id="21513" name="Group 9"/>
              <p:cNvGrpSpPr>
                <a:grpSpLocks/>
              </p:cNvGrpSpPr>
              <p:nvPr/>
            </p:nvGrpSpPr>
            <p:grpSpPr bwMode="auto">
              <a:xfrm>
                <a:off x="796" y="1457"/>
                <a:ext cx="89" cy="214"/>
                <a:chOff x="796" y="1457"/>
                <a:chExt cx="89" cy="214"/>
              </a:xfrm>
            </p:grpSpPr>
            <p:sp>
              <p:nvSpPr>
                <p:cNvPr id="21511" name="Rectangle 7"/>
                <p:cNvSpPr>
                  <a:spLocks noChangeArrowheads="1"/>
                </p:cNvSpPr>
                <p:nvPr/>
              </p:nvSpPr>
              <p:spPr bwMode="auto">
                <a:xfrm>
                  <a:off x="841" y="1575"/>
                  <a:ext cx="3" cy="96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2" name="Oval 8"/>
                <p:cNvSpPr>
                  <a:spLocks noChangeArrowheads="1"/>
                </p:cNvSpPr>
                <p:nvPr/>
              </p:nvSpPr>
              <p:spPr bwMode="auto">
                <a:xfrm>
                  <a:off x="796" y="1457"/>
                  <a:ext cx="89" cy="114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16" name="Group 12"/>
              <p:cNvGrpSpPr>
                <a:grpSpLocks/>
              </p:cNvGrpSpPr>
              <p:nvPr/>
            </p:nvGrpSpPr>
            <p:grpSpPr bwMode="auto">
              <a:xfrm>
                <a:off x="911" y="1457"/>
                <a:ext cx="89" cy="214"/>
                <a:chOff x="911" y="1457"/>
                <a:chExt cx="89" cy="214"/>
              </a:xfrm>
            </p:grpSpPr>
            <p:sp>
              <p:nvSpPr>
                <p:cNvPr id="21514" name="Rectangle 10"/>
                <p:cNvSpPr>
                  <a:spLocks noChangeArrowheads="1"/>
                </p:cNvSpPr>
                <p:nvPr/>
              </p:nvSpPr>
              <p:spPr bwMode="auto">
                <a:xfrm>
                  <a:off x="952" y="1575"/>
                  <a:ext cx="4" cy="96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5" name="Oval 11"/>
                <p:cNvSpPr>
                  <a:spLocks noChangeArrowheads="1"/>
                </p:cNvSpPr>
                <p:nvPr/>
              </p:nvSpPr>
              <p:spPr bwMode="auto">
                <a:xfrm>
                  <a:off x="911" y="1457"/>
                  <a:ext cx="89" cy="114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526" name="Group 22"/>
            <p:cNvGrpSpPr>
              <a:grpSpLocks/>
            </p:cNvGrpSpPr>
            <p:nvPr/>
          </p:nvGrpSpPr>
          <p:grpSpPr bwMode="auto">
            <a:xfrm>
              <a:off x="48" y="1060"/>
              <a:ext cx="206" cy="617"/>
              <a:chOff x="48" y="1060"/>
              <a:chExt cx="206" cy="617"/>
            </a:xfrm>
          </p:grpSpPr>
          <p:grpSp>
            <p:nvGrpSpPr>
              <p:cNvPr id="21521" name="Group 17"/>
              <p:cNvGrpSpPr>
                <a:grpSpLocks/>
              </p:cNvGrpSpPr>
              <p:nvPr/>
            </p:nvGrpSpPr>
            <p:grpSpPr bwMode="auto">
              <a:xfrm>
                <a:off x="48" y="1213"/>
                <a:ext cx="206" cy="464"/>
                <a:chOff x="48" y="1213"/>
                <a:chExt cx="206" cy="464"/>
              </a:xfrm>
            </p:grpSpPr>
            <p:sp>
              <p:nvSpPr>
                <p:cNvPr id="21518" name="Freeform 14"/>
                <p:cNvSpPr>
                  <a:spLocks/>
                </p:cNvSpPr>
                <p:nvPr/>
              </p:nvSpPr>
              <p:spPr bwMode="auto">
                <a:xfrm>
                  <a:off x="48" y="1244"/>
                  <a:ext cx="206" cy="428"/>
                </a:xfrm>
                <a:custGeom>
                  <a:avLst/>
                  <a:gdLst>
                    <a:gd name="T0" fmla="*/ 0 w 206"/>
                    <a:gd name="T1" fmla="*/ 427 h 428"/>
                    <a:gd name="T2" fmla="*/ 91 w 206"/>
                    <a:gd name="T3" fmla="*/ 0 h 428"/>
                    <a:gd name="T4" fmla="*/ 122 w 206"/>
                    <a:gd name="T5" fmla="*/ 0 h 428"/>
                    <a:gd name="T6" fmla="*/ 205 w 206"/>
                    <a:gd name="T7" fmla="*/ 427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6" h="428">
                      <a:moveTo>
                        <a:pt x="0" y="427"/>
                      </a:moveTo>
                      <a:lnTo>
                        <a:pt x="91" y="0"/>
                      </a:lnTo>
                      <a:lnTo>
                        <a:pt x="122" y="0"/>
                      </a:lnTo>
                      <a:lnTo>
                        <a:pt x="205" y="427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9" name="Freeform 15"/>
                <p:cNvSpPr>
                  <a:spLocks/>
                </p:cNvSpPr>
                <p:nvPr/>
              </p:nvSpPr>
              <p:spPr bwMode="auto">
                <a:xfrm>
                  <a:off x="117" y="1340"/>
                  <a:ext cx="75" cy="1"/>
                </a:xfrm>
                <a:custGeom>
                  <a:avLst/>
                  <a:gdLst>
                    <a:gd name="T0" fmla="*/ 0 w 75"/>
                    <a:gd name="T1" fmla="*/ 0 h 1"/>
                    <a:gd name="T2" fmla="*/ 74 w 7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5" h="1">
                      <a:moveTo>
                        <a:pt x="0" y="0"/>
                      </a:moveTo>
                      <a:lnTo>
                        <a:pt x="74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0" name="Freeform 16"/>
                <p:cNvSpPr>
                  <a:spLocks/>
                </p:cNvSpPr>
                <p:nvPr/>
              </p:nvSpPr>
              <p:spPr bwMode="auto">
                <a:xfrm>
                  <a:off x="153" y="1213"/>
                  <a:ext cx="1" cy="464"/>
                </a:xfrm>
                <a:custGeom>
                  <a:avLst/>
                  <a:gdLst>
                    <a:gd name="T0" fmla="*/ 0 w 1"/>
                    <a:gd name="T1" fmla="*/ 0 h 464"/>
                    <a:gd name="T2" fmla="*/ 0 w 1"/>
                    <a:gd name="T3" fmla="*/ 463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464">
                      <a:moveTo>
                        <a:pt x="0" y="0"/>
                      </a:moveTo>
                      <a:lnTo>
                        <a:pt x="0" y="463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25" name="Group 21"/>
              <p:cNvGrpSpPr>
                <a:grpSpLocks/>
              </p:cNvGrpSpPr>
              <p:nvPr/>
            </p:nvGrpSpPr>
            <p:grpSpPr bwMode="auto">
              <a:xfrm>
                <a:off x="94" y="1060"/>
                <a:ext cx="157" cy="145"/>
                <a:chOff x="94" y="1060"/>
                <a:chExt cx="157" cy="145"/>
              </a:xfrm>
            </p:grpSpPr>
            <p:sp>
              <p:nvSpPr>
                <p:cNvPr id="21522" name="Oval 18"/>
                <p:cNvSpPr>
                  <a:spLocks noChangeArrowheads="1"/>
                </p:cNvSpPr>
                <p:nvPr/>
              </p:nvSpPr>
              <p:spPr bwMode="auto">
                <a:xfrm>
                  <a:off x="94" y="1060"/>
                  <a:ext cx="117" cy="14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3" name="Oval 19"/>
                <p:cNvSpPr>
                  <a:spLocks noChangeArrowheads="1"/>
                </p:cNvSpPr>
                <p:nvPr/>
              </p:nvSpPr>
              <p:spPr bwMode="auto">
                <a:xfrm>
                  <a:off x="147" y="1126"/>
                  <a:ext cx="12" cy="1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4" name="Freeform 20"/>
                <p:cNvSpPr>
                  <a:spLocks/>
                </p:cNvSpPr>
                <p:nvPr/>
              </p:nvSpPr>
              <p:spPr bwMode="auto">
                <a:xfrm>
                  <a:off x="187" y="1113"/>
                  <a:ext cx="64" cy="40"/>
                </a:xfrm>
                <a:custGeom>
                  <a:avLst/>
                  <a:gdLst>
                    <a:gd name="T0" fmla="*/ 4 w 64"/>
                    <a:gd name="T1" fmla="*/ 26 h 40"/>
                    <a:gd name="T2" fmla="*/ 0 w 64"/>
                    <a:gd name="T3" fmla="*/ 17 h 40"/>
                    <a:gd name="T4" fmla="*/ 63 w 64"/>
                    <a:gd name="T5" fmla="*/ 0 h 40"/>
                    <a:gd name="T6" fmla="*/ 63 w 64"/>
                    <a:gd name="T7" fmla="*/ 39 h 40"/>
                    <a:gd name="T8" fmla="*/ 4 w 64"/>
                    <a:gd name="T9" fmla="*/ 35 h 40"/>
                    <a:gd name="T10" fmla="*/ 4 w 64"/>
                    <a:gd name="T11" fmla="*/ 2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40">
                      <a:moveTo>
                        <a:pt x="4" y="26"/>
                      </a:moveTo>
                      <a:lnTo>
                        <a:pt x="0" y="17"/>
                      </a:lnTo>
                      <a:lnTo>
                        <a:pt x="63" y="0"/>
                      </a:lnTo>
                      <a:lnTo>
                        <a:pt x="63" y="39"/>
                      </a:lnTo>
                      <a:lnTo>
                        <a:pt x="4" y="35"/>
                      </a:lnTo>
                      <a:lnTo>
                        <a:pt x="4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527" name="Freeform 23"/>
            <p:cNvSpPr>
              <a:spLocks/>
            </p:cNvSpPr>
            <p:nvPr/>
          </p:nvSpPr>
          <p:spPr bwMode="auto">
            <a:xfrm>
              <a:off x="1025" y="1418"/>
              <a:ext cx="272" cy="263"/>
            </a:xfrm>
            <a:custGeom>
              <a:avLst/>
              <a:gdLst>
                <a:gd name="T0" fmla="*/ 0 w 272"/>
                <a:gd name="T1" fmla="*/ 262 h 263"/>
                <a:gd name="T2" fmla="*/ 0 w 272"/>
                <a:gd name="T3" fmla="*/ 132 h 263"/>
                <a:gd name="T4" fmla="*/ 42 w 272"/>
                <a:gd name="T5" fmla="*/ 105 h 263"/>
                <a:gd name="T6" fmla="*/ 42 w 272"/>
                <a:gd name="T7" fmla="*/ 0 h 263"/>
                <a:gd name="T8" fmla="*/ 63 w 272"/>
                <a:gd name="T9" fmla="*/ 0 h 263"/>
                <a:gd name="T10" fmla="*/ 63 w 272"/>
                <a:gd name="T11" fmla="*/ 79 h 263"/>
                <a:gd name="T12" fmla="*/ 104 w 272"/>
                <a:gd name="T13" fmla="*/ 27 h 263"/>
                <a:gd name="T14" fmla="*/ 209 w 272"/>
                <a:gd name="T15" fmla="*/ 132 h 263"/>
                <a:gd name="T16" fmla="*/ 271 w 272"/>
                <a:gd name="T17" fmla="*/ 140 h 263"/>
                <a:gd name="T18" fmla="*/ 271 w 272"/>
                <a:gd name="T19" fmla="*/ 157 h 263"/>
                <a:gd name="T20" fmla="*/ 264 w 272"/>
                <a:gd name="T21" fmla="*/ 157 h 263"/>
                <a:gd name="T22" fmla="*/ 264 w 272"/>
                <a:gd name="T23" fmla="*/ 262 h 263"/>
                <a:gd name="T24" fmla="*/ 250 w 272"/>
                <a:gd name="T25" fmla="*/ 262 h 263"/>
                <a:gd name="T26" fmla="*/ 250 w 272"/>
                <a:gd name="T27" fmla="*/ 157 h 263"/>
                <a:gd name="T28" fmla="*/ 209 w 272"/>
                <a:gd name="T29" fmla="*/ 157 h 263"/>
                <a:gd name="T30" fmla="*/ 209 w 272"/>
                <a:gd name="T31" fmla="*/ 236 h 263"/>
                <a:gd name="T32" fmla="*/ 250 w 272"/>
                <a:gd name="T33" fmla="*/ 236 h 263"/>
                <a:gd name="T34" fmla="*/ 250 w 272"/>
                <a:gd name="T35" fmla="*/ 262 h 263"/>
                <a:gd name="T36" fmla="*/ 0 w 272"/>
                <a:gd name="T3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2" h="263">
                  <a:moveTo>
                    <a:pt x="0" y="262"/>
                  </a:moveTo>
                  <a:lnTo>
                    <a:pt x="0" y="132"/>
                  </a:lnTo>
                  <a:lnTo>
                    <a:pt x="42" y="105"/>
                  </a:lnTo>
                  <a:lnTo>
                    <a:pt x="42" y="0"/>
                  </a:lnTo>
                  <a:lnTo>
                    <a:pt x="63" y="0"/>
                  </a:lnTo>
                  <a:lnTo>
                    <a:pt x="63" y="79"/>
                  </a:lnTo>
                  <a:lnTo>
                    <a:pt x="104" y="27"/>
                  </a:lnTo>
                  <a:lnTo>
                    <a:pt x="209" y="132"/>
                  </a:lnTo>
                  <a:lnTo>
                    <a:pt x="271" y="140"/>
                  </a:lnTo>
                  <a:lnTo>
                    <a:pt x="271" y="157"/>
                  </a:lnTo>
                  <a:lnTo>
                    <a:pt x="264" y="157"/>
                  </a:lnTo>
                  <a:lnTo>
                    <a:pt x="264" y="262"/>
                  </a:lnTo>
                  <a:lnTo>
                    <a:pt x="250" y="262"/>
                  </a:lnTo>
                  <a:lnTo>
                    <a:pt x="250" y="157"/>
                  </a:lnTo>
                  <a:lnTo>
                    <a:pt x="209" y="157"/>
                  </a:lnTo>
                  <a:lnTo>
                    <a:pt x="209" y="236"/>
                  </a:lnTo>
                  <a:lnTo>
                    <a:pt x="250" y="236"/>
                  </a:lnTo>
                  <a:lnTo>
                    <a:pt x="250" y="262"/>
                  </a:lnTo>
                  <a:lnTo>
                    <a:pt x="0" y="262"/>
                  </a:lnTo>
                </a:path>
              </a:pathLst>
            </a:custGeom>
            <a:solidFill>
              <a:srgbClr val="3F7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30" name="Group 26"/>
            <p:cNvGrpSpPr>
              <a:grpSpLocks/>
            </p:cNvGrpSpPr>
            <p:nvPr/>
          </p:nvGrpSpPr>
          <p:grpSpPr bwMode="auto">
            <a:xfrm>
              <a:off x="483" y="1287"/>
              <a:ext cx="293" cy="394"/>
              <a:chOff x="483" y="1287"/>
              <a:chExt cx="293" cy="394"/>
            </a:xfrm>
          </p:grpSpPr>
          <p:sp>
            <p:nvSpPr>
              <p:cNvPr id="21528" name="Freeform 24"/>
              <p:cNvSpPr>
                <a:spLocks/>
              </p:cNvSpPr>
              <p:nvPr/>
            </p:nvSpPr>
            <p:spPr bwMode="auto">
              <a:xfrm>
                <a:off x="483" y="1287"/>
                <a:ext cx="293" cy="394"/>
              </a:xfrm>
              <a:custGeom>
                <a:avLst/>
                <a:gdLst>
                  <a:gd name="T0" fmla="*/ 0 w 293"/>
                  <a:gd name="T1" fmla="*/ 393 h 394"/>
                  <a:gd name="T2" fmla="*/ 0 w 293"/>
                  <a:gd name="T3" fmla="*/ 184 h 394"/>
                  <a:gd name="T4" fmla="*/ 62 w 293"/>
                  <a:gd name="T5" fmla="*/ 53 h 394"/>
                  <a:gd name="T6" fmla="*/ 146 w 293"/>
                  <a:gd name="T7" fmla="*/ 0 h 394"/>
                  <a:gd name="T8" fmla="*/ 229 w 293"/>
                  <a:gd name="T9" fmla="*/ 53 h 394"/>
                  <a:gd name="T10" fmla="*/ 292 w 293"/>
                  <a:gd name="T11" fmla="*/ 184 h 394"/>
                  <a:gd name="T12" fmla="*/ 292 w 293"/>
                  <a:gd name="T13" fmla="*/ 393 h 394"/>
                  <a:gd name="T14" fmla="*/ 0 w 293"/>
                  <a:gd name="T15" fmla="*/ 39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3" h="394">
                    <a:moveTo>
                      <a:pt x="0" y="393"/>
                    </a:moveTo>
                    <a:lnTo>
                      <a:pt x="0" y="184"/>
                    </a:lnTo>
                    <a:lnTo>
                      <a:pt x="62" y="53"/>
                    </a:lnTo>
                    <a:lnTo>
                      <a:pt x="146" y="0"/>
                    </a:lnTo>
                    <a:lnTo>
                      <a:pt x="229" y="53"/>
                    </a:lnTo>
                    <a:lnTo>
                      <a:pt x="292" y="184"/>
                    </a:lnTo>
                    <a:lnTo>
                      <a:pt x="292" y="393"/>
                    </a:lnTo>
                    <a:lnTo>
                      <a:pt x="0" y="39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Rectangle 25"/>
              <p:cNvSpPr>
                <a:spLocks noChangeArrowheads="1"/>
              </p:cNvSpPr>
              <p:nvPr/>
            </p:nvSpPr>
            <p:spPr bwMode="auto">
              <a:xfrm>
                <a:off x="622" y="1335"/>
                <a:ext cx="7" cy="4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35" name="Group 31"/>
            <p:cNvGrpSpPr>
              <a:grpSpLocks/>
            </p:cNvGrpSpPr>
            <p:nvPr/>
          </p:nvGrpSpPr>
          <p:grpSpPr bwMode="auto">
            <a:xfrm>
              <a:off x="202" y="1602"/>
              <a:ext cx="815" cy="61"/>
              <a:chOff x="202" y="1602"/>
              <a:chExt cx="815" cy="61"/>
            </a:xfrm>
          </p:grpSpPr>
          <p:sp>
            <p:nvSpPr>
              <p:cNvPr id="21531" name="Rectangle 27"/>
              <p:cNvSpPr>
                <a:spLocks noChangeArrowheads="1"/>
              </p:cNvSpPr>
              <p:nvPr/>
            </p:nvSpPr>
            <p:spPr bwMode="auto">
              <a:xfrm>
                <a:off x="202" y="1602"/>
                <a:ext cx="815" cy="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2" name="Rectangle 28"/>
              <p:cNvSpPr>
                <a:spLocks noChangeArrowheads="1"/>
              </p:cNvSpPr>
              <p:nvPr/>
            </p:nvSpPr>
            <p:spPr bwMode="auto">
              <a:xfrm>
                <a:off x="202" y="1623"/>
                <a:ext cx="815" cy="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3" name="Rectangle 29"/>
              <p:cNvSpPr>
                <a:spLocks noChangeArrowheads="1"/>
              </p:cNvSpPr>
              <p:nvPr/>
            </p:nvSpPr>
            <p:spPr bwMode="auto">
              <a:xfrm>
                <a:off x="202" y="1641"/>
                <a:ext cx="815" cy="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4" name="Rectangle 30"/>
              <p:cNvSpPr>
                <a:spLocks noChangeArrowheads="1"/>
              </p:cNvSpPr>
              <p:nvPr/>
            </p:nvSpPr>
            <p:spPr bwMode="auto">
              <a:xfrm>
                <a:off x="202" y="1662"/>
                <a:ext cx="815" cy="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1537" name="Object 33"/>
          <p:cNvGraphicFramePr>
            <a:graphicFrameLocks/>
          </p:cNvGraphicFramePr>
          <p:nvPr/>
        </p:nvGraphicFramePr>
        <p:xfrm>
          <a:off x="6596063" y="5511800"/>
          <a:ext cx="246538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96" name="Microsoft ClipArt Gallery" r:id="rId4" imgW="5803900" imgH="2997200" progId="MS_ClipArt_Gallery">
                  <p:embed/>
                </p:oleObj>
              </mc:Choice>
              <mc:Fallback>
                <p:oleObj name="Microsoft ClipArt Gallery" r:id="rId4" imgW="5803900" imgH="2997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5511800"/>
                        <a:ext cx="2465387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8" name="Object 34"/>
          <p:cNvGraphicFramePr>
            <a:graphicFrameLocks/>
          </p:cNvGraphicFramePr>
          <p:nvPr/>
        </p:nvGraphicFramePr>
        <p:xfrm>
          <a:off x="0" y="5387975"/>
          <a:ext cx="16002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97" name="Microsoft ClipArt Gallery" r:id="rId6" imgW="4114800" imgH="3606800" progId="MS_ClipArt_Gallery">
                  <p:embed/>
                </p:oleObj>
              </mc:Choice>
              <mc:Fallback>
                <p:oleObj name="Microsoft ClipArt Gallery" r:id="rId6" imgW="4114800" imgH="36068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87975"/>
                        <a:ext cx="160020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9" name="Object 35"/>
          <p:cNvGraphicFramePr>
            <a:graphicFrameLocks/>
          </p:cNvGraphicFramePr>
          <p:nvPr/>
        </p:nvGraphicFramePr>
        <p:xfrm>
          <a:off x="7550150" y="1714500"/>
          <a:ext cx="151765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98" name="Microsoft ClipArt Gallery" r:id="rId8" imgW="4711700" imgH="4800600" progId="MS_ClipArt_Gallery">
                  <p:embed/>
                </p:oleObj>
              </mc:Choice>
              <mc:Fallback>
                <p:oleObj name="Microsoft ClipArt Gallery" r:id="rId8" imgW="4711700" imgH="48006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50" y="1714500"/>
                        <a:ext cx="151765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74613" y="1146175"/>
            <a:ext cx="3953004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dirty="0">
                <a:solidFill>
                  <a:srgbClr val="3366FF"/>
                </a:solidFill>
              </a:rPr>
              <a:t>Shortly before 1 September</a:t>
            </a:r>
          </a:p>
        </p:txBody>
      </p:sp>
      <p:grpSp>
        <p:nvGrpSpPr>
          <p:cNvPr id="21556" name="Group 52"/>
          <p:cNvGrpSpPr>
            <a:grpSpLocks/>
          </p:cNvGrpSpPr>
          <p:nvPr/>
        </p:nvGrpSpPr>
        <p:grpSpPr bwMode="auto">
          <a:xfrm>
            <a:off x="47625" y="1631950"/>
            <a:ext cx="8261350" cy="4349750"/>
            <a:chOff x="30" y="1028"/>
            <a:chExt cx="5204" cy="2740"/>
          </a:xfrm>
        </p:grpSpPr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2913" y="1028"/>
              <a:ext cx="1767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GB" sz="2000" b="1" dirty="0">
                  <a:solidFill>
                    <a:schemeClr val="accent1">
                      <a:lumMod val="75000"/>
                    </a:schemeClr>
                  </a:solidFill>
                </a:rPr>
                <a:t>bought 2 tons at $110</a:t>
              </a:r>
            </a:p>
            <a:p>
              <a:pPr algn="l"/>
              <a:r>
                <a:rPr lang="en-GB" sz="2000" b="1" dirty="0">
                  <a:solidFill>
                    <a:schemeClr val="accent1">
                      <a:lumMod val="75000"/>
                    </a:schemeClr>
                  </a:solidFill>
                </a:rPr>
                <a:t>bought 1 ton at $95</a:t>
              </a:r>
            </a:p>
            <a:p>
              <a:pPr algn="l"/>
              <a:r>
                <a:rPr lang="en-GB" sz="2000" b="1" dirty="0">
                  <a:solidFill>
                    <a:schemeClr val="accent1">
                      <a:lumMod val="75000"/>
                    </a:schemeClr>
                  </a:solidFill>
                </a:rPr>
                <a:t>sold 1 ton at $115</a:t>
              </a:r>
              <a:endParaRPr lang="en-GB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30" y="2900"/>
              <a:ext cx="1686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</a:rPr>
                <a:t>bought 2 tons at $90</a:t>
              </a:r>
            </a:p>
            <a:p>
              <a:pPr algn="l"/>
              <a:r>
                <a:rPr lang="en-GB" sz="2000" b="1" dirty="0">
                  <a:solidFill>
                    <a:schemeClr val="accent4">
                      <a:lumMod val="75000"/>
                    </a:schemeClr>
                  </a:solidFill>
                </a:rPr>
                <a:t>sold 1 ton at $95</a:t>
              </a:r>
              <a:endParaRPr lang="en-GB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3557" y="3518"/>
              <a:ext cx="16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GB" sz="2000" b="1" dirty="0">
                  <a:solidFill>
                    <a:srgbClr val="31859C"/>
                  </a:solidFill>
                </a:rPr>
                <a:t>bought 1 ton at $115</a:t>
              </a:r>
              <a:endParaRPr lang="en-GB" sz="2000" dirty="0">
                <a:solidFill>
                  <a:srgbClr val="31859C"/>
                </a:solidFill>
              </a:endParaRPr>
            </a:p>
          </p:txBody>
        </p:sp>
        <p:sp>
          <p:nvSpPr>
            <p:cNvPr id="21545" name="Rectangle 41"/>
            <p:cNvSpPr>
              <a:spLocks noChangeArrowheads="1"/>
            </p:cNvSpPr>
            <p:nvPr/>
          </p:nvSpPr>
          <p:spPr bwMode="auto">
            <a:xfrm>
              <a:off x="35" y="1748"/>
              <a:ext cx="155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GB" sz="2000" b="1" dirty="0">
                  <a:solidFill>
                    <a:srgbClr val="009688"/>
                  </a:solidFill>
                </a:rPr>
                <a:t>sold 2 tons at $110</a:t>
              </a:r>
            </a:p>
            <a:p>
              <a:pPr algn="l"/>
              <a:r>
                <a:rPr lang="en-GB" sz="2000" b="1" dirty="0">
                  <a:solidFill>
                    <a:srgbClr val="009688"/>
                  </a:solidFill>
                </a:rPr>
                <a:t>sold 2 tons at $90</a:t>
              </a:r>
              <a:endParaRPr lang="en-GB" sz="2000" dirty="0">
                <a:solidFill>
                  <a:srgbClr val="009688"/>
                </a:solidFill>
              </a:endParaRPr>
            </a:p>
          </p:txBody>
        </p:sp>
      </p:grp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6751638" y="1069975"/>
            <a:ext cx="2372794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dirty="0">
                <a:solidFill>
                  <a:srgbClr val="3366FF"/>
                </a:solidFill>
              </a:rPr>
              <a:t>Spot Price $100</a:t>
            </a:r>
          </a:p>
        </p:txBody>
      </p:sp>
      <p:grpSp>
        <p:nvGrpSpPr>
          <p:cNvPr id="21554" name="Group 50"/>
          <p:cNvGrpSpPr>
            <a:grpSpLocks/>
          </p:cNvGrpSpPr>
          <p:nvPr/>
        </p:nvGrpSpPr>
        <p:grpSpPr bwMode="auto">
          <a:xfrm>
            <a:off x="2463800" y="3378200"/>
            <a:ext cx="3454400" cy="2006600"/>
            <a:chOff x="1552" y="2128"/>
            <a:chExt cx="2176" cy="1264"/>
          </a:xfrm>
        </p:grpSpPr>
        <p:sp>
          <p:nvSpPr>
            <p:cNvPr id="21547" name="Line 43"/>
            <p:cNvSpPr>
              <a:spLocks noChangeShapeType="1"/>
            </p:cNvSpPr>
            <p:nvPr/>
          </p:nvSpPr>
          <p:spPr bwMode="auto">
            <a:xfrm>
              <a:off x="1552" y="2128"/>
              <a:ext cx="2176" cy="1264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Rectangle 44"/>
            <p:cNvSpPr>
              <a:spLocks noChangeArrowheads="1"/>
            </p:cNvSpPr>
            <p:nvPr/>
          </p:nvSpPr>
          <p:spPr bwMode="auto">
            <a:xfrm>
              <a:off x="2380" y="2372"/>
              <a:ext cx="125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GB" sz="2000" b="1"/>
                <a:t>Delivers 4 tons</a:t>
              </a:r>
              <a:endParaRPr lang="en-GB" sz="2000"/>
            </a:p>
          </p:txBody>
        </p:sp>
      </p:grpSp>
      <p:grpSp>
        <p:nvGrpSpPr>
          <p:cNvPr id="21557" name="Group 53"/>
          <p:cNvGrpSpPr>
            <a:grpSpLocks/>
          </p:cNvGrpSpPr>
          <p:nvPr/>
        </p:nvGrpSpPr>
        <p:grpSpPr bwMode="auto">
          <a:xfrm>
            <a:off x="6205538" y="3530600"/>
            <a:ext cx="2633662" cy="1701800"/>
            <a:chOff x="3909" y="2224"/>
            <a:chExt cx="1659" cy="1072"/>
          </a:xfrm>
        </p:grpSpPr>
        <p:sp>
          <p:nvSpPr>
            <p:cNvPr id="21543" name="Line 39"/>
            <p:cNvSpPr>
              <a:spLocks noChangeShapeType="1"/>
            </p:cNvSpPr>
            <p:nvPr/>
          </p:nvSpPr>
          <p:spPr bwMode="auto">
            <a:xfrm>
              <a:off x="5568" y="2224"/>
              <a:ext cx="0" cy="1072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Rectangle 45"/>
            <p:cNvSpPr>
              <a:spLocks noChangeArrowheads="1"/>
            </p:cNvSpPr>
            <p:nvPr/>
          </p:nvSpPr>
          <p:spPr bwMode="auto">
            <a:xfrm>
              <a:off x="3909" y="2612"/>
              <a:ext cx="16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b="1" dirty="0">
                  <a:solidFill>
                    <a:schemeClr val="accent6">
                      <a:lumMod val="50000"/>
                    </a:schemeClr>
                  </a:solidFill>
                </a:rPr>
                <a:t>Sells 2 tons at $100</a:t>
              </a:r>
              <a:endParaRPr lang="en-GB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1558" name="Group 54"/>
          <p:cNvGrpSpPr>
            <a:grpSpLocks/>
          </p:cNvGrpSpPr>
          <p:nvPr/>
        </p:nvGrpSpPr>
        <p:grpSpPr bwMode="auto">
          <a:xfrm>
            <a:off x="1968500" y="5899150"/>
            <a:ext cx="4406900" cy="692150"/>
            <a:chOff x="1240" y="3716"/>
            <a:chExt cx="2776" cy="436"/>
          </a:xfrm>
        </p:grpSpPr>
        <p:sp>
          <p:nvSpPr>
            <p:cNvPr id="21550" name="Line 46"/>
            <p:cNvSpPr>
              <a:spLocks noChangeShapeType="1"/>
            </p:cNvSpPr>
            <p:nvPr/>
          </p:nvSpPr>
          <p:spPr bwMode="auto">
            <a:xfrm>
              <a:off x="1240" y="4152"/>
              <a:ext cx="2776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>
              <a:off x="1794" y="3716"/>
              <a:ext cx="15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b="1" dirty="0">
                  <a:solidFill>
                    <a:schemeClr val="accent5">
                      <a:lumMod val="75000"/>
                    </a:schemeClr>
                  </a:solidFill>
                </a:rPr>
                <a:t>Sells 1 ton at $100</a:t>
              </a:r>
              <a:endParaRPr lang="en-GB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35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much does the next one costs?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2A08-0E9E-C44B-B29E-D4E7FC5AC9F0}" type="slidenum">
              <a:rPr lang="en-GB"/>
              <a:pPr/>
              <a:t>8</a:t>
            </a:fld>
            <a:endParaRPr lang="en-GB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1404938" y="4865688"/>
            <a:ext cx="5597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V="1">
            <a:off x="1395413" y="1912938"/>
            <a:ext cx="0" cy="294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219200" y="1358900"/>
            <a:ext cx="3789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Cost of producing a widget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7092950" y="4267200"/>
            <a:ext cx="13160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Total </a:t>
            </a:r>
          </a:p>
          <a:p>
            <a:r>
              <a:rPr lang="en-GB">
                <a:solidFill>
                  <a:schemeClr val="tx1"/>
                </a:solidFill>
              </a:rPr>
              <a:t>Quantity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422400" y="4572000"/>
            <a:ext cx="1397000" cy="269875"/>
          </a:xfrm>
          <a:prstGeom prst="rect">
            <a:avLst/>
          </a:prstGeom>
          <a:solidFill>
            <a:srgbClr val="66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 rot="5400000">
            <a:off x="1828800" y="4953000"/>
            <a:ext cx="685800" cy="838200"/>
          </a:xfrm>
          <a:custGeom>
            <a:avLst/>
            <a:gdLst>
              <a:gd name="G0" fmla="+- 12050 0 0"/>
              <a:gd name="G1" fmla="+- 18514 0 0"/>
              <a:gd name="G2" fmla="+- 7200 0 0"/>
              <a:gd name="G3" fmla="*/ 12050 1 2"/>
              <a:gd name="G4" fmla="+- G3 10800 0"/>
              <a:gd name="G5" fmla="+- 21600 12050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25 w 21600"/>
              <a:gd name="T1" fmla="*/ 0 h 21600"/>
              <a:gd name="T2" fmla="*/ 12050 w 21600"/>
              <a:gd name="T3" fmla="*/ 7200 h 21600"/>
              <a:gd name="T4" fmla="*/ 0 w 21600"/>
              <a:gd name="T5" fmla="*/ 19629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25" y="0"/>
                </a:moveTo>
                <a:lnTo>
                  <a:pt x="12050" y="7200"/>
                </a:lnTo>
                <a:lnTo>
                  <a:pt x="15136" y="7200"/>
                </a:lnTo>
                <a:lnTo>
                  <a:pt x="15136" y="17659"/>
                </a:lnTo>
                <a:lnTo>
                  <a:pt x="0" y="17659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574925" y="5297488"/>
            <a:ext cx="413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" charset="0"/>
              </a:rPr>
              <a:t>Normal production procedure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229600" cy="792163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Futures Contract</a:t>
            </a: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/>
          <a:lstStyle/>
          <a:p>
            <a:fld id="{1BF3D20B-CF0D-1041-A1B9-5468B683AFC4}" type="slidenum">
              <a:rPr lang="en-GB"/>
              <a:pPr/>
              <a:t>80</a:t>
            </a:fld>
            <a:endParaRPr lang="en-GB"/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76200" y="1682750"/>
            <a:ext cx="1982788" cy="985838"/>
            <a:chOff x="48" y="1060"/>
            <a:chExt cx="1249" cy="621"/>
          </a:xfrm>
        </p:grpSpPr>
        <p:sp>
          <p:nvSpPr>
            <p:cNvPr id="22531" name="Freeform 3"/>
            <p:cNvSpPr>
              <a:spLocks/>
            </p:cNvSpPr>
            <p:nvPr/>
          </p:nvSpPr>
          <p:spPr bwMode="auto">
            <a:xfrm>
              <a:off x="48" y="1471"/>
              <a:ext cx="314" cy="210"/>
            </a:xfrm>
            <a:custGeom>
              <a:avLst/>
              <a:gdLst>
                <a:gd name="T0" fmla="*/ 0 w 314"/>
                <a:gd name="T1" fmla="*/ 79 h 210"/>
                <a:gd name="T2" fmla="*/ 105 w 314"/>
                <a:gd name="T3" fmla="*/ 0 h 210"/>
                <a:gd name="T4" fmla="*/ 146 w 314"/>
                <a:gd name="T5" fmla="*/ 26 h 210"/>
                <a:gd name="T6" fmla="*/ 313 w 314"/>
                <a:gd name="T7" fmla="*/ 26 h 210"/>
                <a:gd name="T8" fmla="*/ 313 w 314"/>
                <a:gd name="T9" fmla="*/ 209 h 210"/>
                <a:gd name="T10" fmla="*/ 0 w 314"/>
                <a:gd name="T11" fmla="*/ 209 h 210"/>
                <a:gd name="T12" fmla="*/ 0 w 314"/>
                <a:gd name="T13" fmla="*/ 7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210">
                  <a:moveTo>
                    <a:pt x="0" y="79"/>
                  </a:moveTo>
                  <a:lnTo>
                    <a:pt x="105" y="0"/>
                  </a:lnTo>
                  <a:lnTo>
                    <a:pt x="146" y="26"/>
                  </a:lnTo>
                  <a:lnTo>
                    <a:pt x="313" y="26"/>
                  </a:lnTo>
                  <a:lnTo>
                    <a:pt x="313" y="209"/>
                  </a:lnTo>
                  <a:lnTo>
                    <a:pt x="0" y="209"/>
                  </a:lnTo>
                  <a:lnTo>
                    <a:pt x="0" y="79"/>
                  </a:lnTo>
                </a:path>
              </a:pathLst>
            </a:custGeom>
            <a:solidFill>
              <a:srgbClr val="7F5F3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34" name="Group 6"/>
            <p:cNvGrpSpPr>
              <a:grpSpLocks/>
            </p:cNvGrpSpPr>
            <p:nvPr/>
          </p:nvGrpSpPr>
          <p:grpSpPr bwMode="auto">
            <a:xfrm>
              <a:off x="326" y="1253"/>
              <a:ext cx="223" cy="424"/>
              <a:chOff x="326" y="1253"/>
              <a:chExt cx="223" cy="424"/>
            </a:xfrm>
          </p:grpSpPr>
          <p:sp>
            <p:nvSpPr>
              <p:cNvPr id="22532" name="Freeform 4"/>
              <p:cNvSpPr>
                <a:spLocks/>
              </p:cNvSpPr>
              <p:nvPr/>
            </p:nvSpPr>
            <p:spPr bwMode="auto">
              <a:xfrm>
                <a:off x="326" y="1365"/>
                <a:ext cx="223" cy="312"/>
              </a:xfrm>
              <a:custGeom>
                <a:avLst/>
                <a:gdLst>
                  <a:gd name="T0" fmla="*/ 0 w 223"/>
                  <a:gd name="T1" fmla="*/ 311 h 312"/>
                  <a:gd name="T2" fmla="*/ 52 w 223"/>
                  <a:gd name="T3" fmla="*/ 0 h 312"/>
                  <a:gd name="T4" fmla="*/ 156 w 223"/>
                  <a:gd name="T5" fmla="*/ 0 h 312"/>
                  <a:gd name="T6" fmla="*/ 222 w 223"/>
                  <a:gd name="T7" fmla="*/ 311 h 312"/>
                  <a:gd name="T8" fmla="*/ 0 w 223"/>
                  <a:gd name="T9" fmla="*/ 3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312">
                    <a:moveTo>
                      <a:pt x="0" y="311"/>
                    </a:moveTo>
                    <a:lnTo>
                      <a:pt x="52" y="0"/>
                    </a:lnTo>
                    <a:lnTo>
                      <a:pt x="156" y="0"/>
                    </a:lnTo>
                    <a:lnTo>
                      <a:pt x="222" y="311"/>
                    </a:lnTo>
                    <a:lnTo>
                      <a:pt x="0" y="311"/>
                    </a:lnTo>
                  </a:path>
                </a:pathLst>
              </a:custGeom>
              <a:solidFill>
                <a:srgbClr val="3F1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3" name="Freeform 5"/>
              <p:cNvSpPr>
                <a:spLocks/>
              </p:cNvSpPr>
              <p:nvPr/>
            </p:nvSpPr>
            <p:spPr bwMode="auto">
              <a:xfrm>
                <a:off x="378" y="1253"/>
                <a:ext cx="106" cy="105"/>
              </a:xfrm>
              <a:custGeom>
                <a:avLst/>
                <a:gdLst>
                  <a:gd name="T0" fmla="*/ 0 w 106"/>
                  <a:gd name="T1" fmla="*/ 104 h 105"/>
                  <a:gd name="T2" fmla="*/ 52 w 106"/>
                  <a:gd name="T3" fmla="*/ 51 h 105"/>
                  <a:gd name="T4" fmla="*/ 52 w 106"/>
                  <a:gd name="T5" fmla="*/ 0 h 105"/>
                  <a:gd name="T6" fmla="*/ 56 w 106"/>
                  <a:gd name="T7" fmla="*/ 0 h 105"/>
                  <a:gd name="T8" fmla="*/ 56 w 106"/>
                  <a:gd name="T9" fmla="*/ 51 h 105"/>
                  <a:gd name="T10" fmla="*/ 105 w 106"/>
                  <a:gd name="T11" fmla="*/ 104 h 105"/>
                  <a:gd name="T12" fmla="*/ 0 w 106"/>
                  <a:gd name="T1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5">
                    <a:moveTo>
                      <a:pt x="0" y="104"/>
                    </a:moveTo>
                    <a:lnTo>
                      <a:pt x="52" y="51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51"/>
                    </a:lnTo>
                    <a:lnTo>
                      <a:pt x="105" y="104"/>
                    </a:lnTo>
                    <a:lnTo>
                      <a:pt x="0" y="104"/>
                    </a:lnTo>
                  </a:path>
                </a:pathLst>
              </a:custGeom>
              <a:solidFill>
                <a:srgbClr val="5F3F1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41" name="Group 13"/>
            <p:cNvGrpSpPr>
              <a:grpSpLocks/>
            </p:cNvGrpSpPr>
            <p:nvPr/>
          </p:nvGrpSpPr>
          <p:grpSpPr bwMode="auto">
            <a:xfrm>
              <a:off x="796" y="1457"/>
              <a:ext cx="204" cy="214"/>
              <a:chOff x="796" y="1457"/>
              <a:chExt cx="204" cy="214"/>
            </a:xfrm>
          </p:grpSpPr>
          <p:grpSp>
            <p:nvGrpSpPr>
              <p:cNvPr id="22537" name="Group 9"/>
              <p:cNvGrpSpPr>
                <a:grpSpLocks/>
              </p:cNvGrpSpPr>
              <p:nvPr/>
            </p:nvGrpSpPr>
            <p:grpSpPr bwMode="auto">
              <a:xfrm>
                <a:off x="796" y="1457"/>
                <a:ext cx="89" cy="214"/>
                <a:chOff x="796" y="1457"/>
                <a:chExt cx="89" cy="214"/>
              </a:xfrm>
            </p:grpSpPr>
            <p:sp>
              <p:nvSpPr>
                <p:cNvPr id="22535" name="Rectangle 7"/>
                <p:cNvSpPr>
                  <a:spLocks noChangeArrowheads="1"/>
                </p:cNvSpPr>
                <p:nvPr/>
              </p:nvSpPr>
              <p:spPr bwMode="auto">
                <a:xfrm>
                  <a:off x="841" y="1575"/>
                  <a:ext cx="3" cy="96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6" name="Oval 8"/>
                <p:cNvSpPr>
                  <a:spLocks noChangeArrowheads="1"/>
                </p:cNvSpPr>
                <p:nvPr/>
              </p:nvSpPr>
              <p:spPr bwMode="auto">
                <a:xfrm>
                  <a:off x="796" y="1457"/>
                  <a:ext cx="89" cy="114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540" name="Group 12"/>
              <p:cNvGrpSpPr>
                <a:grpSpLocks/>
              </p:cNvGrpSpPr>
              <p:nvPr/>
            </p:nvGrpSpPr>
            <p:grpSpPr bwMode="auto">
              <a:xfrm>
                <a:off x="911" y="1457"/>
                <a:ext cx="89" cy="214"/>
                <a:chOff x="911" y="1457"/>
                <a:chExt cx="89" cy="214"/>
              </a:xfrm>
            </p:grpSpPr>
            <p:sp>
              <p:nvSpPr>
                <p:cNvPr id="22538" name="Rectangle 10"/>
                <p:cNvSpPr>
                  <a:spLocks noChangeArrowheads="1"/>
                </p:cNvSpPr>
                <p:nvPr/>
              </p:nvSpPr>
              <p:spPr bwMode="auto">
                <a:xfrm>
                  <a:off x="952" y="1575"/>
                  <a:ext cx="4" cy="96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9" name="Oval 11"/>
                <p:cNvSpPr>
                  <a:spLocks noChangeArrowheads="1"/>
                </p:cNvSpPr>
                <p:nvPr/>
              </p:nvSpPr>
              <p:spPr bwMode="auto">
                <a:xfrm>
                  <a:off x="911" y="1457"/>
                  <a:ext cx="89" cy="114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550" name="Group 22"/>
            <p:cNvGrpSpPr>
              <a:grpSpLocks/>
            </p:cNvGrpSpPr>
            <p:nvPr/>
          </p:nvGrpSpPr>
          <p:grpSpPr bwMode="auto">
            <a:xfrm>
              <a:off x="48" y="1060"/>
              <a:ext cx="206" cy="617"/>
              <a:chOff x="48" y="1060"/>
              <a:chExt cx="206" cy="617"/>
            </a:xfrm>
          </p:grpSpPr>
          <p:grpSp>
            <p:nvGrpSpPr>
              <p:cNvPr id="22545" name="Group 17"/>
              <p:cNvGrpSpPr>
                <a:grpSpLocks/>
              </p:cNvGrpSpPr>
              <p:nvPr/>
            </p:nvGrpSpPr>
            <p:grpSpPr bwMode="auto">
              <a:xfrm>
                <a:off x="48" y="1213"/>
                <a:ext cx="206" cy="464"/>
                <a:chOff x="48" y="1213"/>
                <a:chExt cx="206" cy="464"/>
              </a:xfrm>
            </p:grpSpPr>
            <p:sp>
              <p:nvSpPr>
                <p:cNvPr id="22542" name="Freeform 14"/>
                <p:cNvSpPr>
                  <a:spLocks/>
                </p:cNvSpPr>
                <p:nvPr/>
              </p:nvSpPr>
              <p:spPr bwMode="auto">
                <a:xfrm>
                  <a:off x="48" y="1244"/>
                  <a:ext cx="206" cy="428"/>
                </a:xfrm>
                <a:custGeom>
                  <a:avLst/>
                  <a:gdLst>
                    <a:gd name="T0" fmla="*/ 0 w 206"/>
                    <a:gd name="T1" fmla="*/ 427 h 428"/>
                    <a:gd name="T2" fmla="*/ 91 w 206"/>
                    <a:gd name="T3" fmla="*/ 0 h 428"/>
                    <a:gd name="T4" fmla="*/ 122 w 206"/>
                    <a:gd name="T5" fmla="*/ 0 h 428"/>
                    <a:gd name="T6" fmla="*/ 205 w 206"/>
                    <a:gd name="T7" fmla="*/ 427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6" h="428">
                      <a:moveTo>
                        <a:pt x="0" y="427"/>
                      </a:moveTo>
                      <a:lnTo>
                        <a:pt x="91" y="0"/>
                      </a:lnTo>
                      <a:lnTo>
                        <a:pt x="122" y="0"/>
                      </a:lnTo>
                      <a:lnTo>
                        <a:pt x="205" y="427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3" name="Freeform 15"/>
                <p:cNvSpPr>
                  <a:spLocks/>
                </p:cNvSpPr>
                <p:nvPr/>
              </p:nvSpPr>
              <p:spPr bwMode="auto">
                <a:xfrm>
                  <a:off x="117" y="1340"/>
                  <a:ext cx="75" cy="1"/>
                </a:xfrm>
                <a:custGeom>
                  <a:avLst/>
                  <a:gdLst>
                    <a:gd name="T0" fmla="*/ 0 w 75"/>
                    <a:gd name="T1" fmla="*/ 0 h 1"/>
                    <a:gd name="T2" fmla="*/ 74 w 7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5" h="1">
                      <a:moveTo>
                        <a:pt x="0" y="0"/>
                      </a:moveTo>
                      <a:lnTo>
                        <a:pt x="74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4" name="Freeform 16"/>
                <p:cNvSpPr>
                  <a:spLocks/>
                </p:cNvSpPr>
                <p:nvPr/>
              </p:nvSpPr>
              <p:spPr bwMode="auto">
                <a:xfrm>
                  <a:off x="153" y="1213"/>
                  <a:ext cx="1" cy="464"/>
                </a:xfrm>
                <a:custGeom>
                  <a:avLst/>
                  <a:gdLst>
                    <a:gd name="T0" fmla="*/ 0 w 1"/>
                    <a:gd name="T1" fmla="*/ 0 h 464"/>
                    <a:gd name="T2" fmla="*/ 0 w 1"/>
                    <a:gd name="T3" fmla="*/ 463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464">
                      <a:moveTo>
                        <a:pt x="0" y="0"/>
                      </a:moveTo>
                      <a:lnTo>
                        <a:pt x="0" y="463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49" name="Group 21"/>
              <p:cNvGrpSpPr>
                <a:grpSpLocks/>
              </p:cNvGrpSpPr>
              <p:nvPr/>
            </p:nvGrpSpPr>
            <p:grpSpPr bwMode="auto">
              <a:xfrm>
                <a:off x="94" y="1060"/>
                <a:ext cx="157" cy="145"/>
                <a:chOff x="94" y="1060"/>
                <a:chExt cx="157" cy="145"/>
              </a:xfrm>
            </p:grpSpPr>
            <p:sp>
              <p:nvSpPr>
                <p:cNvPr id="22546" name="Oval 18"/>
                <p:cNvSpPr>
                  <a:spLocks noChangeArrowheads="1"/>
                </p:cNvSpPr>
                <p:nvPr/>
              </p:nvSpPr>
              <p:spPr bwMode="auto">
                <a:xfrm>
                  <a:off x="94" y="1060"/>
                  <a:ext cx="117" cy="14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7" name="Oval 19"/>
                <p:cNvSpPr>
                  <a:spLocks noChangeArrowheads="1"/>
                </p:cNvSpPr>
                <p:nvPr/>
              </p:nvSpPr>
              <p:spPr bwMode="auto">
                <a:xfrm>
                  <a:off x="147" y="1126"/>
                  <a:ext cx="12" cy="1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auto">
                <a:xfrm>
                  <a:off x="187" y="1113"/>
                  <a:ext cx="64" cy="40"/>
                </a:xfrm>
                <a:custGeom>
                  <a:avLst/>
                  <a:gdLst>
                    <a:gd name="T0" fmla="*/ 4 w 64"/>
                    <a:gd name="T1" fmla="*/ 26 h 40"/>
                    <a:gd name="T2" fmla="*/ 0 w 64"/>
                    <a:gd name="T3" fmla="*/ 17 h 40"/>
                    <a:gd name="T4" fmla="*/ 63 w 64"/>
                    <a:gd name="T5" fmla="*/ 0 h 40"/>
                    <a:gd name="T6" fmla="*/ 63 w 64"/>
                    <a:gd name="T7" fmla="*/ 39 h 40"/>
                    <a:gd name="T8" fmla="*/ 4 w 64"/>
                    <a:gd name="T9" fmla="*/ 35 h 40"/>
                    <a:gd name="T10" fmla="*/ 4 w 64"/>
                    <a:gd name="T11" fmla="*/ 2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40">
                      <a:moveTo>
                        <a:pt x="4" y="26"/>
                      </a:moveTo>
                      <a:lnTo>
                        <a:pt x="0" y="17"/>
                      </a:lnTo>
                      <a:lnTo>
                        <a:pt x="63" y="0"/>
                      </a:lnTo>
                      <a:lnTo>
                        <a:pt x="63" y="39"/>
                      </a:lnTo>
                      <a:lnTo>
                        <a:pt x="4" y="35"/>
                      </a:lnTo>
                      <a:lnTo>
                        <a:pt x="4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1025" y="1418"/>
              <a:ext cx="272" cy="263"/>
            </a:xfrm>
            <a:custGeom>
              <a:avLst/>
              <a:gdLst>
                <a:gd name="T0" fmla="*/ 0 w 272"/>
                <a:gd name="T1" fmla="*/ 262 h 263"/>
                <a:gd name="T2" fmla="*/ 0 w 272"/>
                <a:gd name="T3" fmla="*/ 132 h 263"/>
                <a:gd name="T4" fmla="*/ 42 w 272"/>
                <a:gd name="T5" fmla="*/ 105 h 263"/>
                <a:gd name="T6" fmla="*/ 42 w 272"/>
                <a:gd name="T7" fmla="*/ 0 h 263"/>
                <a:gd name="T8" fmla="*/ 63 w 272"/>
                <a:gd name="T9" fmla="*/ 0 h 263"/>
                <a:gd name="T10" fmla="*/ 63 w 272"/>
                <a:gd name="T11" fmla="*/ 79 h 263"/>
                <a:gd name="T12" fmla="*/ 104 w 272"/>
                <a:gd name="T13" fmla="*/ 27 h 263"/>
                <a:gd name="T14" fmla="*/ 209 w 272"/>
                <a:gd name="T15" fmla="*/ 132 h 263"/>
                <a:gd name="T16" fmla="*/ 271 w 272"/>
                <a:gd name="T17" fmla="*/ 140 h 263"/>
                <a:gd name="T18" fmla="*/ 271 w 272"/>
                <a:gd name="T19" fmla="*/ 157 h 263"/>
                <a:gd name="T20" fmla="*/ 264 w 272"/>
                <a:gd name="T21" fmla="*/ 157 h 263"/>
                <a:gd name="T22" fmla="*/ 264 w 272"/>
                <a:gd name="T23" fmla="*/ 262 h 263"/>
                <a:gd name="T24" fmla="*/ 250 w 272"/>
                <a:gd name="T25" fmla="*/ 262 h 263"/>
                <a:gd name="T26" fmla="*/ 250 w 272"/>
                <a:gd name="T27" fmla="*/ 157 h 263"/>
                <a:gd name="T28" fmla="*/ 209 w 272"/>
                <a:gd name="T29" fmla="*/ 157 h 263"/>
                <a:gd name="T30" fmla="*/ 209 w 272"/>
                <a:gd name="T31" fmla="*/ 236 h 263"/>
                <a:gd name="T32" fmla="*/ 250 w 272"/>
                <a:gd name="T33" fmla="*/ 236 h 263"/>
                <a:gd name="T34" fmla="*/ 250 w 272"/>
                <a:gd name="T35" fmla="*/ 262 h 263"/>
                <a:gd name="T36" fmla="*/ 0 w 272"/>
                <a:gd name="T3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2" h="263">
                  <a:moveTo>
                    <a:pt x="0" y="262"/>
                  </a:moveTo>
                  <a:lnTo>
                    <a:pt x="0" y="132"/>
                  </a:lnTo>
                  <a:lnTo>
                    <a:pt x="42" y="105"/>
                  </a:lnTo>
                  <a:lnTo>
                    <a:pt x="42" y="0"/>
                  </a:lnTo>
                  <a:lnTo>
                    <a:pt x="63" y="0"/>
                  </a:lnTo>
                  <a:lnTo>
                    <a:pt x="63" y="79"/>
                  </a:lnTo>
                  <a:lnTo>
                    <a:pt x="104" y="27"/>
                  </a:lnTo>
                  <a:lnTo>
                    <a:pt x="209" y="132"/>
                  </a:lnTo>
                  <a:lnTo>
                    <a:pt x="271" y="140"/>
                  </a:lnTo>
                  <a:lnTo>
                    <a:pt x="271" y="157"/>
                  </a:lnTo>
                  <a:lnTo>
                    <a:pt x="264" y="157"/>
                  </a:lnTo>
                  <a:lnTo>
                    <a:pt x="264" y="262"/>
                  </a:lnTo>
                  <a:lnTo>
                    <a:pt x="250" y="262"/>
                  </a:lnTo>
                  <a:lnTo>
                    <a:pt x="250" y="157"/>
                  </a:lnTo>
                  <a:lnTo>
                    <a:pt x="209" y="157"/>
                  </a:lnTo>
                  <a:lnTo>
                    <a:pt x="209" y="236"/>
                  </a:lnTo>
                  <a:lnTo>
                    <a:pt x="250" y="236"/>
                  </a:lnTo>
                  <a:lnTo>
                    <a:pt x="250" y="262"/>
                  </a:lnTo>
                  <a:lnTo>
                    <a:pt x="0" y="262"/>
                  </a:lnTo>
                </a:path>
              </a:pathLst>
            </a:custGeom>
            <a:solidFill>
              <a:srgbClr val="3F7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4" name="Group 26"/>
            <p:cNvGrpSpPr>
              <a:grpSpLocks/>
            </p:cNvGrpSpPr>
            <p:nvPr/>
          </p:nvGrpSpPr>
          <p:grpSpPr bwMode="auto">
            <a:xfrm>
              <a:off x="483" y="1287"/>
              <a:ext cx="293" cy="394"/>
              <a:chOff x="483" y="1287"/>
              <a:chExt cx="293" cy="394"/>
            </a:xfrm>
          </p:grpSpPr>
          <p:sp>
            <p:nvSpPr>
              <p:cNvPr id="22552" name="Freeform 24"/>
              <p:cNvSpPr>
                <a:spLocks/>
              </p:cNvSpPr>
              <p:nvPr/>
            </p:nvSpPr>
            <p:spPr bwMode="auto">
              <a:xfrm>
                <a:off x="483" y="1287"/>
                <a:ext cx="293" cy="394"/>
              </a:xfrm>
              <a:custGeom>
                <a:avLst/>
                <a:gdLst>
                  <a:gd name="T0" fmla="*/ 0 w 293"/>
                  <a:gd name="T1" fmla="*/ 393 h 394"/>
                  <a:gd name="T2" fmla="*/ 0 w 293"/>
                  <a:gd name="T3" fmla="*/ 184 h 394"/>
                  <a:gd name="T4" fmla="*/ 62 w 293"/>
                  <a:gd name="T5" fmla="*/ 53 h 394"/>
                  <a:gd name="T6" fmla="*/ 146 w 293"/>
                  <a:gd name="T7" fmla="*/ 0 h 394"/>
                  <a:gd name="T8" fmla="*/ 229 w 293"/>
                  <a:gd name="T9" fmla="*/ 53 h 394"/>
                  <a:gd name="T10" fmla="*/ 292 w 293"/>
                  <a:gd name="T11" fmla="*/ 184 h 394"/>
                  <a:gd name="T12" fmla="*/ 292 w 293"/>
                  <a:gd name="T13" fmla="*/ 393 h 394"/>
                  <a:gd name="T14" fmla="*/ 0 w 293"/>
                  <a:gd name="T15" fmla="*/ 39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3" h="394">
                    <a:moveTo>
                      <a:pt x="0" y="393"/>
                    </a:moveTo>
                    <a:lnTo>
                      <a:pt x="0" y="184"/>
                    </a:lnTo>
                    <a:lnTo>
                      <a:pt x="62" y="53"/>
                    </a:lnTo>
                    <a:lnTo>
                      <a:pt x="146" y="0"/>
                    </a:lnTo>
                    <a:lnTo>
                      <a:pt x="229" y="53"/>
                    </a:lnTo>
                    <a:lnTo>
                      <a:pt x="292" y="184"/>
                    </a:lnTo>
                    <a:lnTo>
                      <a:pt x="292" y="393"/>
                    </a:lnTo>
                    <a:lnTo>
                      <a:pt x="0" y="39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Rectangle 25"/>
              <p:cNvSpPr>
                <a:spLocks noChangeArrowheads="1"/>
              </p:cNvSpPr>
              <p:nvPr/>
            </p:nvSpPr>
            <p:spPr bwMode="auto">
              <a:xfrm>
                <a:off x="622" y="1335"/>
                <a:ext cx="7" cy="4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59" name="Group 31"/>
            <p:cNvGrpSpPr>
              <a:grpSpLocks/>
            </p:cNvGrpSpPr>
            <p:nvPr/>
          </p:nvGrpSpPr>
          <p:grpSpPr bwMode="auto">
            <a:xfrm>
              <a:off x="202" y="1602"/>
              <a:ext cx="815" cy="61"/>
              <a:chOff x="202" y="1602"/>
              <a:chExt cx="815" cy="61"/>
            </a:xfrm>
          </p:grpSpPr>
          <p:sp>
            <p:nvSpPr>
              <p:cNvPr id="22555" name="Rectangle 27"/>
              <p:cNvSpPr>
                <a:spLocks noChangeArrowheads="1"/>
              </p:cNvSpPr>
              <p:nvPr/>
            </p:nvSpPr>
            <p:spPr bwMode="auto">
              <a:xfrm>
                <a:off x="202" y="1602"/>
                <a:ext cx="815" cy="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6" name="Rectangle 28"/>
              <p:cNvSpPr>
                <a:spLocks noChangeArrowheads="1"/>
              </p:cNvSpPr>
              <p:nvPr/>
            </p:nvSpPr>
            <p:spPr bwMode="auto">
              <a:xfrm>
                <a:off x="202" y="1623"/>
                <a:ext cx="815" cy="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7" name="Rectangle 29"/>
              <p:cNvSpPr>
                <a:spLocks noChangeArrowheads="1"/>
              </p:cNvSpPr>
              <p:nvPr/>
            </p:nvSpPr>
            <p:spPr bwMode="auto">
              <a:xfrm>
                <a:off x="202" y="1641"/>
                <a:ext cx="815" cy="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8" name="Rectangle 30"/>
              <p:cNvSpPr>
                <a:spLocks noChangeArrowheads="1"/>
              </p:cNvSpPr>
              <p:nvPr/>
            </p:nvSpPr>
            <p:spPr bwMode="auto">
              <a:xfrm>
                <a:off x="202" y="1662"/>
                <a:ext cx="815" cy="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2561" name="Object 33"/>
          <p:cNvGraphicFramePr>
            <a:graphicFrameLocks/>
          </p:cNvGraphicFramePr>
          <p:nvPr/>
        </p:nvGraphicFramePr>
        <p:xfrm>
          <a:off x="6596063" y="5511800"/>
          <a:ext cx="246538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4" name="Microsoft ClipArt Gallery" r:id="rId4" imgW="5803900" imgH="2997200" progId="MS_ClipArt_Gallery">
                  <p:embed/>
                </p:oleObj>
              </mc:Choice>
              <mc:Fallback>
                <p:oleObj name="Microsoft ClipArt Gallery" r:id="rId4" imgW="5803900" imgH="2997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5511800"/>
                        <a:ext cx="2465387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2" name="Object 34"/>
          <p:cNvGraphicFramePr>
            <a:graphicFrameLocks/>
          </p:cNvGraphicFramePr>
          <p:nvPr/>
        </p:nvGraphicFramePr>
        <p:xfrm>
          <a:off x="0" y="5387975"/>
          <a:ext cx="16002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5" name="Microsoft ClipArt Gallery" r:id="rId6" imgW="4114800" imgH="3606800" progId="MS_ClipArt_Gallery">
                  <p:embed/>
                </p:oleObj>
              </mc:Choice>
              <mc:Fallback>
                <p:oleObj name="Microsoft ClipArt Gallery" r:id="rId6" imgW="4114800" imgH="36068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87975"/>
                        <a:ext cx="160020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63" name="Object 35"/>
          <p:cNvGraphicFramePr>
            <a:graphicFrameLocks/>
          </p:cNvGraphicFramePr>
          <p:nvPr/>
        </p:nvGraphicFramePr>
        <p:xfrm>
          <a:off x="7550150" y="1714500"/>
          <a:ext cx="151765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6" name="Microsoft ClipArt Gallery" r:id="rId8" imgW="4711700" imgH="4800600" progId="MS_ClipArt_Gallery">
                  <p:embed/>
                </p:oleObj>
              </mc:Choice>
              <mc:Fallback>
                <p:oleObj name="Microsoft ClipArt Gallery" r:id="rId8" imgW="4711700" imgH="48006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50" y="1714500"/>
                        <a:ext cx="151765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4624388" y="1631950"/>
            <a:ext cx="2805154" cy="16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bought 2 tons at $110</a:t>
            </a:r>
          </a:p>
          <a:p>
            <a:pPr algn="l"/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bought 1 ton at $95</a:t>
            </a:r>
          </a:p>
          <a:p>
            <a:pPr algn="l"/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sold 1 ton at $115</a:t>
            </a:r>
          </a:p>
          <a:p>
            <a:pPr algn="l"/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sold 2 tons at $100</a:t>
            </a:r>
          </a:p>
          <a:p>
            <a:pPr algn="l"/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net profit: $0</a:t>
            </a: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47625" y="3994150"/>
            <a:ext cx="2676538" cy="13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b="1" dirty="0">
                <a:solidFill>
                  <a:srgbClr val="3366FF"/>
                </a:solidFill>
              </a:rPr>
              <a:t>bought 2 tons at $90</a:t>
            </a:r>
          </a:p>
          <a:p>
            <a:pPr algn="l"/>
            <a:r>
              <a:rPr lang="en-GB" sz="2000" b="1" dirty="0">
                <a:solidFill>
                  <a:srgbClr val="3366FF"/>
                </a:solidFill>
              </a:rPr>
              <a:t>sold 1 ton at $95</a:t>
            </a:r>
          </a:p>
          <a:p>
            <a:pPr algn="l"/>
            <a:r>
              <a:rPr lang="en-GB" sz="2000" b="1" dirty="0">
                <a:solidFill>
                  <a:srgbClr val="3366FF"/>
                </a:solidFill>
              </a:rPr>
              <a:t>sold 1 ton at $100</a:t>
            </a:r>
          </a:p>
          <a:p>
            <a:pPr algn="l"/>
            <a:r>
              <a:rPr lang="en-GB" sz="2000" b="1" dirty="0">
                <a:solidFill>
                  <a:srgbClr val="3366FF"/>
                </a:solidFill>
              </a:rPr>
              <a:t>net profit:  $15</a:t>
            </a: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3865563" y="6127750"/>
            <a:ext cx="2819180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b="1" dirty="0">
                <a:solidFill>
                  <a:srgbClr val="008000"/>
                </a:solidFill>
              </a:rPr>
              <a:t>bought 1 ton at $115</a:t>
            </a:r>
          </a:p>
          <a:p>
            <a:pPr algn="l"/>
            <a:r>
              <a:rPr lang="en-GB" sz="2000" b="1" dirty="0">
                <a:solidFill>
                  <a:srgbClr val="008000"/>
                </a:solidFill>
              </a:rPr>
              <a:t>bought 3 tons at $100</a:t>
            </a:r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55563" y="2774950"/>
            <a:ext cx="246363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sold 2 tons at $110</a:t>
            </a:r>
          </a:p>
          <a:p>
            <a:pPr algn="l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sold 2 tons at $90</a:t>
            </a: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3749675" y="4176713"/>
            <a:ext cx="274038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b="1" dirty="0"/>
              <a:t>Spot Price = $100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39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4" grpId="0" autoUpdateAnimBg="0"/>
      <p:bldP spid="22565" grpId="0" autoUpdateAnimBg="0"/>
      <p:bldP spid="22566" grpId="0" autoUpdateAnimBg="0"/>
      <p:bldP spid="22567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Importance of information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Speculators own some of the commodity before it is delivered</a:t>
            </a:r>
          </a:p>
          <a:p>
            <a:r>
              <a:rPr lang="en-GB" sz="2800" dirty="0"/>
              <a:t>They carry the risk of a price change during that period</a:t>
            </a:r>
          </a:p>
          <a:p>
            <a:r>
              <a:rPr lang="en-GB" sz="2800" dirty="0"/>
              <a:t>Need deep pockets </a:t>
            </a:r>
          </a:p>
          <a:p>
            <a:r>
              <a:rPr lang="en-GB" sz="2800" dirty="0"/>
              <a:t>Without additional information, this is gambling</a:t>
            </a:r>
          </a:p>
          <a:p>
            <a:r>
              <a:rPr lang="en-GB" sz="2800" dirty="0"/>
              <a:t>Information helps speculators make money</a:t>
            </a:r>
          </a:p>
          <a:p>
            <a:r>
              <a:rPr lang="en-GB" sz="2800" dirty="0"/>
              <a:t>Example:</a:t>
            </a:r>
          </a:p>
          <a:p>
            <a:pPr lvl="1"/>
            <a:r>
              <a:rPr lang="en-GB" dirty="0"/>
              <a:t>Global perspective on the harvest for wheat</a:t>
            </a:r>
          </a:p>
          <a:p>
            <a:pPr lvl="1"/>
            <a:r>
              <a:rPr lang="en-GB" dirty="0"/>
              <a:t>Long term weather forecast and its effect on the demand for gas and electricity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F75A79-1C79-7942-8960-CF485B40E8F8}" type="slidenum">
              <a:rPr lang="en-GB"/>
              <a:pPr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0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Options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fontScale="85000" lnSpcReduction="20000"/>
          </a:bodyPr>
          <a:lstStyle/>
          <a:p>
            <a:r>
              <a:rPr lang="en-GB" dirty="0"/>
              <a:t>Spot, forward and future contracts: unconditional delivery</a:t>
            </a:r>
          </a:p>
          <a:p>
            <a:endParaRPr lang="en-GB" dirty="0"/>
          </a:p>
          <a:p>
            <a:r>
              <a:rPr lang="en-GB" dirty="0"/>
              <a:t>Options: conditional delivery</a:t>
            </a:r>
          </a:p>
          <a:p>
            <a:pPr lvl="1"/>
            <a:r>
              <a:rPr lang="en-GB" sz="3200" dirty="0"/>
              <a:t>Call Option: right to </a:t>
            </a:r>
            <a:r>
              <a:rPr lang="en-GB" sz="3200" i="1" dirty="0"/>
              <a:t>buy</a:t>
            </a:r>
            <a:r>
              <a:rPr lang="en-GB" sz="3200" dirty="0"/>
              <a:t> at a certain price at a certain time</a:t>
            </a:r>
          </a:p>
          <a:p>
            <a:pPr lvl="1"/>
            <a:r>
              <a:rPr lang="en-GB" sz="3200" dirty="0"/>
              <a:t>Put Option: right to </a:t>
            </a:r>
            <a:r>
              <a:rPr lang="en-GB" sz="3200" i="1" dirty="0"/>
              <a:t>sell</a:t>
            </a:r>
            <a:r>
              <a:rPr lang="en-GB" sz="3200" dirty="0"/>
              <a:t> at a certain price at a certain time</a:t>
            </a:r>
          </a:p>
          <a:p>
            <a:r>
              <a:rPr lang="en-GB" dirty="0"/>
              <a:t>Two elements of the price:</a:t>
            </a:r>
          </a:p>
          <a:p>
            <a:pPr lvl="1"/>
            <a:r>
              <a:rPr lang="en-GB" sz="3200" dirty="0"/>
              <a:t>Exercise or strike price = price paid when option is exercised</a:t>
            </a:r>
          </a:p>
          <a:p>
            <a:pPr lvl="1"/>
            <a:r>
              <a:rPr lang="en-GB" sz="3200" dirty="0"/>
              <a:t>Premium or option fee = price paid for the option itself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654934-E725-7B44-8364-518F88B562B4}" type="slidenum">
              <a:rPr lang="en-GB"/>
              <a:pPr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398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Example of Call Option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GB" dirty="0"/>
              <a:t>Call Option with an exercise price of $100</a:t>
            </a:r>
          </a:p>
          <a:p>
            <a:r>
              <a:rPr lang="en-GB" dirty="0"/>
              <a:t>About to expire</a:t>
            </a:r>
          </a:p>
          <a:p>
            <a:r>
              <a:rPr lang="en-GB" dirty="0"/>
              <a:t>If the spot market price is $90 the option is worth nothing</a:t>
            </a:r>
          </a:p>
          <a:p>
            <a:r>
              <a:rPr lang="en-GB" dirty="0"/>
              <a:t>If the spot market price is $110 the option is worth $10</a:t>
            </a:r>
          </a:p>
          <a:p>
            <a:r>
              <a:rPr lang="en-GB" dirty="0"/>
              <a:t>Holder makes money if value &gt; option fee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D7F5A-B94E-B14E-B208-33F9646F3E07}" type="slidenum">
              <a:rPr lang="en-GB"/>
              <a:pPr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730730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GB"/>
              <a:t>Example of Put Option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GB" dirty="0"/>
              <a:t>Put Option with an exercise price of $100</a:t>
            </a:r>
          </a:p>
          <a:p>
            <a:r>
              <a:rPr lang="en-GB" dirty="0"/>
              <a:t>About to expire</a:t>
            </a:r>
          </a:p>
          <a:p>
            <a:r>
              <a:rPr lang="en-GB" dirty="0"/>
              <a:t>If the spot market price is $90 the option is worth $10</a:t>
            </a:r>
          </a:p>
          <a:p>
            <a:r>
              <a:rPr lang="en-GB" dirty="0"/>
              <a:t>If the spot market price is $110 the option is worth nothing</a:t>
            </a:r>
          </a:p>
          <a:p>
            <a:r>
              <a:rPr lang="en-GB" dirty="0"/>
              <a:t>Holder makes money if value &gt; option fee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1C5F1-E576-254B-B7B9-824E38DA3788}" type="slidenum">
              <a:rPr lang="en-GB"/>
              <a:pPr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25797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Financial Contracts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447800"/>
            <a:ext cx="8229600" cy="582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Contracts without any physical delivery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5E47B5-B799-1A46-B490-F417D6C818A6}" type="slidenum">
              <a:rPr lang="en-GB"/>
              <a:pPr/>
              <a:t>85</a:t>
            </a:fld>
            <a:endParaRPr lang="en-GB"/>
          </a:p>
        </p:txBody>
      </p:sp>
      <p:grpSp>
        <p:nvGrpSpPr>
          <p:cNvPr id="26652" name="Group 28"/>
          <p:cNvGrpSpPr>
            <a:grpSpLocks/>
          </p:cNvGrpSpPr>
          <p:nvPr/>
        </p:nvGrpSpPr>
        <p:grpSpPr bwMode="auto">
          <a:xfrm>
            <a:off x="2133600" y="1981200"/>
            <a:ext cx="4572000" cy="4267200"/>
            <a:chOff x="1344" y="1248"/>
            <a:chExt cx="2880" cy="2688"/>
          </a:xfrm>
        </p:grpSpPr>
        <p:sp>
          <p:nvSpPr>
            <p:cNvPr id="26630" name="Oval 6"/>
            <p:cNvSpPr>
              <a:spLocks noChangeArrowheads="1"/>
            </p:cNvSpPr>
            <p:nvPr/>
          </p:nvSpPr>
          <p:spPr bwMode="auto">
            <a:xfrm>
              <a:off x="1728" y="1933"/>
              <a:ext cx="2295" cy="133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Physical Market</a:t>
              </a:r>
            </a:p>
            <a:p>
              <a:pPr algn="ctr"/>
              <a:r>
                <a:rPr lang="en-GB" dirty="0">
                  <a:solidFill>
                    <a:srgbClr val="000000"/>
                  </a:solidFill>
                </a:rPr>
                <a:t>(Spot)</a:t>
              </a:r>
            </a:p>
          </p:txBody>
        </p:sp>
        <p:sp>
          <p:nvSpPr>
            <p:cNvPr id="26631" name="Oval 7"/>
            <p:cNvSpPr>
              <a:spLocks noChangeArrowheads="1"/>
            </p:cNvSpPr>
            <p:nvPr/>
          </p:nvSpPr>
          <p:spPr bwMode="auto">
            <a:xfrm>
              <a:off x="1440" y="1440"/>
              <a:ext cx="432" cy="432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6632" name="Oval 8"/>
            <p:cNvSpPr>
              <a:spLocks noChangeArrowheads="1"/>
            </p:cNvSpPr>
            <p:nvPr/>
          </p:nvSpPr>
          <p:spPr bwMode="auto">
            <a:xfrm>
              <a:off x="2256" y="1248"/>
              <a:ext cx="432" cy="432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6633" name="Oval 9"/>
            <p:cNvSpPr>
              <a:spLocks noChangeArrowheads="1"/>
            </p:cNvSpPr>
            <p:nvPr/>
          </p:nvSpPr>
          <p:spPr bwMode="auto">
            <a:xfrm>
              <a:off x="3072" y="1296"/>
              <a:ext cx="432" cy="432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3792" y="1536"/>
              <a:ext cx="432" cy="432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1344" y="3216"/>
              <a:ext cx="432" cy="43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/>
                <a:t>X</a:t>
              </a:r>
            </a:p>
          </p:txBody>
        </p:sp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2256" y="3504"/>
              <a:ext cx="432" cy="43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/>
                <a:t>Y</a:t>
              </a:r>
            </a:p>
          </p:txBody>
        </p:sp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3072" y="3504"/>
              <a:ext cx="432" cy="43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/>
                <a:t>W</a:t>
              </a:r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auto">
            <a:xfrm>
              <a:off x="3792" y="3264"/>
              <a:ext cx="432" cy="43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/>
                <a:t>Z</a:t>
              </a: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728" y="1872"/>
              <a:ext cx="240" cy="3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2544" y="1680"/>
              <a:ext cx="48" cy="24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flipH="1">
              <a:off x="3216" y="1728"/>
              <a:ext cx="48" cy="24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 flipH="1">
              <a:off x="3744" y="1968"/>
              <a:ext cx="144" cy="19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H="1" flipV="1">
              <a:off x="3744" y="3072"/>
              <a:ext cx="144" cy="24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 flipH="1" flipV="1">
              <a:off x="3168" y="3264"/>
              <a:ext cx="48" cy="24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 flipV="1">
              <a:off x="2496" y="3216"/>
              <a:ext cx="0" cy="28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 flipV="1">
              <a:off x="1728" y="3024"/>
              <a:ext cx="192" cy="24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51" name="Group 27"/>
          <p:cNvGrpSpPr>
            <a:grpSpLocks/>
          </p:cNvGrpSpPr>
          <p:nvPr/>
        </p:nvGrpSpPr>
        <p:grpSpPr bwMode="auto">
          <a:xfrm>
            <a:off x="193675" y="2590800"/>
            <a:ext cx="2016125" cy="2895600"/>
            <a:chOff x="122" y="1632"/>
            <a:chExt cx="1270" cy="1824"/>
          </a:xfrm>
        </p:grpSpPr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>
              <a:off x="1008" y="1632"/>
              <a:ext cx="384" cy="1824"/>
            </a:xfrm>
            <a:prstGeom prst="curvedRightArrow">
              <a:avLst>
                <a:gd name="adj1" fmla="val 36505"/>
                <a:gd name="adj2" fmla="val 131505"/>
                <a:gd name="adj3" fmla="val 33333"/>
              </a:avLst>
            </a:prstGeom>
            <a:solidFill>
              <a:srgbClr val="D600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Text Box 26"/>
            <p:cNvSpPr txBox="1">
              <a:spLocks noChangeArrowheads="1"/>
            </p:cNvSpPr>
            <p:nvPr/>
          </p:nvSpPr>
          <p:spPr bwMode="auto">
            <a:xfrm>
              <a:off x="122" y="2194"/>
              <a:ext cx="8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GB"/>
                <a:t>Financial</a:t>
              </a:r>
            </a:p>
            <a:p>
              <a:pPr algn="l"/>
              <a:r>
                <a:rPr lang="en-GB"/>
                <a:t>contract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162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One-way contract for difference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Example:</a:t>
            </a:r>
          </a:p>
          <a:p>
            <a:pPr lvl="1"/>
            <a:r>
              <a:rPr lang="en-GB" dirty="0"/>
              <a:t>Buyer has call option for 50 units at $100 per unit</a:t>
            </a:r>
          </a:p>
          <a:p>
            <a:pPr lvl="1"/>
            <a:r>
              <a:rPr lang="en-GB" dirty="0"/>
              <a:t>Spot price goes up to $110 per unit</a:t>
            </a:r>
          </a:p>
          <a:p>
            <a:pPr lvl="1"/>
            <a:r>
              <a:rPr lang="en-GB" dirty="0"/>
              <a:t>Buyer pays $5500 for the 50 units in the physical market</a:t>
            </a:r>
          </a:p>
          <a:p>
            <a:pPr lvl="1"/>
            <a:r>
              <a:rPr lang="en-GB" dirty="0"/>
              <a:t>Seller receives $5500 for the 50 units in the physical market</a:t>
            </a:r>
          </a:p>
          <a:p>
            <a:pPr lvl="1"/>
            <a:r>
              <a:rPr lang="en-GB" dirty="0"/>
              <a:t>Buyer calls the option to buy 50 units at $100</a:t>
            </a:r>
          </a:p>
          <a:p>
            <a:pPr lvl="1"/>
            <a:r>
              <a:rPr lang="en-GB" dirty="0"/>
              <a:t>Seller transfers $500 to the buyer to settle the contract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6F46F-2348-CF48-81D6-B5419AC11908}" type="slidenum">
              <a:rPr lang="en-GB"/>
              <a:pPr/>
              <a:t>86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25234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Two-Way Contract for Difference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Combination of a call and a put option for the same price --&gt; will always be used</a:t>
            </a:r>
          </a:p>
          <a:p>
            <a:pPr>
              <a:lnSpc>
                <a:spcPct val="90000"/>
              </a:lnSpc>
            </a:pPr>
            <a:r>
              <a:rPr lang="en-GB" dirty="0"/>
              <a:t>Example 1: CFD for 50 units at $100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spot price = $110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buyer pays $5500 on physical (spot) market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seller receives $5500 from the physical market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seller pays buyer $500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buyer effectively pays $5000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seller effectively gets $5000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9A1B5-1F4F-814E-9D83-35133626098A}" type="slidenum">
              <a:rPr lang="en-GB"/>
              <a:pPr/>
              <a:t>87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16343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Two-Way Contract for Difference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Example 2: CFD for 50 units at $100</a:t>
            </a:r>
          </a:p>
          <a:p>
            <a:pPr lvl="1"/>
            <a:r>
              <a:rPr lang="en-GB" dirty="0"/>
              <a:t>spot price = $90</a:t>
            </a:r>
          </a:p>
          <a:p>
            <a:pPr lvl="1"/>
            <a:r>
              <a:rPr lang="en-GB" dirty="0"/>
              <a:t>buyer pays $4500 to the physical (spot) market</a:t>
            </a:r>
          </a:p>
          <a:p>
            <a:pPr lvl="1"/>
            <a:r>
              <a:rPr lang="en-GB" dirty="0"/>
              <a:t>seller receives $4500 from the physical market</a:t>
            </a:r>
          </a:p>
          <a:p>
            <a:pPr lvl="1"/>
            <a:r>
              <a:rPr lang="en-GB" dirty="0"/>
              <a:t>buyer pays seller $500</a:t>
            </a:r>
          </a:p>
          <a:p>
            <a:pPr lvl="1"/>
            <a:r>
              <a:rPr lang="en-GB" dirty="0"/>
              <a:t>buyer effectively pays $5000</a:t>
            </a:r>
          </a:p>
          <a:p>
            <a:pPr lvl="1"/>
            <a:r>
              <a:rPr lang="en-GB" dirty="0"/>
              <a:t>seller effectively gets $5000</a:t>
            </a:r>
          </a:p>
          <a:p>
            <a:r>
              <a:rPr lang="en-GB" dirty="0"/>
              <a:t>Buyer and seller </a:t>
            </a:r>
            <a:r>
              <a:rPr lang="ja-JP" altLang="en-GB" dirty="0">
                <a:latin typeface="Arial"/>
              </a:rPr>
              <a:t>“</a:t>
            </a:r>
            <a:r>
              <a:rPr lang="en-GB" dirty="0"/>
              <a:t>insulated</a:t>
            </a:r>
            <a:r>
              <a:rPr lang="ja-JP" altLang="en-GB" dirty="0">
                <a:latin typeface="Arial"/>
              </a:rPr>
              <a:t>”</a:t>
            </a:r>
            <a:r>
              <a:rPr lang="en-GB" dirty="0"/>
              <a:t> from physical market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1C2574-1721-D440-8175-DC4392312FEF}" type="slidenum">
              <a:rPr lang="en-GB"/>
              <a:pPr/>
              <a:t>88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517849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Efficient Size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23A1-5C83-644A-90CD-6540A6FA2AC5}" type="slidenum">
              <a:rPr lang="en-GB" smtClean="0"/>
              <a:pPr/>
              <a:t>89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3888432" cy="4048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70512"/>
            <a:ext cx="3888432" cy="4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5775647"/>
            <a:ext cx="28376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Competitive market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4770" y="5775647"/>
            <a:ext cx="26003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Natural monopoly</a:t>
            </a:r>
          </a:p>
        </p:txBody>
      </p:sp>
    </p:spTree>
    <p:extLst>
      <p:ext uri="{BB962C8B-B14F-4D97-AF65-F5344CB8AC3E}">
        <p14:creationId xmlns:p14="http://schemas.microsoft.com/office/powerpoint/2010/main" val="15138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much does the next one costs?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1E4D-73D9-8A45-8A21-CFEDB20E65F9}" type="slidenum">
              <a:rPr lang="en-GB"/>
              <a:pPr/>
              <a:t>9</a:t>
            </a:fld>
            <a:endParaRPr lang="en-GB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819400" y="4251325"/>
            <a:ext cx="685800" cy="590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404938" y="4865688"/>
            <a:ext cx="5597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1395413" y="1912938"/>
            <a:ext cx="0" cy="294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219200" y="1358900"/>
            <a:ext cx="3789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Cost of producing a widget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7092950" y="4267200"/>
            <a:ext cx="13160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Total </a:t>
            </a:r>
          </a:p>
          <a:p>
            <a:r>
              <a:rPr lang="en-GB">
                <a:solidFill>
                  <a:schemeClr val="tx1"/>
                </a:solidFill>
              </a:rPr>
              <a:t>Quantity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1422400" y="4572000"/>
            <a:ext cx="1397000" cy="269875"/>
          </a:xfrm>
          <a:prstGeom prst="rect">
            <a:avLst/>
          </a:prstGeom>
          <a:solidFill>
            <a:srgbClr val="66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 rot="5400000">
            <a:off x="3119438" y="4953000"/>
            <a:ext cx="685800" cy="838200"/>
          </a:xfrm>
          <a:custGeom>
            <a:avLst/>
            <a:gdLst>
              <a:gd name="G0" fmla="+- 12050 0 0"/>
              <a:gd name="G1" fmla="+- 18514 0 0"/>
              <a:gd name="G2" fmla="+- 7200 0 0"/>
              <a:gd name="G3" fmla="*/ 12050 1 2"/>
              <a:gd name="G4" fmla="+- G3 10800 0"/>
              <a:gd name="G5" fmla="+- 21600 12050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825 w 21600"/>
              <a:gd name="T1" fmla="*/ 0 h 21600"/>
              <a:gd name="T2" fmla="*/ 12050 w 21600"/>
              <a:gd name="T3" fmla="*/ 7200 h 21600"/>
              <a:gd name="T4" fmla="*/ 0 w 21600"/>
              <a:gd name="T5" fmla="*/ 19629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25" y="0"/>
                </a:moveTo>
                <a:lnTo>
                  <a:pt x="12050" y="7200"/>
                </a:lnTo>
                <a:lnTo>
                  <a:pt x="15136" y="7200"/>
                </a:lnTo>
                <a:lnTo>
                  <a:pt x="15136" y="17659"/>
                </a:lnTo>
                <a:lnTo>
                  <a:pt x="0" y="17659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865563" y="5297488"/>
            <a:ext cx="287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" charset="0"/>
              </a:rPr>
              <a:t>Use older machines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price for a monopoly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444-A72D-EA4F-A84B-711CB5641B31}" type="slidenum">
              <a:rPr lang="en-GB" smtClean="0"/>
              <a:pPr/>
              <a:t>90</a:t>
            </a:fld>
            <a:endParaRPr lang="en-GB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1213204" y="5579088"/>
            <a:ext cx="701850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V="1">
            <a:off x="1224305" y="1586055"/>
            <a:ext cx="0" cy="406854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10829" y="1625050"/>
            <a:ext cx="1084986" cy="6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Price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430383" y="5709069"/>
            <a:ext cx="1223690" cy="4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Output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1926403" y="1942203"/>
            <a:ext cx="2324089" cy="370355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126210" y="1921408"/>
            <a:ext cx="1399386" cy="4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Demand</a:t>
            </a: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246504" y="1747232"/>
            <a:ext cx="5918106" cy="2893066"/>
          </a:xfrm>
          <a:custGeom>
            <a:avLst/>
            <a:gdLst>
              <a:gd name="T0" fmla="*/ 0 w 4862"/>
              <a:gd name="T1" fmla="*/ 692 h 2695"/>
              <a:gd name="T2" fmla="*/ 470 w 4862"/>
              <a:gd name="T3" fmla="*/ 1006 h 2695"/>
              <a:gd name="T4" fmla="*/ 2011 w 4862"/>
              <a:gd name="T5" fmla="*/ 2695 h 2695"/>
              <a:gd name="T6" fmla="*/ 2822 w 4862"/>
              <a:gd name="T7" fmla="*/ 2580 h 2695"/>
              <a:gd name="T8" fmla="*/ 3632 w 4862"/>
              <a:gd name="T9" fmla="*/ 2464 h 2695"/>
              <a:gd name="T10" fmla="*/ 4437 w 4862"/>
              <a:gd name="T11" fmla="*/ 537 h 2695"/>
              <a:gd name="T12" fmla="*/ 4862 w 4862"/>
              <a:gd name="T13" fmla="*/ 0 h 2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2" h="2695">
                <a:moveTo>
                  <a:pt x="0" y="692"/>
                </a:moveTo>
                <a:cubicBezTo>
                  <a:pt x="470" y="1006"/>
                  <a:pt x="2011" y="2695"/>
                  <a:pt x="2822" y="2580"/>
                </a:cubicBezTo>
                <a:cubicBezTo>
                  <a:pt x="3632" y="2464"/>
                  <a:pt x="4437" y="537"/>
                  <a:pt x="4862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1604492" y="1433041"/>
            <a:ext cx="4709827" cy="4012182"/>
          </a:xfrm>
          <a:custGeom>
            <a:avLst/>
            <a:gdLst>
              <a:gd name="T0" fmla="*/ 0 w 3820"/>
              <a:gd name="T1" fmla="*/ 3720 h 3739"/>
              <a:gd name="T2" fmla="*/ 353 w 3820"/>
              <a:gd name="T3" fmla="*/ 3620 h 3739"/>
              <a:gd name="T4" fmla="*/ 1483 w 3820"/>
              <a:gd name="T5" fmla="*/ 3739 h 3739"/>
              <a:gd name="T6" fmla="*/ 2120 w 3820"/>
              <a:gd name="T7" fmla="*/ 3120 h 3739"/>
              <a:gd name="T8" fmla="*/ 2756 w 3820"/>
              <a:gd name="T9" fmla="*/ 2500 h 3739"/>
              <a:gd name="T10" fmla="*/ 3465 w 3820"/>
              <a:gd name="T11" fmla="*/ 649 h 3739"/>
              <a:gd name="T12" fmla="*/ 3820 w 3820"/>
              <a:gd name="T13" fmla="*/ 0 h 3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0" h="3739">
                <a:moveTo>
                  <a:pt x="0" y="3720"/>
                </a:moveTo>
                <a:cubicBezTo>
                  <a:pt x="353" y="3620"/>
                  <a:pt x="1483" y="3739"/>
                  <a:pt x="2120" y="3120"/>
                </a:cubicBezTo>
                <a:cubicBezTo>
                  <a:pt x="2756" y="2500"/>
                  <a:pt x="3465" y="649"/>
                  <a:pt x="3820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923506" y="1476870"/>
            <a:ext cx="832233" cy="4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-2147483648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423863" y="2645522"/>
            <a:ext cx="1879852" cy="4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Average Cost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4844" y="3645025"/>
            <a:ext cx="3024336" cy="2379809"/>
            <a:chOff x="454844" y="3645025"/>
            <a:chExt cx="3024336" cy="2379809"/>
          </a:xfrm>
        </p:grpSpPr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973676" y="5654478"/>
              <a:ext cx="505504" cy="37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y</a:t>
              </a:r>
              <a:r>
                <a:rPr kumimoji="0" lang="en-US" altLang="en-US" b="0" i="1" u="none" strike="noStrike" cap="none" normalizeH="0" baseline="-3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AC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131840" y="3990712"/>
              <a:ext cx="0" cy="16182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 flipV="1">
              <a:off x="1242252" y="3930598"/>
              <a:ext cx="1948898" cy="24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54844" y="3645025"/>
                  <a:ext cx="875387" cy="456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kumimoji="0" lang="en-US" alt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charset="0"/>
                              </a:rPr>
                              <m:t>𝐴𝐶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1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4844" y="3645025"/>
                  <a:ext cx="875387" cy="45623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2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443553" y="4700412"/>
            <a:ext cx="3735947" cy="1324422"/>
            <a:chOff x="443553" y="4700412"/>
            <a:chExt cx="3735947" cy="1324422"/>
          </a:xfrm>
        </p:grpSpPr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215979" y="5001970"/>
              <a:ext cx="273404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43553" y="4700412"/>
                  <a:ext cx="875387" cy="456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kumimoji="0" lang="en-US" alt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charset="0"/>
                              </a:rPr>
                              <m:t>𝑀𝐶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14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553" y="4700412"/>
                  <a:ext cx="875387" cy="45623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4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Line 3"/>
            <p:cNvSpPr>
              <a:spLocks noChangeShapeType="1"/>
            </p:cNvSpPr>
            <p:nvPr/>
          </p:nvSpPr>
          <p:spPr bwMode="auto">
            <a:xfrm>
              <a:off x="3911228" y="5001970"/>
              <a:ext cx="0" cy="5877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3673996" y="5654478"/>
              <a:ext cx="505504" cy="37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y</a:t>
              </a:r>
              <a:r>
                <a:rPr lang="en-US" altLang="en-US" i="1" baseline="-30000" dirty="0" err="1">
                  <a:solidFill>
                    <a:schemeClr val="tx1"/>
                  </a:solidFill>
                  <a:latin typeface="Arial" charset="0"/>
                </a:rPr>
                <a:t>M</a:t>
              </a:r>
              <a:r>
                <a:rPr kumimoji="0" lang="en-US" altLang="en-US" b="0" i="1" u="none" strike="noStrike" cap="none" normalizeH="0" baseline="-3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250492" y="1591973"/>
            <a:ext cx="1879852" cy="4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Marginal Cost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0" y="199399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Efficient Size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23A1-5C83-644A-90CD-6540A6FA2AC5}" type="slidenum">
              <a:rPr lang="en-GB" smtClean="0"/>
              <a:pPr/>
              <a:t>91</a:t>
            </a:fld>
            <a:endParaRPr lang="en-GB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80839" y="1632695"/>
            <a:ext cx="3874823" cy="2893287"/>
            <a:chOff x="1846" y="3124"/>
            <a:chExt cx="4876" cy="3976"/>
          </a:xfrm>
        </p:grpSpPr>
        <p:sp>
          <p:nvSpPr>
            <p:cNvPr id="8" name="Line 27"/>
            <p:cNvSpPr>
              <a:spLocks noChangeShapeType="1"/>
            </p:cNvSpPr>
            <p:nvPr/>
          </p:nvSpPr>
          <p:spPr bwMode="auto">
            <a:xfrm>
              <a:off x="2268" y="6655"/>
              <a:ext cx="37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flipV="1">
              <a:off x="2278" y="3266"/>
              <a:ext cx="0" cy="33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2414" y="3124"/>
              <a:ext cx="994" cy="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Price</a:t>
              </a: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5208" y="6674"/>
              <a:ext cx="151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Output</a:t>
              </a: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2272" y="3692"/>
              <a:ext cx="3164" cy="29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4970" y="5964"/>
              <a:ext cx="1416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Demand</a:t>
              </a: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2272" y="6106"/>
              <a:ext cx="25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2318" y="5112"/>
              <a:ext cx="284" cy="994"/>
            </a:xfrm>
            <a:custGeom>
              <a:avLst/>
              <a:gdLst>
                <a:gd name="T0" fmla="*/ 0 w 284"/>
                <a:gd name="T1" fmla="*/ 0 h 994"/>
                <a:gd name="T2" fmla="*/ 47 w 284"/>
                <a:gd name="T3" fmla="*/ 497 h 994"/>
                <a:gd name="T4" fmla="*/ 94 w 284"/>
                <a:gd name="T5" fmla="*/ 994 h 994"/>
                <a:gd name="T6" fmla="*/ 142 w 284"/>
                <a:gd name="T7" fmla="*/ 994 h 994"/>
                <a:gd name="T8" fmla="*/ 189 w 284"/>
                <a:gd name="T9" fmla="*/ 994 h 994"/>
                <a:gd name="T10" fmla="*/ 260 w 284"/>
                <a:gd name="T11" fmla="*/ 165 h 994"/>
                <a:gd name="T12" fmla="*/ 284 w 284"/>
                <a:gd name="T13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994">
                  <a:moveTo>
                    <a:pt x="0" y="0"/>
                  </a:moveTo>
                  <a:cubicBezTo>
                    <a:pt x="47" y="497"/>
                    <a:pt x="94" y="994"/>
                    <a:pt x="142" y="994"/>
                  </a:cubicBezTo>
                  <a:cubicBezTo>
                    <a:pt x="189" y="994"/>
                    <a:pt x="260" y="165"/>
                    <a:pt x="284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2602" y="5112"/>
              <a:ext cx="9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AC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090" y="6674"/>
              <a:ext cx="87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MES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846" y="5822"/>
              <a:ext cx="568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</a:t>
              </a:r>
              <a:r>
                <a:rPr kumimoji="0" lang="en-US" altLang="en-US" sz="1800" b="0" i="1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440" y="6106"/>
              <a:ext cx="0" cy="5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"/>
          <p:cNvGrpSpPr>
            <a:grpSpLocks/>
          </p:cNvGrpSpPr>
          <p:nvPr/>
        </p:nvGrpSpPr>
        <p:grpSpPr bwMode="auto">
          <a:xfrm>
            <a:off x="4727755" y="1573749"/>
            <a:ext cx="3722245" cy="3321173"/>
            <a:chOff x="6126" y="3104"/>
            <a:chExt cx="4684" cy="4564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6548" y="6635"/>
              <a:ext cx="37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6558" y="3246"/>
              <a:ext cx="0" cy="33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6694" y="3104"/>
              <a:ext cx="994" cy="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-2147483648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Price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9488" y="6654"/>
              <a:ext cx="132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Output</a:t>
              </a: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6552" y="3672"/>
              <a:ext cx="3164" cy="29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9250" y="5944"/>
              <a:ext cx="147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Demand</a:t>
              </a: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6552" y="6086"/>
              <a:ext cx="25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6576" y="5252"/>
              <a:ext cx="2844" cy="834"/>
            </a:xfrm>
            <a:custGeom>
              <a:avLst/>
              <a:gdLst>
                <a:gd name="T0" fmla="*/ 0 w 284"/>
                <a:gd name="T1" fmla="*/ 0 h 994"/>
                <a:gd name="T2" fmla="*/ 47 w 284"/>
                <a:gd name="T3" fmla="*/ 497 h 994"/>
                <a:gd name="T4" fmla="*/ 94 w 284"/>
                <a:gd name="T5" fmla="*/ 994 h 994"/>
                <a:gd name="T6" fmla="*/ 142 w 284"/>
                <a:gd name="T7" fmla="*/ 994 h 994"/>
                <a:gd name="T8" fmla="*/ 189 w 284"/>
                <a:gd name="T9" fmla="*/ 994 h 994"/>
                <a:gd name="T10" fmla="*/ 260 w 284"/>
                <a:gd name="T11" fmla="*/ 165 h 994"/>
                <a:gd name="T12" fmla="*/ 284 w 284"/>
                <a:gd name="T13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994">
                  <a:moveTo>
                    <a:pt x="0" y="0"/>
                  </a:moveTo>
                  <a:cubicBezTo>
                    <a:pt x="47" y="497"/>
                    <a:pt x="94" y="994"/>
                    <a:pt x="142" y="994"/>
                  </a:cubicBezTo>
                  <a:cubicBezTo>
                    <a:pt x="189" y="994"/>
                    <a:pt x="260" y="165"/>
                    <a:pt x="284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7120" y="5092"/>
              <a:ext cx="9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AC</a:t>
              </a: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7646" y="6654"/>
              <a:ext cx="87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MES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6126" y="5802"/>
              <a:ext cx="568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</a:t>
              </a:r>
              <a:r>
                <a:rPr kumimoji="0" lang="en-US" altLang="en-US" sz="1800" b="0" i="1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ine 3"/>
            <p:cNvSpPr>
              <a:spLocks noChangeShapeType="1"/>
            </p:cNvSpPr>
            <p:nvPr/>
          </p:nvSpPr>
          <p:spPr bwMode="auto">
            <a:xfrm>
              <a:off x="7996" y="6086"/>
              <a:ext cx="0" cy="5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8166" y="7100"/>
              <a:ext cx="426" cy="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-2147483648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452264" y="1615232"/>
            <a:ext cx="11445910" cy="52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356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Monopoly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A444-A72D-EA4F-A84B-711CB5641B31}" type="slidenum">
              <a:rPr lang="en-GB" smtClean="0"/>
              <a:pPr/>
              <a:t>92</a:t>
            </a:fld>
            <a:endParaRPr lang="en-GB"/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>
            <a:off x="1752575" y="6185413"/>
            <a:ext cx="605164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 flipV="1">
            <a:off x="1770038" y="1756116"/>
            <a:ext cx="0" cy="44292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880179" y="1727375"/>
            <a:ext cx="935520" cy="66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Price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7070499" y="6278140"/>
            <a:ext cx="1173909" cy="49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Output</a:t>
            </a: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2171675" y="1973605"/>
            <a:ext cx="2003927" cy="403194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2285975" y="1960905"/>
            <a:ext cx="1439864" cy="49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Demand</a:t>
            </a:r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 flipV="1">
            <a:off x="1747117" y="5569512"/>
            <a:ext cx="2223420" cy="1972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1"/>
          <p:cNvSpPr>
            <a:spLocks/>
          </p:cNvSpPr>
          <p:nvPr/>
        </p:nvSpPr>
        <p:spPr bwMode="auto">
          <a:xfrm>
            <a:off x="1782737" y="1854542"/>
            <a:ext cx="5102837" cy="3149593"/>
          </a:xfrm>
          <a:custGeom>
            <a:avLst/>
            <a:gdLst>
              <a:gd name="T0" fmla="*/ 0 w 4862"/>
              <a:gd name="T1" fmla="*/ 692 h 2695"/>
              <a:gd name="T2" fmla="*/ 470 w 4862"/>
              <a:gd name="T3" fmla="*/ 1006 h 2695"/>
              <a:gd name="T4" fmla="*/ 2011 w 4862"/>
              <a:gd name="T5" fmla="*/ 2695 h 2695"/>
              <a:gd name="T6" fmla="*/ 2822 w 4862"/>
              <a:gd name="T7" fmla="*/ 2580 h 2695"/>
              <a:gd name="T8" fmla="*/ 3632 w 4862"/>
              <a:gd name="T9" fmla="*/ 2464 h 2695"/>
              <a:gd name="T10" fmla="*/ 4437 w 4862"/>
              <a:gd name="T11" fmla="*/ 537 h 2695"/>
              <a:gd name="T12" fmla="*/ 4862 w 4862"/>
              <a:gd name="T13" fmla="*/ 0 h 2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2" h="2695">
                <a:moveTo>
                  <a:pt x="0" y="692"/>
                </a:moveTo>
                <a:cubicBezTo>
                  <a:pt x="470" y="1006"/>
                  <a:pt x="2011" y="2695"/>
                  <a:pt x="2822" y="2580"/>
                </a:cubicBezTo>
                <a:cubicBezTo>
                  <a:pt x="3632" y="2464"/>
                  <a:pt x="4437" y="537"/>
                  <a:pt x="4862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938518" y="6239421"/>
            <a:ext cx="435867" cy="40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</a:t>
            </a:r>
            <a:r>
              <a:rPr kumimoji="0" lang="en-US" altLang="en-US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1128223" y="5360629"/>
            <a:ext cx="754795" cy="49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i="1" dirty="0" err="1">
                <a:solidFill>
                  <a:schemeClr val="tx1"/>
                </a:solidFill>
                <a:latin typeface="Symbol Tiger Expert" charset="2"/>
                <a:ea typeface="Symbol Tiger Expert" charset="2"/>
                <a:cs typeface="Symbol Tiger Expert" charset="2"/>
              </a:rPr>
              <a:t>p</a:t>
            </a:r>
            <a:r>
              <a:rPr lang="en-US" altLang="en-US" i="1" baseline="-30000" dirty="0" err="1">
                <a:solidFill>
                  <a:schemeClr val="tx1"/>
                </a:solidFill>
                <a:latin typeface="Arial" charset="0"/>
              </a:rPr>
              <a:t>MC</a:t>
            </a:r>
            <a:endParaRPr lang="en-US" alt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3173638" y="4050043"/>
            <a:ext cx="0" cy="2135369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1987525" y="1711667"/>
            <a:ext cx="4061008" cy="4367942"/>
          </a:xfrm>
          <a:custGeom>
            <a:avLst/>
            <a:gdLst>
              <a:gd name="T0" fmla="*/ 0 w 3820"/>
              <a:gd name="T1" fmla="*/ 3720 h 3739"/>
              <a:gd name="T2" fmla="*/ 353 w 3820"/>
              <a:gd name="T3" fmla="*/ 3620 h 3739"/>
              <a:gd name="T4" fmla="*/ 1483 w 3820"/>
              <a:gd name="T5" fmla="*/ 3739 h 3739"/>
              <a:gd name="T6" fmla="*/ 2120 w 3820"/>
              <a:gd name="T7" fmla="*/ 3120 h 3739"/>
              <a:gd name="T8" fmla="*/ 2756 w 3820"/>
              <a:gd name="T9" fmla="*/ 2500 h 3739"/>
              <a:gd name="T10" fmla="*/ 3465 w 3820"/>
              <a:gd name="T11" fmla="*/ 649 h 3739"/>
              <a:gd name="T12" fmla="*/ 3820 w 3820"/>
              <a:gd name="T13" fmla="*/ 0 h 3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0" h="3739">
                <a:moveTo>
                  <a:pt x="0" y="3720"/>
                </a:moveTo>
                <a:cubicBezTo>
                  <a:pt x="353" y="3620"/>
                  <a:pt x="1483" y="3739"/>
                  <a:pt x="2120" y="3120"/>
                </a:cubicBezTo>
                <a:cubicBezTo>
                  <a:pt x="2756" y="2500"/>
                  <a:pt x="3465" y="649"/>
                  <a:pt x="3820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886175" y="1689442"/>
            <a:ext cx="717586" cy="49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-2147483648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6688119" y="2111541"/>
            <a:ext cx="717586" cy="49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</a:t>
            </a:r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>
            <a:off x="1747116" y="4024990"/>
            <a:ext cx="1426522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>
            <a:off x="3970536" y="5545560"/>
            <a:ext cx="0" cy="639853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079884" y="3801700"/>
            <a:ext cx="754795" cy="49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 Tiger Expert" charset="2"/>
                <a:ea typeface="Symbol Tiger Expert" charset="2"/>
                <a:cs typeface="Symbol Tiger Expert" charset="2"/>
              </a:rPr>
              <a:t>p</a:t>
            </a:r>
            <a:r>
              <a:rPr kumimoji="0" lang="en-US" altLang="en-US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3784194" y="6237312"/>
            <a:ext cx="666053" cy="52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i="1" dirty="0" err="1">
                <a:solidFill>
                  <a:schemeClr val="tx1"/>
                </a:solidFill>
                <a:latin typeface="Arial" charset="0"/>
              </a:rPr>
              <a:t>y</a:t>
            </a:r>
            <a:r>
              <a:rPr lang="en-US" altLang="en-US" i="1" baseline="-30000" dirty="0" err="1">
                <a:solidFill>
                  <a:schemeClr val="tx1"/>
                </a:solidFill>
                <a:latin typeface="Arial" charset="0"/>
              </a:rPr>
              <a:t>MC</a:t>
            </a:r>
            <a:endParaRPr lang="en-US" alt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5052322" y="1973233"/>
            <a:ext cx="717586" cy="49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1"/>
                </a:solidFill>
                <a:latin typeface="Arial" charset="0"/>
              </a:rPr>
              <a:t>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0910366"/>
      </p:ext>
    </p:extLst>
  </p:cSld>
  <p:clrMapOvr>
    <a:masterClrMapping/>
  </p:clrMapOvr>
</p:sld>
</file>

<file path=ppt/theme/theme1.xml><?xml version="1.0" encoding="utf-8"?>
<a:theme xmlns:a="http://schemas.openxmlformats.org/drawingml/2006/main" name="My U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UW theme.thmx</Template>
  <TotalTime>3027</TotalTime>
  <Pages>24</Pages>
  <Words>4406</Words>
  <Application>Microsoft Macintosh PowerPoint</Application>
  <PresentationFormat>On-screen Show (4:3)</PresentationFormat>
  <Paragraphs>923</Paragraphs>
  <Slides>92</Slides>
  <Notes>84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92</vt:i4>
      </vt:variant>
    </vt:vector>
  </HeadingPairs>
  <TitlesOfParts>
    <vt:vector size="107" baseType="lpstr">
      <vt:lpstr>ＭＳ Ｐゴシック</vt:lpstr>
      <vt:lpstr>Arial</vt:lpstr>
      <vt:lpstr>Calibri</vt:lpstr>
      <vt:lpstr>Cambria Math</vt:lpstr>
      <vt:lpstr>Helvetica</vt:lpstr>
      <vt:lpstr>Symbol</vt:lpstr>
      <vt:lpstr>Symbol Tiger Expert</vt:lpstr>
      <vt:lpstr>Times</vt:lpstr>
      <vt:lpstr>Times New Roman</vt:lpstr>
      <vt:lpstr>Wingdings</vt:lpstr>
      <vt:lpstr>My UW theme</vt:lpstr>
      <vt:lpstr>Microsoft ClipArt Gallery</vt:lpstr>
      <vt:lpstr>Equation</vt:lpstr>
      <vt:lpstr>Equation.DSMT36</vt:lpstr>
      <vt:lpstr>MS_ClipArt_Gallery</vt:lpstr>
      <vt:lpstr>Basic Concepts from Economics</vt:lpstr>
      <vt:lpstr>Let us go to the market...</vt:lpstr>
      <vt:lpstr>How much do I value apples?</vt:lpstr>
      <vt:lpstr>Demand curve</vt:lpstr>
      <vt:lpstr>Elasticity of the demand</vt:lpstr>
      <vt:lpstr>Price elasticity of the demand</vt:lpstr>
      <vt:lpstr>Supply side</vt:lpstr>
      <vt:lpstr>How much does the next one costs?</vt:lpstr>
      <vt:lpstr>How much does the next one costs?</vt:lpstr>
      <vt:lpstr>How much does the next one costs?</vt:lpstr>
      <vt:lpstr>How much does the next one costs?</vt:lpstr>
      <vt:lpstr>How much does the next one costs?</vt:lpstr>
      <vt:lpstr>Supply curve</vt:lpstr>
      <vt:lpstr>Price elasticity of the supply</vt:lpstr>
      <vt:lpstr>Market equilibrium</vt:lpstr>
      <vt:lpstr>Supply and Demand</vt:lpstr>
      <vt:lpstr>Market equilibrium</vt:lpstr>
      <vt:lpstr>Centralized auction</vt:lpstr>
      <vt:lpstr>Centralized auction</vt:lpstr>
      <vt:lpstr>Bilateral transactions</vt:lpstr>
      <vt:lpstr>What makes a market efficient?</vt:lpstr>
      <vt:lpstr>Examples</vt:lpstr>
      <vt:lpstr>Consumer’s Surplus</vt:lpstr>
      <vt:lpstr>Economic Profit of Suppliers</vt:lpstr>
      <vt:lpstr>Social or Global Welfare</vt:lpstr>
      <vt:lpstr>Market equilibrium and social welfare</vt:lpstr>
      <vt:lpstr>Market equilibrium and social welfare</vt:lpstr>
      <vt:lpstr>Market Equilibrium: Summary</vt:lpstr>
      <vt:lpstr>Time varying prices</vt:lpstr>
      <vt:lpstr>Time-varying prices vs. fixed price</vt:lpstr>
      <vt:lpstr>Concepts from the Theory of the Firm</vt:lpstr>
      <vt:lpstr>Production function</vt:lpstr>
      <vt:lpstr>Long run and short run</vt:lpstr>
      <vt:lpstr>Input-output function </vt:lpstr>
      <vt:lpstr>Short run cost function</vt:lpstr>
      <vt:lpstr>Short run marginal cost function</vt:lpstr>
      <vt:lpstr>Optimal production</vt:lpstr>
      <vt:lpstr>Costs: Accountant’s perspective</vt:lpstr>
      <vt:lpstr>Average cost</vt:lpstr>
      <vt:lpstr>Marginal vs. average cost</vt:lpstr>
      <vt:lpstr>When should I stop producing?</vt:lpstr>
      <vt:lpstr>SRAC vs. LRAC</vt:lpstr>
      <vt:lpstr>SRAC vs. LRAC</vt:lpstr>
      <vt:lpstr>SRAC, SRMC, LRAC, LRMC</vt:lpstr>
      <vt:lpstr>Costs: Economist’s perspective</vt:lpstr>
      <vt:lpstr>PowerPoint Presentation</vt:lpstr>
      <vt:lpstr>Concept of Risk</vt:lpstr>
      <vt:lpstr>Sources of Risk</vt:lpstr>
      <vt:lpstr>Managing Risks</vt:lpstr>
      <vt:lpstr>Reducing the Risks</vt:lpstr>
      <vt:lpstr>Sharing the Risks</vt:lpstr>
      <vt:lpstr>Relocating Risk</vt:lpstr>
      <vt:lpstr>Characteristics of markets</vt:lpstr>
      <vt:lpstr>Spot Market</vt:lpstr>
      <vt:lpstr>Examples of Spot Markets</vt:lpstr>
      <vt:lpstr>Advantages and Disadvantages</vt:lpstr>
      <vt:lpstr>Spot Market Risks</vt:lpstr>
      <vt:lpstr>Example: buying and selling wheat</vt:lpstr>
      <vt:lpstr>Harvest time</vt:lpstr>
      <vt:lpstr>What should they do?</vt:lpstr>
      <vt:lpstr>Forward Contract</vt:lpstr>
      <vt:lpstr>Forward Contract</vt:lpstr>
      <vt:lpstr>How is the forward price set?</vt:lpstr>
      <vt:lpstr>Sharing risk</vt:lpstr>
      <vt:lpstr>Attitudes towards risk</vt:lpstr>
      <vt:lpstr>Attitudes towards risk</vt:lpstr>
      <vt:lpstr>Attitudes towards risk</vt:lpstr>
      <vt:lpstr>Case 1:</vt:lpstr>
      <vt:lpstr>Case 2:</vt:lpstr>
      <vt:lpstr>Case 3:</vt:lpstr>
      <vt:lpstr>Forward Markets</vt:lpstr>
      <vt:lpstr>What if...</vt:lpstr>
      <vt:lpstr>What if...</vt:lpstr>
      <vt:lpstr>Undiversified risk</vt:lpstr>
      <vt:lpstr>Diversification</vt:lpstr>
      <vt:lpstr>Physical participants vs. traders</vt:lpstr>
      <vt:lpstr>Trading by speculators</vt:lpstr>
      <vt:lpstr>Futures Contract</vt:lpstr>
      <vt:lpstr>Futures Contract</vt:lpstr>
      <vt:lpstr>Futures Contract</vt:lpstr>
      <vt:lpstr>Importance of information</vt:lpstr>
      <vt:lpstr>Options</vt:lpstr>
      <vt:lpstr>Example of Call Option</vt:lpstr>
      <vt:lpstr>Example of Put Option</vt:lpstr>
      <vt:lpstr>Financial Contracts</vt:lpstr>
      <vt:lpstr>One-way contract for difference</vt:lpstr>
      <vt:lpstr>Two-Way Contract for Difference</vt:lpstr>
      <vt:lpstr>Two-Way Contract for Difference</vt:lpstr>
      <vt:lpstr>Minimum Efficient Size</vt:lpstr>
      <vt:lpstr>Setting the price for a monopoly</vt:lpstr>
      <vt:lpstr>Minimum Efficient Size</vt:lpstr>
      <vt:lpstr>Natural Monopoly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Markets</dc:title>
  <dc:subject/>
  <dc:creator/>
  <cp:keywords/>
  <dc:description/>
  <cp:lastModifiedBy>Daniel S Kirschen</cp:lastModifiedBy>
  <cp:revision>138</cp:revision>
  <cp:lastPrinted>2015-05-11T16:40:57Z</cp:lastPrinted>
  <dcterms:created xsi:type="dcterms:W3CDTF">1998-02-23T10:32:05Z</dcterms:created>
  <dcterms:modified xsi:type="dcterms:W3CDTF">2018-02-01T17:49:26Z</dcterms:modified>
</cp:coreProperties>
</file>