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5" r:id="rId3"/>
    <p:sldId id="433" r:id="rId4"/>
    <p:sldId id="379" r:id="rId5"/>
    <p:sldId id="416" r:id="rId6"/>
    <p:sldId id="432" r:id="rId7"/>
    <p:sldId id="434" r:id="rId8"/>
    <p:sldId id="435" r:id="rId9"/>
    <p:sldId id="436" r:id="rId10"/>
    <p:sldId id="437" r:id="rId11"/>
    <p:sldId id="439" r:id="rId12"/>
    <p:sldId id="438" r:id="rId13"/>
    <p:sldId id="441" r:id="rId14"/>
    <p:sldId id="442" r:id="rId15"/>
    <p:sldId id="337" r:id="rId16"/>
    <p:sldId id="418" r:id="rId17"/>
    <p:sldId id="380" r:id="rId18"/>
    <p:sldId id="340" r:id="rId19"/>
    <p:sldId id="390" r:id="rId20"/>
    <p:sldId id="393" r:id="rId21"/>
    <p:sldId id="420" r:id="rId22"/>
    <p:sldId id="422" r:id="rId23"/>
    <p:sldId id="419" r:id="rId24"/>
    <p:sldId id="423" r:id="rId25"/>
    <p:sldId id="387" r:id="rId26"/>
    <p:sldId id="388" r:id="rId27"/>
    <p:sldId id="389" r:id="rId28"/>
    <p:sldId id="424" r:id="rId29"/>
    <p:sldId id="399" r:id="rId30"/>
    <p:sldId id="425" r:id="rId31"/>
    <p:sldId id="426" r:id="rId32"/>
    <p:sldId id="402" r:id="rId33"/>
    <p:sldId id="392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</p:sldIdLst>
  <p:sldSz cx="9144000" cy="6858000" type="screen4x3"/>
  <p:notesSz cx="6858000" cy="97536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666FF"/>
    <a:srgbClr val="008040"/>
    <a:srgbClr val="00FF80"/>
    <a:srgbClr val="66CCFF"/>
    <a:srgbClr val="FF6FCF"/>
    <a:srgbClr val="618FFD"/>
    <a:srgbClr val="B3B900"/>
    <a:srgbClr val="FCFEB9"/>
    <a:srgbClr val="CE1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4682"/>
  </p:normalViewPr>
  <p:slideViewPr>
    <p:cSldViewPr>
      <p:cViewPr varScale="1">
        <p:scale>
          <a:sx n="122" d="100"/>
          <a:sy n="122" d="100"/>
        </p:scale>
        <p:origin x="11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91113" y="3871913"/>
            <a:ext cx="53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fld id="{970E380B-E7BE-3741-A7A0-99AE97E7F996}" type="slidenum">
              <a:rPr lang="en-GB">
                <a:latin typeface="Times New Roman" charset="0"/>
              </a:rPr>
              <a:pPr defTabSz="762000"/>
              <a:t>‹#›</a:t>
            </a:fld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2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8445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10662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5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06748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4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85762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1" y="6016205"/>
            <a:ext cx="3332237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2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0261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C794D183-C001-F648-81DA-AA35663B5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7B94D-DE10-3B40-BD4F-D0D919771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A180D-8EDB-624A-A801-0AB7C7BE8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5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896" y="6613527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38CDB57E-08DA-C344-B5BD-D2BF51A0A0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4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7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447800"/>
            <a:ext cx="8229600" cy="46783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EC0D1DD-E3B6-6A45-96AD-18C702B22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0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18277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37701D30-165D-6746-B742-7591148E5E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4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31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9"/>
            <a:ext cx="392392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9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4B6245C5-D818-7D49-8F3A-16BC88DDC8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4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2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88842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F0786-842A-F34F-B5CA-5C6F94EA0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4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0" y="6597354"/>
            <a:ext cx="3548261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9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5F2B62E9-667C-6447-A3DF-43B1073CEF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4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9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9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F62CBB30-8006-8F46-BC29-7782CFE03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2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E444-BCB7-6B4C-B99C-6B16E31E6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F9319-D4D7-6A40-B8C5-0B12723EB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9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9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38CDB57E-08DA-C344-B5BD-D2BF51A0A0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image" Target="../media/image8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7.emf"/><Relationship Id="rId7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sz="4400" dirty="0"/>
              <a:t>Transmission </a:t>
            </a:r>
            <a:r>
              <a:rPr lang="en-GB" dirty="0"/>
              <a:t>I</a:t>
            </a:r>
            <a:r>
              <a:rPr lang="en-GB" sz="4400" dirty="0"/>
              <a:t>nvestments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Kirschen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D183-C001-F648-81DA-AA35663B53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allocate the cost of transmission?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 methods that could be used to allocate the cost of transmission to users of the transmission network:</a:t>
            </a:r>
          </a:p>
          <a:p>
            <a:pPr lvl="1"/>
            <a:r>
              <a:rPr lang="en-US" dirty="0"/>
              <a:t>Generators</a:t>
            </a:r>
          </a:p>
          <a:p>
            <a:pPr lvl="1"/>
            <a:r>
              <a:rPr lang="en-US" dirty="0"/>
              <a:t>Consumers</a:t>
            </a:r>
          </a:p>
          <a:p>
            <a:r>
              <a:rPr lang="en-US" dirty="0"/>
              <a:t>Basis for allocation of cost</a:t>
            </a:r>
          </a:p>
          <a:p>
            <a:r>
              <a:rPr lang="en-US" dirty="0"/>
              <a:t>Advantages and disadvantages</a:t>
            </a:r>
          </a:p>
          <a:p>
            <a:r>
              <a:rPr lang="en-US" dirty="0"/>
              <a:t>Consider both:</a:t>
            </a:r>
          </a:p>
          <a:p>
            <a:pPr lvl="1"/>
            <a:r>
              <a:rPr lang="en-US" dirty="0"/>
              <a:t>Internal users</a:t>
            </a:r>
          </a:p>
          <a:p>
            <a:pPr lvl="1"/>
            <a:r>
              <a:rPr lang="en-US" dirty="0"/>
              <a:t>“Wheeling” transactions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Wheeling transactions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843808" y="1916832"/>
            <a:ext cx="3888432" cy="172819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Network of Transmission Company</a:t>
            </a:r>
          </a:p>
        </p:txBody>
      </p:sp>
      <p:sp>
        <p:nvSpPr>
          <p:cNvPr id="7" name="Oval 6"/>
          <p:cNvSpPr/>
          <p:nvPr/>
        </p:nvSpPr>
        <p:spPr>
          <a:xfrm>
            <a:off x="2339752" y="1556792"/>
            <a:ext cx="648072" cy="64807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6516216" y="3501008"/>
            <a:ext cx="792088" cy="576064"/>
          </a:xfrm>
          <a:prstGeom prst="snip2Diag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" name="Right Arrow 8"/>
          <p:cNvSpPr/>
          <p:nvPr/>
        </p:nvSpPr>
        <p:spPr>
          <a:xfrm rot="2700000">
            <a:off x="2937657" y="2190699"/>
            <a:ext cx="720080" cy="360040"/>
          </a:xfrm>
          <a:prstGeom prst="rightArrow">
            <a:avLst/>
          </a:prstGeom>
          <a:solidFill>
            <a:srgbClr val="CE16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700000">
            <a:off x="5817977" y="3198812"/>
            <a:ext cx="720080" cy="360040"/>
          </a:xfrm>
          <a:prstGeom prst="rightArrow">
            <a:avLst/>
          </a:prstGeom>
          <a:solidFill>
            <a:srgbClr val="CE16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Postage stamp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Based on peak MW demand</a:t>
            </a:r>
          </a:p>
          <a:p>
            <a:pPr lvl="1"/>
            <a:r>
              <a:rPr lang="en-US" dirty="0"/>
              <a:t>Adjustment for MWh, voltage level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Adjusted to make sure company gets enough revenue</a:t>
            </a:r>
          </a:p>
          <a:p>
            <a:r>
              <a:rPr lang="en-US" dirty="0"/>
              <a:t>Does not reflect distance</a:t>
            </a:r>
          </a:p>
          <a:p>
            <a:r>
              <a:rPr lang="en-US" dirty="0"/>
              <a:t>Reflects average cost, not usage by particular user</a:t>
            </a:r>
          </a:p>
          <a:p>
            <a:r>
              <a:rPr lang="en-US" dirty="0"/>
              <a:t>Does not encourage generators to locate “in the right place”</a:t>
            </a:r>
          </a:p>
          <a:p>
            <a:r>
              <a:rPr lang="en-US" dirty="0"/>
              <a:t>“Pancaking” of rates if transaction involves network of several transmission companies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path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when transactions were infrequent</a:t>
            </a:r>
          </a:p>
          <a:p>
            <a:r>
              <a:rPr lang="en-US" dirty="0"/>
              <a:t>Users and transmission company would agree on a (fictitious) contract path</a:t>
            </a:r>
          </a:p>
          <a:p>
            <a:r>
              <a:rPr lang="en-US" dirty="0"/>
              <a:t>Cost of transmission would be based on the cost of the transmission facilities included in that path</a:t>
            </a:r>
          </a:p>
          <a:p>
            <a:r>
              <a:rPr lang="en-US" dirty="0"/>
              <a:t>Appears more cost reflective but power flows know nothing about contracts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5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MW-mile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power flow calculations to trace the power through the network</a:t>
            </a:r>
          </a:p>
          <a:p>
            <a:r>
              <a:rPr lang="en-US" dirty="0"/>
              <a:t>Multiply the MW-miles of the power flows by an agreed rate</a:t>
            </a:r>
          </a:p>
          <a:p>
            <a:r>
              <a:rPr lang="en-US" dirty="0"/>
              <a:t>Would be rigorous if network were linear</a:t>
            </a:r>
          </a:p>
          <a:p>
            <a:r>
              <a:rPr lang="en-US" dirty="0"/>
              <a:t>Non-linear networks </a:t>
            </a:r>
            <a:r>
              <a:rPr lang="en-US" dirty="0">
                <a:sym typeface="Wingdings"/>
              </a:rPr>
              <a:t> choice of base case affects the overall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>
                <a:solidFill>
                  <a:srgbClr val="000000"/>
                </a:solidFill>
              </a:rPr>
              <a:t>What is the value of transmission?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7281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 </a:t>
            </a:r>
          </a:p>
          <a:p>
            <a:pPr lvl="1"/>
            <a:r>
              <a:rPr lang="en-US" dirty="0"/>
              <a:t>No limit on transmission capacity</a:t>
            </a:r>
          </a:p>
          <a:p>
            <a:pPr lvl="1"/>
            <a:r>
              <a:rPr lang="en-US" dirty="0"/>
              <a:t>No limit on generation capacity</a:t>
            </a:r>
          </a:p>
          <a:p>
            <a:pPr lvl="1"/>
            <a:r>
              <a:rPr lang="en-US" dirty="0"/>
              <a:t>Ignore losses and security issues</a:t>
            </a:r>
          </a:p>
          <a:p>
            <a:endParaRPr lang="en-US" dirty="0"/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EF8065-C569-4544-9217-4FDED56DDB8F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6230" name="Group 38"/>
          <p:cNvGrpSpPr>
            <a:grpSpLocks/>
          </p:cNvGrpSpPr>
          <p:nvPr/>
        </p:nvGrpSpPr>
        <p:grpSpPr bwMode="auto">
          <a:xfrm>
            <a:off x="898865" y="2259015"/>
            <a:ext cx="7177543" cy="2339975"/>
            <a:chOff x="746" y="913"/>
            <a:chExt cx="3318" cy="888"/>
          </a:xfrm>
        </p:grpSpPr>
        <p:sp>
          <p:nvSpPr>
            <p:cNvPr id="136231" name="Line 39"/>
            <p:cNvSpPr>
              <a:spLocks noChangeShapeType="1"/>
            </p:cNvSpPr>
            <p:nvPr/>
          </p:nvSpPr>
          <p:spPr bwMode="auto">
            <a:xfrm>
              <a:off x="1590" y="1022"/>
              <a:ext cx="0" cy="4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32" name="Line 40"/>
            <p:cNvSpPr>
              <a:spLocks noChangeShapeType="1"/>
            </p:cNvSpPr>
            <p:nvPr/>
          </p:nvSpPr>
          <p:spPr bwMode="auto">
            <a:xfrm>
              <a:off x="1207" y="1192"/>
              <a:ext cx="3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6233" name="Group 41"/>
            <p:cNvGrpSpPr>
              <a:grpSpLocks/>
            </p:cNvGrpSpPr>
            <p:nvPr/>
          </p:nvGrpSpPr>
          <p:grpSpPr bwMode="auto">
            <a:xfrm>
              <a:off x="912" y="1078"/>
              <a:ext cx="286" cy="228"/>
              <a:chOff x="2266" y="2180"/>
              <a:chExt cx="716" cy="568"/>
            </a:xfrm>
          </p:grpSpPr>
          <p:sp>
            <p:nvSpPr>
              <p:cNvPr id="136234" name="Oval 42"/>
              <p:cNvSpPr>
                <a:spLocks noChangeArrowheads="1"/>
              </p:cNvSpPr>
              <p:nvPr/>
            </p:nvSpPr>
            <p:spPr bwMode="auto">
              <a:xfrm>
                <a:off x="2266" y="2180"/>
                <a:ext cx="716" cy="56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235" name="Group 43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136236" name="Group 44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136237" name="Arc 4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238" name="Arc 4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6239" name="Group 47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136240" name="Arc 4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241" name="Arc 4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36242" name="Text Box 50"/>
            <p:cNvSpPr txBox="1">
              <a:spLocks noChangeArrowheads="1"/>
            </p:cNvSpPr>
            <p:nvPr/>
          </p:nvSpPr>
          <p:spPr bwMode="auto">
            <a:xfrm>
              <a:off x="896" y="937"/>
              <a:ext cx="51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20 $/MWh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43" name="AutoShape 51"/>
            <p:cNvSpPr>
              <a:spLocks noChangeArrowheads="1"/>
            </p:cNvSpPr>
            <p:nvPr/>
          </p:nvSpPr>
          <p:spPr bwMode="auto">
            <a:xfrm rot="10800000" flipH="1">
              <a:off x="3149" y="1334"/>
              <a:ext cx="353" cy="414"/>
            </a:xfrm>
            <a:custGeom>
              <a:avLst/>
              <a:gdLst>
                <a:gd name="G0" fmla="+- 12159 0 0"/>
                <a:gd name="G1" fmla="+- 18514 0 0"/>
                <a:gd name="G2" fmla="+- 7200 0 0"/>
                <a:gd name="G3" fmla="*/ 12159 1 2"/>
                <a:gd name="G4" fmla="+- G3 10800 0"/>
                <a:gd name="G5" fmla="+- 21600 1215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880 w 21600"/>
                <a:gd name="T1" fmla="*/ 0 h 21600"/>
                <a:gd name="T2" fmla="*/ 12159 w 21600"/>
                <a:gd name="T3" fmla="*/ 7200 h 21600"/>
                <a:gd name="T4" fmla="*/ 0 w 21600"/>
                <a:gd name="T5" fmla="*/ 19694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6244" name="Group 52"/>
            <p:cNvGrpSpPr>
              <a:grpSpLocks/>
            </p:cNvGrpSpPr>
            <p:nvPr/>
          </p:nvGrpSpPr>
          <p:grpSpPr bwMode="auto">
            <a:xfrm>
              <a:off x="3148" y="1070"/>
              <a:ext cx="693" cy="228"/>
              <a:chOff x="7872" y="2557"/>
              <a:chExt cx="1734" cy="568"/>
            </a:xfrm>
          </p:grpSpPr>
          <p:sp>
            <p:nvSpPr>
              <p:cNvPr id="136245" name="Line 53"/>
              <p:cNvSpPr>
                <a:spLocks noChangeShapeType="1"/>
              </p:cNvSpPr>
              <p:nvPr/>
            </p:nvSpPr>
            <p:spPr bwMode="auto">
              <a:xfrm>
                <a:off x="7872" y="2841"/>
                <a:ext cx="10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246" name="Group 54"/>
              <p:cNvGrpSpPr>
                <a:grpSpLocks/>
              </p:cNvGrpSpPr>
              <p:nvPr/>
            </p:nvGrpSpPr>
            <p:grpSpPr bwMode="auto">
              <a:xfrm>
                <a:off x="8900" y="2557"/>
                <a:ext cx="706" cy="568"/>
                <a:chOff x="8440" y="2557"/>
                <a:chExt cx="706" cy="568"/>
              </a:xfrm>
            </p:grpSpPr>
            <p:sp>
              <p:nvSpPr>
                <p:cNvPr id="136247" name="Oval 55"/>
                <p:cNvSpPr>
                  <a:spLocks noChangeArrowheads="1"/>
                </p:cNvSpPr>
                <p:nvPr/>
              </p:nvSpPr>
              <p:spPr bwMode="auto">
                <a:xfrm>
                  <a:off x="8440" y="2557"/>
                  <a:ext cx="706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6248" name="Group 56"/>
                <p:cNvGrpSpPr>
                  <a:grpSpLocks/>
                </p:cNvGrpSpPr>
                <p:nvPr/>
              </p:nvGrpSpPr>
              <p:grpSpPr bwMode="auto">
                <a:xfrm>
                  <a:off x="8528" y="2719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13624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36250" name="Arc 5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251" name="Arc 5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36252" name="Group 60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36253" name="Arc 61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254" name="Arc 62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6255" name="Text Box 63"/>
            <p:cNvSpPr txBox="1">
              <a:spLocks noChangeArrowheads="1"/>
            </p:cNvSpPr>
            <p:nvPr/>
          </p:nvSpPr>
          <p:spPr bwMode="auto">
            <a:xfrm>
              <a:off x="3490" y="937"/>
              <a:ext cx="51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45 $/MWh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56" name="Line 64"/>
            <p:cNvSpPr>
              <a:spLocks noChangeShapeType="1"/>
            </p:cNvSpPr>
            <p:nvPr/>
          </p:nvSpPr>
          <p:spPr bwMode="auto">
            <a:xfrm>
              <a:off x="3149" y="1022"/>
              <a:ext cx="0" cy="4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57" name="Line 65"/>
            <p:cNvSpPr>
              <a:spLocks noChangeShapeType="1"/>
            </p:cNvSpPr>
            <p:nvPr/>
          </p:nvSpPr>
          <p:spPr bwMode="auto">
            <a:xfrm>
              <a:off x="1592" y="1192"/>
              <a:ext cx="15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58" name="Line 66"/>
            <p:cNvSpPr>
              <a:spLocks noChangeShapeType="1"/>
            </p:cNvSpPr>
            <p:nvPr/>
          </p:nvSpPr>
          <p:spPr bwMode="auto">
            <a:xfrm>
              <a:off x="2248" y="1105"/>
              <a:ext cx="3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59" name="Text Box 67"/>
            <p:cNvSpPr txBox="1">
              <a:spLocks noChangeArrowheads="1"/>
            </p:cNvSpPr>
            <p:nvPr/>
          </p:nvSpPr>
          <p:spPr bwMode="auto">
            <a:xfrm>
              <a:off x="3553" y="1630"/>
              <a:ext cx="51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1000 MW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0" name="Text Box 68"/>
            <p:cNvSpPr txBox="1">
              <a:spLocks noChangeArrowheads="1"/>
            </p:cNvSpPr>
            <p:nvPr/>
          </p:nvSpPr>
          <p:spPr bwMode="auto">
            <a:xfrm>
              <a:off x="3891" y="1140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16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en-GB" sz="2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1" name="Text Box 69"/>
            <p:cNvSpPr txBox="1">
              <a:spLocks noChangeArrowheads="1"/>
            </p:cNvSpPr>
            <p:nvPr/>
          </p:nvSpPr>
          <p:spPr bwMode="auto">
            <a:xfrm>
              <a:off x="746" y="1140"/>
              <a:ext cx="1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16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  <a:endParaRPr lang="en-GB" sz="2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2" name="Text Box 70"/>
            <p:cNvSpPr txBox="1">
              <a:spLocks noChangeArrowheads="1"/>
            </p:cNvSpPr>
            <p:nvPr/>
          </p:nvSpPr>
          <p:spPr bwMode="auto">
            <a:xfrm>
              <a:off x="2257" y="961"/>
              <a:ext cx="51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1000 MW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3" name="Text Box 71"/>
            <p:cNvSpPr txBox="1">
              <a:spLocks noChangeArrowheads="1"/>
            </p:cNvSpPr>
            <p:nvPr/>
          </p:nvSpPr>
          <p:spPr bwMode="auto">
            <a:xfrm>
              <a:off x="1546" y="913"/>
              <a:ext cx="11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4" name="Text Box 72"/>
            <p:cNvSpPr txBox="1">
              <a:spLocks noChangeArrowheads="1"/>
            </p:cNvSpPr>
            <p:nvPr/>
          </p:nvSpPr>
          <p:spPr bwMode="auto">
            <a:xfrm>
              <a:off x="3096" y="913"/>
              <a:ext cx="11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>
                <a:solidFill>
                  <a:srgbClr val="000000"/>
                </a:solidFill>
              </a:rPr>
              <a:t>What is the value of transmission?</a:t>
            </a: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065-C569-4544-9217-4FDED56DDB8F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6231" name="Line 39"/>
          <p:cNvSpPr>
            <a:spLocks noChangeShapeType="1"/>
          </p:cNvSpPr>
          <p:nvPr/>
        </p:nvSpPr>
        <p:spPr bwMode="auto">
          <a:xfrm>
            <a:off x="2724616" y="2546242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32" name="Line 40"/>
          <p:cNvSpPr>
            <a:spLocks noChangeShapeType="1"/>
          </p:cNvSpPr>
          <p:nvPr/>
        </p:nvSpPr>
        <p:spPr bwMode="auto">
          <a:xfrm>
            <a:off x="1896106" y="2994208"/>
            <a:ext cx="82202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6233" name="Group 41"/>
          <p:cNvGrpSpPr>
            <a:grpSpLocks/>
          </p:cNvGrpSpPr>
          <p:nvPr/>
        </p:nvGrpSpPr>
        <p:grpSpPr bwMode="auto">
          <a:xfrm>
            <a:off x="1259633" y="2693806"/>
            <a:ext cx="619168" cy="600804"/>
            <a:chOff x="2414" y="2180"/>
            <a:chExt cx="568" cy="568"/>
          </a:xfrm>
        </p:grpSpPr>
        <p:sp>
          <p:nvSpPr>
            <p:cNvPr id="136234" name="Oval 42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6235" name="Group 43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136236" name="Group 44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136237" name="Arc 45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238" name="Arc 46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6239" name="Group 47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136240" name="Arc 4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241" name="Arc 4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36242" name="Text Box 50"/>
          <p:cNvSpPr txBox="1">
            <a:spLocks noChangeArrowheads="1"/>
          </p:cNvSpPr>
          <p:nvPr/>
        </p:nvSpPr>
        <p:spPr bwMode="auto">
          <a:xfrm>
            <a:off x="1223346" y="2322256"/>
            <a:ext cx="1107566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20 $/MWh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43" name="AutoShape 51"/>
          <p:cNvSpPr>
            <a:spLocks noChangeArrowheads="1"/>
          </p:cNvSpPr>
          <p:nvPr/>
        </p:nvSpPr>
        <p:spPr bwMode="auto">
          <a:xfrm rot="10800000" flipH="1">
            <a:off x="6097066" y="3368393"/>
            <a:ext cx="763615" cy="1090934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6" name="Line 64"/>
          <p:cNvSpPr>
            <a:spLocks noChangeShapeType="1"/>
          </p:cNvSpPr>
          <p:nvPr/>
        </p:nvSpPr>
        <p:spPr bwMode="auto">
          <a:xfrm>
            <a:off x="6097066" y="2546242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7" name="Line 65"/>
          <p:cNvSpPr>
            <a:spLocks noChangeShapeType="1"/>
          </p:cNvSpPr>
          <p:nvPr/>
        </p:nvSpPr>
        <p:spPr bwMode="auto">
          <a:xfrm>
            <a:off x="2728942" y="2994208"/>
            <a:ext cx="3374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8" name="Line 66"/>
          <p:cNvSpPr>
            <a:spLocks noChangeShapeType="1"/>
          </p:cNvSpPr>
          <p:nvPr/>
        </p:nvSpPr>
        <p:spPr bwMode="auto">
          <a:xfrm>
            <a:off x="4148011" y="2764954"/>
            <a:ext cx="65761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9" name="Text Box 67"/>
          <p:cNvSpPr txBox="1">
            <a:spLocks noChangeArrowheads="1"/>
          </p:cNvSpPr>
          <p:nvPr/>
        </p:nvSpPr>
        <p:spPr bwMode="auto">
          <a:xfrm>
            <a:off x="6971005" y="4148387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1000 MW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1" name="Text Box 69"/>
          <p:cNvSpPr txBox="1">
            <a:spLocks noChangeArrowheads="1"/>
          </p:cNvSpPr>
          <p:nvPr/>
        </p:nvSpPr>
        <p:spPr bwMode="auto">
          <a:xfrm>
            <a:off x="827584" y="2857182"/>
            <a:ext cx="257422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2" name="Text Box 70"/>
          <p:cNvSpPr txBox="1">
            <a:spLocks noChangeArrowheads="1"/>
          </p:cNvSpPr>
          <p:nvPr/>
        </p:nvSpPr>
        <p:spPr bwMode="auto">
          <a:xfrm>
            <a:off x="4167481" y="2385500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1000 MW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3" name="Text Box 71"/>
          <p:cNvSpPr txBox="1">
            <a:spLocks noChangeArrowheads="1"/>
          </p:cNvSpPr>
          <p:nvPr/>
        </p:nvSpPr>
        <p:spPr bwMode="auto">
          <a:xfrm>
            <a:off x="2629435" y="2259015"/>
            <a:ext cx="255259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4" name="Text Box 72"/>
          <p:cNvSpPr txBox="1">
            <a:spLocks noChangeArrowheads="1"/>
          </p:cNvSpPr>
          <p:nvPr/>
        </p:nvSpPr>
        <p:spPr bwMode="auto">
          <a:xfrm>
            <a:off x="5982416" y="2259015"/>
            <a:ext cx="25742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301208"/>
            <a:ext cx="734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Value is now based on what value consumers put on</a:t>
            </a:r>
          </a:p>
          <a:p>
            <a:r>
              <a:rPr lang="en-US" dirty="0">
                <a:latin typeface="Arial"/>
                <a:cs typeface="Arial"/>
              </a:rPr>
              <a:t>electricity!</a:t>
            </a:r>
          </a:p>
        </p:txBody>
      </p:sp>
    </p:spTree>
    <p:extLst>
      <p:ext uri="{BB962C8B-B14F-4D97-AF65-F5344CB8AC3E}">
        <p14:creationId xmlns:p14="http://schemas.microsoft.com/office/powerpoint/2010/main" val="176218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Perspective of a vertically integrated utility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232248"/>
          </a:xfrm>
        </p:spPr>
        <p:txBody>
          <a:bodyPr/>
          <a:lstStyle/>
          <a:p>
            <a:r>
              <a:rPr lang="en-US" dirty="0"/>
              <a:t>Balance transmission capital cost and generation operating cost</a:t>
            </a:r>
          </a:p>
          <a:p>
            <a:pPr lvl="1"/>
            <a:r>
              <a:rPr lang="en-US" dirty="0"/>
              <a:t>Reinforce the transmission or supply the load from more expensive local generation?</a:t>
            </a: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A1490-CFBD-0C44-8288-B9EC76B9AB2F}" type="slidenum">
              <a:rPr lang="en-US"/>
              <a:pPr/>
              <a:t>17</a:t>
            </a:fld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2724616" y="1988037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1896107" y="2436003"/>
            <a:ext cx="82202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1257957" y="2135601"/>
            <a:ext cx="618679" cy="600804"/>
            <a:chOff x="2266" y="2180"/>
            <a:chExt cx="716" cy="568"/>
          </a:xfrm>
          <a:solidFill>
            <a:schemeClr val="accent6">
              <a:lumMod val="75000"/>
            </a:schemeClr>
          </a:solidFill>
        </p:grpSpPr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2266" y="2180"/>
              <a:ext cx="716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2" name="Group 43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53" name="Group 44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57" name="Arc 45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Arc 46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4" name="Group 47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55" name="Arc 4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Arc 4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1223346" y="1764051"/>
            <a:ext cx="1107565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20 $/MWh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 rot="10800000" flipH="1">
            <a:off x="6097067" y="2810188"/>
            <a:ext cx="763614" cy="1090934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" name="Group 52"/>
          <p:cNvGrpSpPr>
            <a:grpSpLocks/>
          </p:cNvGrpSpPr>
          <p:nvPr/>
        </p:nvGrpSpPr>
        <p:grpSpPr bwMode="auto">
          <a:xfrm>
            <a:off x="6094904" y="2114520"/>
            <a:ext cx="1499107" cy="600804"/>
            <a:chOff x="7872" y="2557"/>
            <a:chExt cx="1734" cy="568"/>
          </a:xfrm>
        </p:grpSpPr>
        <p:sp>
          <p:nvSpPr>
            <p:cNvPr id="41" name="Line 5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2" name="Group 54"/>
            <p:cNvGrpSpPr>
              <a:grpSpLocks/>
            </p:cNvGrpSpPr>
            <p:nvPr/>
          </p:nvGrpSpPr>
          <p:grpSpPr bwMode="auto">
            <a:xfrm>
              <a:off x="8900" y="2557"/>
              <a:ext cx="706" cy="568"/>
              <a:chOff x="8440" y="2557"/>
              <a:chExt cx="706" cy="568"/>
            </a:xfrm>
          </p:grpSpPr>
          <p:sp>
            <p:nvSpPr>
              <p:cNvPr id="43" name="Oval 5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706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" name="Group 5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</p:grpSpPr>
            <p:grpSp>
              <p:nvGrpSpPr>
                <p:cNvPr id="45" name="Group 5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49" name="Arc 5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0" name="Arc 5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6" name="Group 6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47" name="Arc 6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" name="Arc 6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6834722" y="1764051"/>
            <a:ext cx="1105402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45 $/MWh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>
            <a:off x="6097066" y="1988037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2728944" y="2277896"/>
            <a:ext cx="3374613" cy="0"/>
          </a:xfrm>
          <a:prstGeom prst="line">
            <a:avLst/>
          </a:pr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4087468" y="2061818"/>
            <a:ext cx="65761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6971005" y="3590182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2000 MW</a:t>
            </a:r>
            <a:endParaRPr lang="en-GB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68"/>
          <p:cNvSpPr txBox="1">
            <a:spLocks noChangeArrowheads="1"/>
          </p:cNvSpPr>
          <p:nvPr/>
        </p:nvSpPr>
        <p:spPr bwMode="auto">
          <a:xfrm>
            <a:off x="7702172" y="2298977"/>
            <a:ext cx="255259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898864" y="2298977"/>
            <a:ext cx="257422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3970655" y="1700810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1000 MW</a:t>
            </a:r>
            <a:endParaRPr lang="en-GB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2629436" y="1700810"/>
            <a:ext cx="255259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 Box 72"/>
          <p:cNvSpPr txBox="1">
            <a:spLocks noChangeArrowheads="1"/>
          </p:cNvSpPr>
          <p:nvPr/>
        </p:nvSpPr>
        <p:spPr bwMode="auto">
          <a:xfrm>
            <a:off x="5982416" y="1700810"/>
            <a:ext cx="25742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>
            <a:off x="2725193" y="2780928"/>
            <a:ext cx="3374613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Perspective of a transmission merchant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Unregulated company</a:t>
            </a:r>
          </a:p>
          <a:p>
            <a:pPr lvl="1">
              <a:buFontTx/>
              <a:buChar char="•"/>
            </a:pPr>
            <a:r>
              <a:rPr lang="en-US" dirty="0"/>
              <a:t>No guarantee on revenue</a:t>
            </a:r>
          </a:p>
          <a:p>
            <a:pPr lvl="1">
              <a:buFontTx/>
              <a:buChar char="•"/>
            </a:pPr>
            <a:r>
              <a:rPr lang="en-US" dirty="0"/>
              <a:t>No limit on profit</a:t>
            </a:r>
          </a:p>
          <a:p>
            <a:pPr>
              <a:buFontTx/>
              <a:buChar char="•"/>
            </a:pPr>
            <a:r>
              <a:rPr lang="en-US" dirty="0"/>
              <a:t>Builds a transmission line</a:t>
            </a:r>
          </a:p>
          <a:p>
            <a:pPr>
              <a:buFontTx/>
              <a:buChar char="•"/>
            </a:pPr>
            <a:r>
              <a:rPr lang="en-US" dirty="0"/>
              <a:t>Collects revenue based on:</a:t>
            </a:r>
          </a:p>
          <a:p>
            <a:pPr lvl="1">
              <a:buFontTx/>
              <a:buChar char="•"/>
            </a:pPr>
            <a:r>
              <a:rPr lang="en-US" dirty="0"/>
              <a:t>Amount of power transmitted</a:t>
            </a:r>
          </a:p>
          <a:p>
            <a:pPr lvl="1">
              <a:buFontTx/>
              <a:buChar char="•"/>
            </a:pPr>
            <a:r>
              <a:rPr lang="en-US" dirty="0"/>
              <a:t>Price difference between the two ends of the line</a:t>
            </a:r>
          </a:p>
          <a:p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6EBEB-CB8E-7240-B1AF-17120AFC854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Merchant interconnection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00200"/>
          </a:xfrm>
        </p:spPr>
        <p:txBody>
          <a:bodyPr>
            <a:normAutofit fontScale="92500" lnSpcReduction="20000"/>
          </a:bodyPr>
          <a:lstStyle/>
          <a:p>
            <a:pPr defTabSz="762000">
              <a:buFontTx/>
              <a:buChar char="•"/>
            </a:pPr>
            <a:r>
              <a:rPr lang="en-GB" dirty="0"/>
              <a:t>Should an interconnection be built between </a:t>
            </a:r>
            <a:r>
              <a:rPr lang="en-GB" dirty="0" err="1"/>
              <a:t>Borduria</a:t>
            </a:r>
            <a:r>
              <a:rPr lang="en-GB" dirty="0"/>
              <a:t> and </a:t>
            </a:r>
            <a:r>
              <a:rPr lang="en-GB" dirty="0" err="1"/>
              <a:t>Syldavia</a:t>
            </a:r>
            <a:r>
              <a:rPr lang="en-GB" dirty="0"/>
              <a:t>?</a:t>
            </a:r>
          </a:p>
          <a:p>
            <a:pPr defTabSz="762000">
              <a:buFontTx/>
              <a:buChar char="•"/>
            </a:pPr>
            <a:r>
              <a:rPr lang="en-GB" dirty="0"/>
              <a:t>What is the demand for transmission?</a:t>
            </a:r>
          </a:p>
          <a:p>
            <a:pPr defTabSz="762000">
              <a:buFontTx/>
              <a:buChar char="•"/>
            </a:pPr>
            <a:r>
              <a:rPr lang="en-GB" dirty="0"/>
              <a:t>What is the optimal capacity of this line ?</a:t>
            </a:r>
          </a:p>
          <a:p>
            <a:endParaRPr lang="en-US" dirty="0"/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F8B27-7D8C-E14C-97E6-14C12B07CD89}" type="slidenum">
              <a:rPr lang="en-US"/>
              <a:pPr/>
              <a:t>19</a:t>
            </a:fld>
            <a:endParaRPr lang="en-US"/>
          </a:p>
        </p:txBody>
      </p:sp>
      <p:sp>
        <p:nvSpPr>
          <p:cNvPr id="239621" name="Oval 5"/>
          <p:cNvSpPr>
            <a:spLocks noChangeArrowheads="1"/>
          </p:cNvSpPr>
          <p:nvPr/>
        </p:nvSpPr>
        <p:spPr bwMode="auto">
          <a:xfrm>
            <a:off x="900113" y="1268413"/>
            <a:ext cx="2317750" cy="2159000"/>
          </a:xfrm>
          <a:prstGeom prst="ellipse">
            <a:avLst/>
          </a:prstGeom>
          <a:solidFill>
            <a:srgbClr val="00FF8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285750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23" name="AutoShape 7"/>
          <p:cNvSpPr>
            <a:spLocks noChangeArrowheads="1"/>
          </p:cNvSpPr>
          <p:nvPr/>
        </p:nvSpPr>
        <p:spPr bwMode="auto">
          <a:xfrm rot="10800000">
            <a:off x="2055814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2003426" y="2090738"/>
            <a:ext cx="847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9625" name="Group 9"/>
          <p:cNvGrpSpPr>
            <a:grpSpLocks/>
          </p:cNvGrpSpPr>
          <p:nvPr/>
        </p:nvGrpSpPr>
        <p:grpSpPr bwMode="auto">
          <a:xfrm>
            <a:off x="1479550" y="1855790"/>
            <a:ext cx="506413" cy="471487"/>
            <a:chOff x="2414" y="2180"/>
            <a:chExt cx="568" cy="568"/>
          </a:xfrm>
          <a:solidFill>
            <a:srgbClr val="FF0000"/>
          </a:solidFill>
        </p:grpSpPr>
        <p:sp>
          <p:nvSpPr>
            <p:cNvPr id="239626" name="Oval 10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9627" name="Group 11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239628" name="Group 12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239629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30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631" name="Group 15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239632" name="Arc 1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33" name="Arc 1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1085851" y="2657477"/>
            <a:ext cx="11382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= 500 MW</a:t>
            </a:r>
            <a:endParaRPr lang="en-GB" sz="3200"/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168275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Borduria</a:t>
            </a:r>
            <a:endParaRPr lang="en-GB" sz="3200"/>
          </a:p>
        </p:txBody>
      </p:sp>
      <p:sp>
        <p:nvSpPr>
          <p:cNvPr id="239636" name="Oval 20"/>
          <p:cNvSpPr>
            <a:spLocks noChangeArrowheads="1"/>
          </p:cNvSpPr>
          <p:nvPr/>
        </p:nvSpPr>
        <p:spPr bwMode="auto">
          <a:xfrm>
            <a:off x="5999163" y="1268413"/>
            <a:ext cx="2317750" cy="2159000"/>
          </a:xfrm>
          <a:prstGeom prst="ellipse">
            <a:avLst/>
          </a:prstGeom>
          <a:solidFill>
            <a:srgbClr val="FF6FC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37" name="AutoShape 21"/>
          <p:cNvSpPr>
            <a:spLocks noChangeArrowheads="1"/>
          </p:cNvSpPr>
          <p:nvPr/>
        </p:nvSpPr>
        <p:spPr bwMode="auto">
          <a:xfrm rot="10800000" flipH="1">
            <a:off x="6330950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9638" name="Group 22"/>
          <p:cNvGrpSpPr>
            <a:grpSpLocks/>
          </p:cNvGrpSpPr>
          <p:nvPr/>
        </p:nvGrpSpPr>
        <p:grpSpPr bwMode="auto">
          <a:xfrm>
            <a:off x="6330950" y="1838325"/>
            <a:ext cx="1422400" cy="471488"/>
            <a:chOff x="7872" y="2557"/>
            <a:chExt cx="1596" cy="568"/>
          </a:xfrm>
          <a:solidFill>
            <a:srgbClr val="FFFF00"/>
          </a:solidFill>
        </p:grpSpPr>
        <p:sp>
          <p:nvSpPr>
            <p:cNvPr id="239639" name="Line 2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  <a:grpFill/>
          </p:grpSpPr>
          <p:sp>
            <p:nvSpPr>
              <p:cNvPr id="239641" name="Oval 2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42" name="Group 2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239643" name="Group 2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239644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45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6" name="Group 3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239647" name="Arc 3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48" name="Arc 3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7089775" y="2563813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S</a:t>
            </a:r>
            <a:r>
              <a:rPr lang="en-US" sz="1400">
                <a:latin typeface="Arial" charset="0"/>
              </a:rPr>
              <a:t>= 1500 MW</a:t>
            </a:r>
            <a:endParaRPr lang="en-GB" sz="3200"/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>
            <a:off x="678180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Syldavia</a:t>
            </a:r>
            <a:endParaRPr lang="en-GB" sz="3200"/>
          </a:p>
        </p:txBody>
      </p:sp>
      <p:sp>
        <p:nvSpPr>
          <p:cNvPr id="239651" name="Line 35"/>
          <p:cNvSpPr>
            <a:spLocks noChangeShapeType="1"/>
          </p:cNvSpPr>
          <p:nvPr/>
        </p:nvSpPr>
        <p:spPr bwMode="auto">
          <a:xfrm>
            <a:off x="633095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52" name="Line 36"/>
          <p:cNvSpPr>
            <a:spLocks noChangeShapeType="1"/>
          </p:cNvSpPr>
          <p:nvPr/>
        </p:nvSpPr>
        <p:spPr bwMode="auto">
          <a:xfrm>
            <a:off x="2860676" y="2190750"/>
            <a:ext cx="34766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53" name="Line 37"/>
          <p:cNvSpPr>
            <a:spLocks noChangeShapeType="1"/>
          </p:cNvSpPr>
          <p:nvPr/>
        </p:nvSpPr>
        <p:spPr bwMode="auto">
          <a:xfrm>
            <a:off x="2076451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54" name="Text Box 38"/>
          <p:cNvSpPr txBox="1">
            <a:spLocks noChangeArrowheads="1"/>
          </p:cNvSpPr>
          <p:nvPr/>
        </p:nvSpPr>
        <p:spPr bwMode="auto">
          <a:xfrm>
            <a:off x="2201864" y="1692276"/>
            <a:ext cx="338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239655" name="Line 39"/>
          <p:cNvSpPr>
            <a:spLocks noChangeShapeType="1"/>
          </p:cNvSpPr>
          <p:nvPr/>
        </p:nvSpPr>
        <p:spPr bwMode="auto">
          <a:xfrm flipH="1">
            <a:off x="6480176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56" name="Text Box 40"/>
          <p:cNvSpPr txBox="1">
            <a:spLocks noChangeArrowheads="1"/>
          </p:cNvSpPr>
          <p:nvPr/>
        </p:nvSpPr>
        <p:spPr bwMode="auto">
          <a:xfrm>
            <a:off x="6765925" y="1692275"/>
            <a:ext cx="2667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239658" name="Rectangle 42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9657" name="Object 41"/>
          <p:cNvGraphicFramePr>
            <a:graphicFrameLocks noChangeAspect="1"/>
          </p:cNvGraphicFramePr>
          <p:nvPr/>
        </p:nvGraphicFramePr>
        <p:xfrm>
          <a:off x="2195513" y="3500438"/>
          <a:ext cx="47529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5" r:id="rId3" imgW="2324100" imgH="203200" progId="Equation.DSMT36">
                  <p:embed/>
                </p:oleObj>
              </mc:Choice>
              <mc:Fallback>
                <p:oleObj r:id="rId3" imgW="2324100" imgH="203200" progId="Equation.DSMT36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00438"/>
                        <a:ext cx="47529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60" name="Rectangle 44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9659" name="Object 43"/>
          <p:cNvGraphicFramePr>
            <a:graphicFrameLocks noChangeAspect="1"/>
          </p:cNvGraphicFramePr>
          <p:nvPr/>
        </p:nvGraphicFramePr>
        <p:xfrm>
          <a:off x="2268538" y="4076702"/>
          <a:ext cx="4679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6" r:id="rId5" imgW="2286000" imgH="203200" progId="Equation.DSMT36">
                  <p:embed/>
                </p:oleObj>
              </mc:Choice>
              <mc:Fallback>
                <p:oleObj r:id="rId5" imgW="2286000" imgH="203200" progId="Equation.DSMT3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76702"/>
                        <a:ext cx="4679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5976" y="1340768"/>
            <a:ext cx="457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electric power </a:t>
            </a:r>
          </a:p>
          <a:p>
            <a:pPr lvl="1"/>
            <a:r>
              <a:rPr lang="en-US" dirty="0"/>
              <a:t>Securely</a:t>
            </a:r>
          </a:p>
          <a:p>
            <a:pPr lvl="1"/>
            <a:r>
              <a:rPr lang="en-US" dirty="0"/>
              <a:t>Efficiently</a:t>
            </a:r>
          </a:p>
          <a:p>
            <a:r>
              <a:rPr lang="en-US" dirty="0"/>
              <a:t>Minimize operating costs </a:t>
            </a:r>
          </a:p>
          <a:p>
            <a:pPr lvl="1"/>
            <a:r>
              <a:rPr lang="en-US" dirty="0"/>
              <a:t>Optimize scheduling over a larger set of plants</a:t>
            </a:r>
          </a:p>
          <a:p>
            <a:pPr lvl="1"/>
            <a:r>
              <a:rPr lang="en-US" dirty="0"/>
              <a:t>Take advantage of the diversity in peak loads </a:t>
            </a:r>
          </a:p>
          <a:p>
            <a:pPr lvl="1"/>
            <a:r>
              <a:rPr lang="en-US" dirty="0"/>
              <a:t>Reduce the reserve requirements by pooling risks</a:t>
            </a:r>
          </a:p>
          <a:p>
            <a:r>
              <a:rPr lang="en-US" dirty="0"/>
              <a:t>Make possible a competitive electricity market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Zero transmission capacity</a:t>
            </a:r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E748-1D94-1F49-AE78-E3B900C2E20E}" type="slidenum">
              <a:rPr lang="en-US"/>
              <a:pPr/>
              <a:t>20</a:t>
            </a:fld>
            <a:endParaRPr lang="en-US"/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900113" y="1268413"/>
            <a:ext cx="2317750" cy="2159000"/>
          </a:xfrm>
          <a:prstGeom prst="ellipse">
            <a:avLst/>
          </a:prstGeom>
          <a:solidFill>
            <a:srgbClr val="00FF8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85750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10800000">
            <a:off x="2055814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2003426" y="2090738"/>
            <a:ext cx="847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1479550" y="1855790"/>
            <a:ext cx="506413" cy="471487"/>
            <a:chOff x="2414" y="2180"/>
            <a:chExt cx="568" cy="568"/>
          </a:xfrm>
          <a:solidFill>
            <a:srgbClr val="FF0000"/>
          </a:solidFill>
        </p:grpSpPr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11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66" name="Group 12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70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15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68" name="Arc 1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1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1085851" y="2657477"/>
            <a:ext cx="11382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= 500 MW</a:t>
            </a:r>
            <a:endParaRPr lang="en-GB" sz="3200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168275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Borduria</a:t>
            </a:r>
            <a:endParaRPr lang="en-GB" sz="3200"/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5999163" y="1268413"/>
            <a:ext cx="2317750" cy="2159000"/>
          </a:xfrm>
          <a:prstGeom prst="ellipse">
            <a:avLst/>
          </a:prstGeom>
          <a:solidFill>
            <a:srgbClr val="FF6FC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21"/>
          <p:cNvSpPr>
            <a:spLocks noChangeArrowheads="1"/>
          </p:cNvSpPr>
          <p:nvPr/>
        </p:nvSpPr>
        <p:spPr bwMode="auto">
          <a:xfrm rot="10800000" flipH="1">
            <a:off x="6330950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" name="Group 22"/>
          <p:cNvGrpSpPr>
            <a:grpSpLocks/>
          </p:cNvGrpSpPr>
          <p:nvPr/>
        </p:nvGrpSpPr>
        <p:grpSpPr bwMode="auto">
          <a:xfrm>
            <a:off x="6330950" y="1838325"/>
            <a:ext cx="1422400" cy="471488"/>
            <a:chOff x="7872" y="2557"/>
            <a:chExt cx="1596" cy="568"/>
          </a:xfrm>
          <a:solidFill>
            <a:srgbClr val="FFFF00"/>
          </a:solidFill>
        </p:grpSpPr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24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  <a:grpFill/>
          </p:grpSpPr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2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81" name="Group 2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5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3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3" name="Arc 3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Arc 3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87" name="Text Box 33"/>
          <p:cNvSpPr txBox="1">
            <a:spLocks noChangeArrowheads="1"/>
          </p:cNvSpPr>
          <p:nvPr/>
        </p:nvSpPr>
        <p:spPr bwMode="auto">
          <a:xfrm>
            <a:off x="7089775" y="2563813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S</a:t>
            </a:r>
            <a:r>
              <a:rPr lang="en-US" sz="1400">
                <a:latin typeface="Arial" charset="0"/>
              </a:rPr>
              <a:t>= 1500 MW</a:t>
            </a:r>
            <a:endParaRPr lang="en-GB" sz="3200"/>
          </a:p>
        </p:txBody>
      </p:sp>
      <p:sp>
        <p:nvSpPr>
          <p:cNvPr id="88" name="Text Box 34"/>
          <p:cNvSpPr txBox="1">
            <a:spLocks noChangeArrowheads="1"/>
          </p:cNvSpPr>
          <p:nvPr/>
        </p:nvSpPr>
        <p:spPr bwMode="auto">
          <a:xfrm>
            <a:off x="678180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Syldavia</a:t>
            </a:r>
            <a:endParaRPr lang="en-GB" sz="3200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633095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2076451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Text Box 38"/>
          <p:cNvSpPr txBox="1">
            <a:spLocks noChangeArrowheads="1"/>
          </p:cNvSpPr>
          <p:nvPr/>
        </p:nvSpPr>
        <p:spPr bwMode="auto">
          <a:xfrm>
            <a:off x="2201864" y="1692276"/>
            <a:ext cx="338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 flipH="1">
            <a:off x="6480176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6765925" y="1692275"/>
            <a:ext cx="2667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graphicFrame>
        <p:nvGraphicFramePr>
          <p:cNvPr id="9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57368"/>
              </p:ext>
            </p:extLst>
          </p:nvPr>
        </p:nvGraphicFramePr>
        <p:xfrm>
          <a:off x="1130300" y="4692873"/>
          <a:ext cx="6881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49" name="Equation" r:id="rId3" imgW="3365500" imgH="203200" progId="Equation.DSMT4">
                  <p:embed/>
                </p:oleObj>
              </mc:Choice>
              <mc:Fallback>
                <p:oleObj name="Equation" r:id="rId3" imgW="3365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692873"/>
                        <a:ext cx="6881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51951"/>
              </p:ext>
            </p:extLst>
          </p:nvPr>
        </p:nvGraphicFramePr>
        <p:xfrm>
          <a:off x="1123950" y="5341144"/>
          <a:ext cx="69691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50" name="Equation" r:id="rId5" imgW="3403600" imgH="203200" progId="Equation.DSMT4">
                  <p:embed/>
                </p:oleObj>
              </mc:Choice>
              <mc:Fallback>
                <p:oleObj name="Equation" r:id="rId5" imgW="3403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341144"/>
                        <a:ext cx="69691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861048"/>
            <a:ext cx="496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Each country supplies its own demand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Zero transmission capacity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2949575"/>
            <a:ext cx="5817577" cy="1296988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1959220" y="1911350"/>
            <a:ext cx="5676900" cy="22304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3059832" y="2348880"/>
            <a:ext cx="4583614" cy="0"/>
          </a:xfrm>
          <a:prstGeom prst="line">
            <a:avLst/>
          </a:prstGeom>
          <a:noFill/>
          <a:ln w="28575" cmpd="sng">
            <a:solidFill>
              <a:srgbClr val="6666FF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29906" y="2132856"/>
            <a:ext cx="103309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43.0 $/MWh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46535" y="2348880"/>
            <a:ext cx="0" cy="3064495"/>
          </a:xfrm>
          <a:prstGeom prst="line">
            <a:avLst/>
          </a:prstGeom>
          <a:noFill/>
          <a:ln w="28575" cmpd="sng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430838"/>
            <a:ext cx="1544515" cy="0"/>
          </a:xfrm>
          <a:prstGeom prst="line">
            <a:avLst/>
          </a:prstGeom>
          <a:noFill/>
          <a:ln w="28575" cmpd="sng">
            <a:solidFill>
              <a:srgbClr val="008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430838"/>
            <a:ext cx="4601308" cy="0"/>
          </a:xfrm>
          <a:prstGeom prst="line">
            <a:avLst/>
          </a:prstGeom>
          <a:noFill/>
          <a:ln w="28575" cmpd="sng">
            <a:solidFill>
              <a:srgbClr val="008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503866"/>
            <a:ext cx="150212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 P</a:t>
            </a:r>
            <a:r>
              <a:rPr lang="en-GB" sz="1400" baseline="-25000" dirty="0">
                <a:solidFill>
                  <a:schemeClr val="tx1"/>
                </a:solidFill>
                <a:latin typeface="Arial" charset="0"/>
              </a:rPr>
              <a:t>B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= D</a:t>
            </a:r>
            <a:r>
              <a:rPr lang="en-GB" sz="1400" baseline="-25000" dirty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503863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 P</a:t>
            </a:r>
            <a:r>
              <a:rPr lang="en-GB" sz="1400" baseline="-25000" dirty="0">
                <a:solidFill>
                  <a:schemeClr val="tx1"/>
                </a:solidFill>
                <a:latin typeface="Arial" charset="0"/>
              </a:rPr>
              <a:t>S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= D</a:t>
            </a:r>
            <a:r>
              <a:rPr lang="en-GB" sz="1400" baseline="-25000" dirty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81001" y="3789040"/>
            <a:ext cx="104628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15.0 $/MWh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1547664" y="3914914"/>
            <a:ext cx="1512168" cy="0"/>
          </a:xfrm>
          <a:prstGeom prst="line">
            <a:avLst/>
          </a:prstGeom>
          <a:noFill/>
          <a:ln w="28575" cmpd="sng">
            <a:solidFill>
              <a:srgbClr val="66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2667002" y="1752602"/>
            <a:ext cx="197973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Syldavia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4139952" y="3645024"/>
            <a:ext cx="1350662" cy="47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Arial" charset="0"/>
                <a:cs typeface="+mn-cs"/>
              </a:rPr>
              <a:t>Supply curve for 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  <a:cs typeface="+mn-cs"/>
              </a:rPr>
              <a:t>Borduria</a:t>
            </a:r>
            <a:endParaRPr lang="en-GB" sz="14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6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149080"/>
            <a:ext cx="5544616" cy="18722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Infinite transmission capacity</a:t>
            </a:r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E748-1D94-1F49-AE78-E3B900C2E20E}" type="slidenum">
              <a:rPr lang="en-US"/>
              <a:pPr/>
              <a:t>22</a:t>
            </a:fld>
            <a:endParaRPr lang="en-US"/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900113" y="1268413"/>
            <a:ext cx="2317750" cy="2159000"/>
          </a:xfrm>
          <a:prstGeom prst="ellipse">
            <a:avLst/>
          </a:prstGeom>
          <a:solidFill>
            <a:srgbClr val="00FF8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85750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10800000">
            <a:off x="2055814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2003426" y="2090738"/>
            <a:ext cx="847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1479550" y="1855790"/>
            <a:ext cx="506413" cy="471487"/>
            <a:chOff x="2414" y="2180"/>
            <a:chExt cx="568" cy="568"/>
          </a:xfrm>
          <a:solidFill>
            <a:srgbClr val="FF0000"/>
          </a:solidFill>
        </p:grpSpPr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11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66" name="Group 12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70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15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68" name="Arc 1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1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1085851" y="2657477"/>
            <a:ext cx="11382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= 500 MW</a:t>
            </a:r>
            <a:endParaRPr lang="en-GB" sz="3200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168275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Borduria</a:t>
            </a:r>
            <a:endParaRPr lang="en-GB" sz="3200"/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5999163" y="1268413"/>
            <a:ext cx="2317750" cy="2159000"/>
          </a:xfrm>
          <a:prstGeom prst="ellipse">
            <a:avLst/>
          </a:prstGeom>
          <a:solidFill>
            <a:srgbClr val="FF6FC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21"/>
          <p:cNvSpPr>
            <a:spLocks noChangeArrowheads="1"/>
          </p:cNvSpPr>
          <p:nvPr/>
        </p:nvSpPr>
        <p:spPr bwMode="auto">
          <a:xfrm rot="10800000" flipH="1">
            <a:off x="6330950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" name="Group 22"/>
          <p:cNvGrpSpPr>
            <a:grpSpLocks/>
          </p:cNvGrpSpPr>
          <p:nvPr/>
        </p:nvGrpSpPr>
        <p:grpSpPr bwMode="auto">
          <a:xfrm>
            <a:off x="6330950" y="1838325"/>
            <a:ext cx="1422400" cy="471488"/>
            <a:chOff x="7872" y="2557"/>
            <a:chExt cx="1596" cy="568"/>
          </a:xfrm>
          <a:solidFill>
            <a:srgbClr val="FFFF00"/>
          </a:solidFill>
        </p:grpSpPr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24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  <a:grpFill/>
          </p:grpSpPr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2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81" name="Group 2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5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3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3" name="Arc 3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Arc 3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87" name="Text Box 33"/>
          <p:cNvSpPr txBox="1">
            <a:spLocks noChangeArrowheads="1"/>
          </p:cNvSpPr>
          <p:nvPr/>
        </p:nvSpPr>
        <p:spPr bwMode="auto">
          <a:xfrm>
            <a:off x="7089775" y="2563813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S</a:t>
            </a:r>
            <a:r>
              <a:rPr lang="en-US" sz="1400">
                <a:latin typeface="Arial" charset="0"/>
              </a:rPr>
              <a:t>= 1500 MW</a:t>
            </a:r>
            <a:endParaRPr lang="en-GB" sz="3200"/>
          </a:p>
        </p:txBody>
      </p:sp>
      <p:sp>
        <p:nvSpPr>
          <p:cNvPr id="88" name="Text Box 34"/>
          <p:cNvSpPr txBox="1">
            <a:spLocks noChangeArrowheads="1"/>
          </p:cNvSpPr>
          <p:nvPr/>
        </p:nvSpPr>
        <p:spPr bwMode="auto">
          <a:xfrm>
            <a:off x="678180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Syldavia</a:t>
            </a:r>
            <a:endParaRPr lang="en-GB" sz="3200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633095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2076451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Text Box 38"/>
          <p:cNvSpPr txBox="1">
            <a:spLocks noChangeArrowheads="1"/>
          </p:cNvSpPr>
          <p:nvPr/>
        </p:nvSpPr>
        <p:spPr bwMode="auto">
          <a:xfrm>
            <a:off x="2201864" y="1692276"/>
            <a:ext cx="338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 flipH="1">
            <a:off x="6480176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6765925" y="1692275"/>
            <a:ext cx="2667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40426" y="3501008"/>
            <a:ext cx="906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limit on flows means that the two countries operate a single market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61950" y="2276872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61950" y="2348880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61950" y="2204864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52879" y="2132856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163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528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7" y="6147162"/>
            <a:ext cx="4130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81" y="5301208"/>
            <a:ext cx="2149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81" y="5769260"/>
            <a:ext cx="198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4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46886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517232"/>
            <a:ext cx="458499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07504" y="6237312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382149"/>
              </p:ext>
            </p:extLst>
          </p:nvPr>
        </p:nvGraphicFramePr>
        <p:xfrm>
          <a:off x="6526981" y="6237312"/>
          <a:ext cx="191721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8" name="Equation" r:id="rId10" imgW="901700" imgH="203200" progId="Equation.DSMT4">
                  <p:embed/>
                </p:oleObj>
              </mc:Choice>
              <mc:Fallback>
                <p:oleObj name="Equation" r:id="rId10" imgW="901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6981" y="6237312"/>
                        <a:ext cx="1917213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25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Infinite transmission capacity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2949575"/>
            <a:ext cx="5817577" cy="1296988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1959220" y="1911350"/>
            <a:ext cx="5676900" cy="22304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079881" y="4159253"/>
            <a:ext cx="133643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  = 567 MW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31327" y="3328988"/>
            <a:ext cx="61121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29906" y="3160716"/>
            <a:ext cx="103309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24.3 $/MWh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577254" y="3344863"/>
            <a:ext cx="0" cy="1758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5577254" y="4413250"/>
            <a:ext cx="206619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1497624" y="4413250"/>
            <a:ext cx="4044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181352" y="4159250"/>
            <a:ext cx="135401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= 1433 MW</a:t>
            </a: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1515208" y="5999163"/>
            <a:ext cx="61443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544766" y="6038850"/>
            <a:ext cx="208524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2000 MW</a:t>
            </a:r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46535" y="4689475"/>
            <a:ext cx="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430838"/>
            <a:ext cx="1544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430838"/>
            <a:ext cx="46013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503866"/>
            <a:ext cx="14243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503863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81001" y="3160716"/>
            <a:ext cx="104628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  <a:latin typeface="Arial" charset="0"/>
              </a:rPr>
              <a:t>24.3  $/MWh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640015" y="5021266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  = 933 MW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042140" y="4965700"/>
            <a:ext cx="25351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2667002" y="1752602"/>
            <a:ext cx="197973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Syldavia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6173666" y="2590803"/>
            <a:ext cx="1979734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Borduria</a:t>
            </a:r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87816"/>
            <a:ext cx="281354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0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21153"/>
            <a:ext cx="268166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73638"/>
            <a:ext cx="381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2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48640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4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005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5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0"/>
            <a:ext cx="8382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24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Price difference as a function of capacity</a:t>
            </a:r>
            <a:endParaRPr lang="en-GB" dirty="0">
              <a:cs typeface="+mj-cs"/>
            </a:endParaRP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2949575"/>
            <a:ext cx="5817577" cy="1296988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1959220" y="1911350"/>
            <a:ext cx="5676900" cy="22304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577254" y="3344863"/>
            <a:ext cx="2858" cy="15242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59830" y="2348881"/>
            <a:ext cx="2" cy="25202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898155"/>
            <a:ext cx="1544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898155"/>
            <a:ext cx="46013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971183"/>
            <a:ext cx="14243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971180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917500" y="4869160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 F</a:t>
            </a:r>
            <a:r>
              <a:rPr lang="en-GB" sz="1400" baseline="-25000" dirty="0">
                <a:solidFill>
                  <a:schemeClr val="tx1"/>
                </a:solidFill>
                <a:latin typeface="Arial" charset="0"/>
              </a:rPr>
              <a:t>MAX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= 933 MW</a:t>
            </a:r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2667002" y="1752602"/>
            <a:ext cx="197973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Syldavia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6173666" y="2590803"/>
            <a:ext cx="1979734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Borduria</a:t>
            </a:r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953717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7367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2394178" y="4941168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 F</a:t>
            </a:r>
            <a:r>
              <a:rPr lang="en-GB" sz="1400" baseline="-25000" dirty="0">
                <a:solidFill>
                  <a:schemeClr val="tx1"/>
                </a:solidFill>
                <a:latin typeface="Arial" charset="0"/>
              </a:rPr>
              <a:t>MAX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= 0 MW</a:t>
            </a:r>
          </a:p>
        </p:txBody>
      </p:sp>
      <p:cxnSp>
        <p:nvCxnSpPr>
          <p:cNvPr id="3" name="Straight Arrow Connector 2"/>
          <p:cNvCxnSpPr>
            <a:stCxn id="392212" idx="0"/>
          </p:cNvCxnSpPr>
          <p:nvPr/>
        </p:nvCxnSpPr>
        <p:spPr>
          <a:xfrm>
            <a:off x="3059830" y="2348881"/>
            <a:ext cx="2" cy="1584175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419872" y="2483825"/>
            <a:ext cx="2" cy="1359767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79912" y="2636912"/>
            <a:ext cx="0" cy="108012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39952" y="2780928"/>
            <a:ext cx="0" cy="864096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46126" y="2888660"/>
            <a:ext cx="0" cy="684356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37831"/>
              </p:ext>
            </p:extLst>
          </p:nvPr>
        </p:nvGraphicFramePr>
        <p:xfrm>
          <a:off x="2195736" y="2924944"/>
          <a:ext cx="87759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5" name="Equation" r:id="rId7" imgW="495300" imgH="203200" progId="Equation.DSMT4">
                  <p:embed/>
                </p:oleObj>
              </mc:Choice>
              <mc:Fallback>
                <p:oleObj name="Equation" r:id="rId7" imgW="49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736" y="2924944"/>
                        <a:ext cx="877598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932040" y="3104684"/>
            <a:ext cx="0" cy="396324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81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demand function 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5DEF-49C1-3E41-8F93-7F9989142E1E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8500"/>
              </p:ext>
            </p:extLst>
          </p:nvPr>
        </p:nvGraphicFramePr>
        <p:xfrm>
          <a:off x="721816" y="1457412"/>
          <a:ext cx="4607322" cy="57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0" name="Equation" r:id="rId3" imgW="1462088" imgH="179388" progId="Equation.3">
                  <p:embed/>
                </p:oleObj>
              </mc:Choice>
              <mc:Fallback>
                <p:oleObj name="Equation" r:id="rId3" imgW="1462088" imgH="17938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1457412"/>
                        <a:ext cx="4607322" cy="571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0" y="308386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405149"/>
              </p:ext>
            </p:extLst>
          </p:nvPr>
        </p:nvGraphicFramePr>
        <p:xfrm>
          <a:off x="721816" y="2363911"/>
          <a:ext cx="75946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1" name="Equation" r:id="rId5" imgW="2679700" imgH="444500" progId="Equation.DSMT4">
                  <p:embed/>
                </p:oleObj>
              </mc:Choice>
              <mc:Fallback>
                <p:oleObj name="Equation" r:id="rId5" imgW="26797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2363911"/>
                        <a:ext cx="7594600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0" y="310768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7987"/>
              </p:ext>
            </p:extLst>
          </p:nvPr>
        </p:nvGraphicFramePr>
        <p:xfrm>
          <a:off x="721816" y="3959572"/>
          <a:ext cx="45275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2" name="Equation" r:id="rId7" imgW="1600200" imgH="203200" progId="Equation.DSMT4">
                  <p:embed/>
                </p:oleObj>
              </mc:Choice>
              <mc:Fallback>
                <p:oleObj name="Equation" r:id="rId7" imgW="16002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3959572"/>
                        <a:ext cx="45275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0" y="308386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89656"/>
              </p:ext>
            </p:extLst>
          </p:nvPr>
        </p:nvGraphicFramePr>
        <p:xfrm>
          <a:off x="721816" y="4875783"/>
          <a:ext cx="42227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3" name="Equation" r:id="rId9" imgW="1651000" imgH="203200" progId="Equation.DSMT4">
                  <p:embed/>
                </p:oleObj>
              </mc:Choice>
              <mc:Fallback>
                <p:oleObj name="Equation" r:id="rId9" imgW="16510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4875783"/>
                        <a:ext cx="422275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0" y="308386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89612"/>
              </p:ext>
            </p:extLst>
          </p:nvPr>
        </p:nvGraphicFramePr>
        <p:xfrm>
          <a:off x="721816" y="5733256"/>
          <a:ext cx="3314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4" name="Equation" r:id="rId11" imgW="1244457" imgH="216203" progId="Equation.3">
                  <p:embed/>
                </p:oleObj>
              </mc:Choice>
              <mc:Fallback>
                <p:oleObj name="Equation" r:id="rId11" imgW="1244457" imgH="2162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5733256"/>
                        <a:ext cx="33147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7375E"/>
                </a:solidFill>
              </a:rPr>
              <a:t>Transmission demand function </a:t>
            </a: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17375E"/>
                </a:solidFill>
              </a:rPr>
              <a:t>© 2018 D. Kirschen and the University of Washington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55BA-E9C8-4445-BEC7-A7BB67109129}" type="slidenum">
              <a:rPr lang="en-US">
                <a:solidFill>
                  <a:srgbClr val="17375E"/>
                </a:solidFill>
              </a:rPr>
              <a:pPr/>
              <a:t>26</a:t>
            </a:fld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235558" name="Object 3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7727635"/>
              </p:ext>
            </p:extLst>
          </p:nvPr>
        </p:nvGraphicFramePr>
        <p:xfrm>
          <a:off x="1835696" y="2420888"/>
          <a:ext cx="5746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2" name="Equation" r:id="rId3" imgW="203420" imgH="216109" progId="Equation.3">
                  <p:embed/>
                </p:oleObj>
              </mc:Choice>
              <mc:Fallback>
                <p:oleObj name="Equation" r:id="rId3" imgW="203420" imgH="21610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20888"/>
                        <a:ext cx="5746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0" y="3088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2355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41838"/>
              </p:ext>
            </p:extLst>
          </p:nvPr>
        </p:nvGraphicFramePr>
        <p:xfrm>
          <a:off x="2805113" y="1557338"/>
          <a:ext cx="3314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3" name="Equation" r:id="rId5" imgW="1244457" imgH="216203" progId="Equation.3">
                  <p:embed/>
                </p:oleObj>
              </mc:Choice>
              <mc:Fallback>
                <p:oleObj name="Equation" r:id="rId5" imgW="1244457" imgH="21620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1557338"/>
                        <a:ext cx="33147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51" name="Group 31"/>
          <p:cNvGrpSpPr>
            <a:grpSpLocks/>
          </p:cNvGrpSpPr>
          <p:nvPr/>
        </p:nvGrpSpPr>
        <p:grpSpPr bwMode="auto">
          <a:xfrm>
            <a:off x="1181100" y="2517775"/>
            <a:ext cx="6199188" cy="3359150"/>
            <a:chOff x="699" y="1586"/>
            <a:chExt cx="1864" cy="1254"/>
          </a:xfrm>
        </p:grpSpPr>
        <p:sp>
          <p:nvSpPr>
            <p:cNvPr id="235544" name="Line 24"/>
            <p:cNvSpPr>
              <a:spLocks noChangeShapeType="1"/>
            </p:cNvSpPr>
            <p:nvPr/>
          </p:nvSpPr>
          <p:spPr bwMode="auto">
            <a:xfrm>
              <a:off x="1135" y="2608"/>
              <a:ext cx="1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45" name="Line 25"/>
            <p:cNvSpPr>
              <a:spLocks noChangeShapeType="1"/>
            </p:cNvSpPr>
            <p:nvPr/>
          </p:nvSpPr>
          <p:spPr bwMode="auto">
            <a:xfrm flipV="1">
              <a:off x="1144" y="1623"/>
              <a:ext cx="0" cy="985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46" name="Line 26"/>
            <p:cNvSpPr>
              <a:spLocks noChangeShapeType="1"/>
            </p:cNvSpPr>
            <p:nvPr/>
          </p:nvSpPr>
          <p:spPr bwMode="auto">
            <a:xfrm>
              <a:off x="1144" y="1899"/>
              <a:ext cx="1137" cy="702"/>
            </a:xfrm>
            <a:prstGeom prst="line">
              <a:avLst/>
            </a:prstGeom>
            <a:noFill/>
            <a:ln w="19050">
              <a:solidFill>
                <a:srgbClr val="66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47" name="Text Box 27"/>
            <p:cNvSpPr txBox="1">
              <a:spLocks noChangeArrowheads="1"/>
            </p:cNvSpPr>
            <p:nvPr/>
          </p:nvSpPr>
          <p:spPr bwMode="auto">
            <a:xfrm>
              <a:off x="2056" y="2632"/>
              <a:ext cx="4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17375E"/>
                  </a:solidFill>
                  <a:latin typeface="Arial" charset="0"/>
                </a:rPr>
                <a:t>933 MW</a:t>
              </a:r>
              <a:endParaRPr lang="en-GB" sz="4400">
                <a:solidFill>
                  <a:srgbClr val="17375E"/>
                </a:solidFill>
              </a:endParaRPr>
            </a:p>
          </p:txBody>
        </p:sp>
        <p:sp>
          <p:nvSpPr>
            <p:cNvPr id="235548" name="Text Box 28"/>
            <p:cNvSpPr txBox="1">
              <a:spLocks noChangeArrowheads="1"/>
            </p:cNvSpPr>
            <p:nvPr/>
          </p:nvSpPr>
          <p:spPr bwMode="auto">
            <a:xfrm>
              <a:off x="699" y="1822"/>
              <a:ext cx="47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17375E"/>
                  </a:solidFill>
                  <a:latin typeface="Arial" charset="0"/>
                </a:rPr>
                <a:t>28$/MWh</a:t>
              </a:r>
              <a:endParaRPr lang="en-GB" sz="4400">
                <a:solidFill>
                  <a:srgbClr val="17375E"/>
                </a:solidFill>
              </a:endParaRPr>
            </a:p>
          </p:txBody>
        </p:sp>
        <p:sp>
          <p:nvSpPr>
            <p:cNvPr id="235549" name="Text Box 29"/>
            <p:cNvSpPr txBox="1">
              <a:spLocks noChangeArrowheads="1"/>
            </p:cNvSpPr>
            <p:nvPr/>
          </p:nvSpPr>
          <p:spPr bwMode="auto">
            <a:xfrm>
              <a:off x="1144" y="1586"/>
              <a:ext cx="26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50" name="Text Box 30"/>
            <p:cNvSpPr txBox="1">
              <a:spLocks noChangeArrowheads="1"/>
            </p:cNvSpPr>
            <p:nvPr/>
          </p:nvSpPr>
          <p:spPr bwMode="auto">
            <a:xfrm>
              <a:off x="2360" y="2433"/>
              <a:ext cx="20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</p:grpSp>
      <p:sp>
        <p:nvSpPr>
          <p:cNvPr id="235560" name="Text Box 40"/>
          <p:cNvSpPr txBox="1">
            <a:spLocks noChangeArrowheads="1"/>
          </p:cNvSpPr>
          <p:nvPr/>
        </p:nvSpPr>
        <p:spPr bwMode="auto">
          <a:xfrm>
            <a:off x="7216776" y="5343599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17375E"/>
                </a:solidFill>
                <a:latin typeface="Book Antiqua" charset="0"/>
              </a:rPr>
              <a:t>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revenue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76FA-D9BC-2741-A599-5A27C20CB6FD}" type="slidenum">
              <a:rPr lang="en-US"/>
              <a:pPr/>
              <a:t>27</a:t>
            </a:fld>
            <a:endParaRPr lang="en-US"/>
          </a:p>
        </p:txBody>
      </p:sp>
      <p:pic>
        <p:nvPicPr>
          <p:cNvPr id="23757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11040"/>
            <a:ext cx="8569325" cy="4786312"/>
          </a:xfrm>
          <a:noFill/>
          <a:ln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0" y="310768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401132"/>
              </p:ext>
            </p:extLst>
          </p:nvPr>
        </p:nvGraphicFramePr>
        <p:xfrm>
          <a:off x="1943100" y="1330325"/>
          <a:ext cx="5327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7" name="Equation" r:id="rId4" imgW="1943100" imgH="203200" progId="Equation.DSMT4">
                  <p:embed/>
                </p:oleObj>
              </mc:Choice>
              <mc:Fallback>
                <p:oleObj name="Equation" r:id="rId4" imgW="1943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30325"/>
                        <a:ext cx="5327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supply function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of building a transmission line: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Marginal cost:</a:t>
            </a:r>
          </a:p>
          <a:p>
            <a:r>
              <a:rPr lang="en-US" dirty="0"/>
              <a:t>Hourly marginal cost: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B62E9-667C-6447-A3DF-43B1073CEF41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00945"/>
              </p:ext>
            </p:extLst>
          </p:nvPr>
        </p:nvGraphicFramePr>
        <p:xfrm>
          <a:off x="1181869" y="2133600"/>
          <a:ext cx="2886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91" name="Equation" r:id="rId3" imgW="1270000" imgH="203200" progId="Equation.DSMT4">
                  <p:embed/>
                </p:oleObj>
              </mc:Choice>
              <mc:Fallback>
                <p:oleObj name="Equation" r:id="rId3" imgW="1270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869" y="2133600"/>
                        <a:ext cx="2886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60856"/>
              </p:ext>
            </p:extLst>
          </p:nvPr>
        </p:nvGraphicFramePr>
        <p:xfrm>
          <a:off x="1187624" y="2690825"/>
          <a:ext cx="20177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92" name="Equation" r:id="rId5" imgW="889000" imgH="203200" progId="Equation.DSMT4">
                  <p:embed/>
                </p:oleObj>
              </mc:Choice>
              <mc:Fallback>
                <p:oleObj name="Equation" r:id="rId5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2690825"/>
                        <a:ext cx="2017713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187624" y="3249117"/>
            <a:ext cx="2517001" cy="461665"/>
            <a:chOff x="1187624" y="3284984"/>
            <a:chExt cx="2517001" cy="46166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904083"/>
                </p:ext>
              </p:extLst>
            </p:nvPr>
          </p:nvGraphicFramePr>
          <p:xfrm>
            <a:off x="1187624" y="3342779"/>
            <a:ext cx="4619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93" name="Equation" r:id="rId7" imgW="203200" imgH="152400" progId="Equation.DSMT4">
                    <p:embed/>
                  </p:oleObj>
                </mc:Choice>
                <mc:Fallback>
                  <p:oleObj name="Equation" r:id="rId7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87624" y="3342779"/>
                          <a:ext cx="461963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547664" y="3284984"/>
              <a:ext cx="215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Capacity in MW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7624" y="3807111"/>
            <a:ext cx="3562232" cy="461665"/>
            <a:chOff x="1187624" y="3933056"/>
            <a:chExt cx="3562232" cy="46166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7693592"/>
                </p:ext>
              </p:extLst>
            </p:nvPr>
          </p:nvGraphicFramePr>
          <p:xfrm>
            <a:off x="1187624" y="3976563"/>
            <a:ext cx="3476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94" name="Equation" r:id="rId9" imgW="152400" imgH="165100" progId="Equation.DSMT4">
                    <p:embed/>
                  </p:oleObj>
                </mc:Choice>
                <mc:Fallback>
                  <p:oleObj name="Equation" r:id="rId9" imgW="1524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87624" y="3976563"/>
                          <a:ext cx="347662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619672" y="3933056"/>
              <a:ext cx="3130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Length of the line in km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87624" y="4365104"/>
            <a:ext cx="7687760" cy="461665"/>
            <a:chOff x="1187624" y="4365104"/>
            <a:chExt cx="7687760" cy="46166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754031"/>
                </p:ext>
              </p:extLst>
            </p:nvPr>
          </p:nvGraphicFramePr>
          <p:xfrm>
            <a:off x="1187624" y="4408611"/>
            <a:ext cx="40481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95" name="Equation" r:id="rId11" imgW="177800" imgH="165100" progId="Equation.DSMT4">
                    <p:embed/>
                  </p:oleObj>
                </mc:Choice>
                <mc:Fallback>
                  <p:oleObj name="Equation" r:id="rId11" imgW="1778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87624" y="4408611"/>
                          <a:ext cx="404812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619672" y="4365104"/>
              <a:ext cx="7255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Annuitized cost of building 1 km of line in $/</a:t>
              </a:r>
              <a:r>
                <a:rPr lang="en-US" dirty="0" err="1">
                  <a:latin typeface="+mn-lt"/>
                </a:rPr>
                <a:t>MW.km.year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51143" y="2636912"/>
            <a:ext cx="394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(assumed linear for simplicity)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23839"/>
              </p:ext>
            </p:extLst>
          </p:nvPr>
        </p:nvGraphicFramePr>
        <p:xfrm>
          <a:off x="3347865" y="4797152"/>
          <a:ext cx="1368152" cy="83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96" name="Equation" r:id="rId13" imgW="647700" imgH="393700" progId="Equation.DSMT4">
                  <p:embed/>
                </p:oleObj>
              </mc:Choice>
              <mc:Fallback>
                <p:oleObj name="Equation" r:id="rId13" imgW="647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7865" y="4797152"/>
                        <a:ext cx="1368152" cy="833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62537"/>
              </p:ext>
            </p:extLst>
          </p:nvPr>
        </p:nvGraphicFramePr>
        <p:xfrm>
          <a:off x="4425603" y="5344240"/>
          <a:ext cx="230663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97" name="Equation" r:id="rId15" imgW="1016000" imgH="431800" progId="Equation.DSMT4">
                  <p:embed/>
                </p:oleObj>
              </mc:Choice>
              <mc:Fallback>
                <p:oleObj name="Equation" r:id="rId15" imgW="1016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25603" y="5344240"/>
                        <a:ext cx="2306637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634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Supply/Demand Equilibrium</a:t>
            </a:r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7C4E-3EE0-A049-A6D2-71580798FF1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5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65030"/>
              </p:ext>
            </p:extLst>
          </p:nvPr>
        </p:nvGraphicFramePr>
        <p:xfrm>
          <a:off x="3023320" y="2503883"/>
          <a:ext cx="2520280" cy="44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3" name="Equation" r:id="rId3" imgW="1244457" imgH="216203" progId="Equation.3">
                  <p:embed/>
                </p:oleObj>
              </mc:Choice>
              <mc:Fallback>
                <p:oleObj name="Equation" r:id="rId3" imgW="1244457" imgH="21620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320" y="2503883"/>
                        <a:ext cx="2520280" cy="44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1945012" y="4774455"/>
            <a:ext cx="578802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V="1">
            <a:off x="1955898" y="1569294"/>
            <a:ext cx="0" cy="3205163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1955899" y="2466230"/>
            <a:ext cx="4700587" cy="2284412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755577" y="1639787"/>
            <a:ext cx="125963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>
                <a:latin typeface="Arial" charset="0"/>
              </a:rPr>
              <a:t>($/MWh)</a:t>
            </a:r>
            <a:endParaRPr lang="en-GB" sz="4400" dirty="0"/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1983111" y="1448644"/>
            <a:ext cx="10906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7009137" y="4204542"/>
            <a:ext cx="8397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>
            <a:off x="6911752" y="4808139"/>
            <a:ext cx="1119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F (MW)</a:t>
            </a:r>
          </a:p>
        </p:txBody>
      </p:sp>
      <p:graphicFrame>
        <p:nvGraphicFramePr>
          <p:cNvPr id="265239" name="Object 2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497133"/>
              </p:ext>
            </p:extLst>
          </p:nvPr>
        </p:nvGraphicFramePr>
        <p:xfrm>
          <a:off x="6589713" y="3656013"/>
          <a:ext cx="1549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4" name="Equation" r:id="rId5" imgW="774700" imgH="431800" progId="Equation.DSMT4">
                  <p:embed/>
                </p:oleObj>
              </mc:Choice>
              <mc:Fallback>
                <p:oleObj name="Equation" r:id="rId5" imgW="774700" imgH="431800" progId="Equation.DSMT4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3656013"/>
                        <a:ext cx="1549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0" name="Object 2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384490"/>
              </p:ext>
            </p:extLst>
          </p:nvPr>
        </p:nvGraphicFramePr>
        <p:xfrm>
          <a:off x="1511152" y="1279747"/>
          <a:ext cx="406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5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152" y="1279747"/>
                        <a:ext cx="4064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1943423" y="4375992"/>
            <a:ext cx="4968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>
            <a:off x="5831211" y="4375992"/>
            <a:ext cx="0" cy="431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3" name="Text Box 27"/>
          <p:cNvSpPr txBox="1">
            <a:spLocks noChangeArrowheads="1"/>
          </p:cNvSpPr>
          <p:nvPr/>
        </p:nvSpPr>
        <p:spPr bwMode="auto">
          <a:xfrm>
            <a:off x="5451798" y="4839543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800</a:t>
            </a:r>
          </a:p>
        </p:txBody>
      </p:sp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1346523" y="411881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4</a:t>
            </a:r>
          </a:p>
        </p:txBody>
      </p:sp>
      <p:sp>
        <p:nvSpPr>
          <p:cNvPr id="265245" name="Text Box 29"/>
          <p:cNvSpPr txBox="1">
            <a:spLocks noChangeArrowheads="1"/>
          </p:cNvSpPr>
          <p:nvPr/>
        </p:nvSpPr>
        <p:spPr bwMode="auto">
          <a:xfrm>
            <a:off x="251520" y="5373216"/>
            <a:ext cx="297223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k = 35 $/year. MW. km</a:t>
            </a:r>
          </a:p>
          <a:p>
            <a:r>
              <a:rPr lang="en-GB" dirty="0">
                <a:latin typeface="+mn-lt"/>
              </a:rPr>
              <a:t>l = 1000 [km]</a:t>
            </a:r>
          </a:p>
          <a:p>
            <a:endParaRPr lang="en-GB" dirty="0">
              <a:latin typeface="+mn-lt"/>
            </a:endParaRPr>
          </a:p>
        </p:txBody>
      </p:sp>
      <p:graphicFrame>
        <p:nvGraphicFramePr>
          <p:cNvPr id="2652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658065"/>
              </p:ext>
            </p:extLst>
          </p:nvPr>
        </p:nvGraphicFramePr>
        <p:xfrm>
          <a:off x="323528" y="6165304"/>
          <a:ext cx="1681609" cy="47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6" name="Equation" r:id="rId9" imgW="723900" imgH="203200" progId="Equation.DSMT4">
                  <p:embed/>
                </p:oleObj>
              </mc:Choice>
              <mc:Fallback>
                <p:oleObj name="Equation" r:id="rId9" imgW="723900" imgH="203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165304"/>
                        <a:ext cx="1681609" cy="47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exists only because generation and loads are in the wrong place..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Supply/Demand Equilibrium</a:t>
            </a:r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7C4E-3EE0-A049-A6D2-71580798FF1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5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03100"/>
              </p:ext>
            </p:extLst>
          </p:nvPr>
        </p:nvGraphicFramePr>
        <p:xfrm>
          <a:off x="3023320" y="2503883"/>
          <a:ext cx="2520280" cy="44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17" name="Equation" r:id="rId3" imgW="1244457" imgH="216203" progId="Equation.3">
                  <p:embed/>
                </p:oleObj>
              </mc:Choice>
              <mc:Fallback>
                <p:oleObj name="Equation" r:id="rId3" imgW="1244457" imgH="2162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320" y="2503883"/>
                        <a:ext cx="2520280" cy="44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1945012" y="4774455"/>
            <a:ext cx="578802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V="1">
            <a:off x="1955898" y="1569294"/>
            <a:ext cx="0" cy="3205163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1955899" y="2466230"/>
            <a:ext cx="4700587" cy="2284412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862783" y="1639787"/>
            <a:ext cx="11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>
                <a:latin typeface="Arial" charset="0"/>
              </a:rPr>
              <a:t>($/MWh)</a:t>
            </a:r>
            <a:endParaRPr lang="en-GB" sz="4400" dirty="0"/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1983111" y="1448644"/>
            <a:ext cx="10906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7009137" y="4204542"/>
            <a:ext cx="8397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>
            <a:off x="6911752" y="4808139"/>
            <a:ext cx="1119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F (MW)</a:t>
            </a:r>
          </a:p>
        </p:txBody>
      </p:sp>
      <p:graphicFrame>
        <p:nvGraphicFramePr>
          <p:cNvPr id="265239" name="Object 2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53529"/>
              </p:ext>
            </p:extLst>
          </p:nvPr>
        </p:nvGraphicFramePr>
        <p:xfrm>
          <a:off x="6589713" y="3656013"/>
          <a:ext cx="1549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18" name="Equation" r:id="rId5" imgW="774700" imgH="431800" progId="Equation.DSMT4">
                  <p:embed/>
                </p:oleObj>
              </mc:Choice>
              <mc:Fallback>
                <p:oleObj name="Equation" r:id="rId5" imgW="774700" imgH="431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3656013"/>
                        <a:ext cx="1549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0" name="Object 2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81692"/>
              </p:ext>
            </p:extLst>
          </p:nvPr>
        </p:nvGraphicFramePr>
        <p:xfrm>
          <a:off x="1511152" y="1279747"/>
          <a:ext cx="406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19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152" y="1279747"/>
                        <a:ext cx="4064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1943423" y="4375992"/>
            <a:ext cx="4968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>
            <a:off x="5831211" y="4375992"/>
            <a:ext cx="0" cy="431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3" name="Text Box 27"/>
          <p:cNvSpPr txBox="1">
            <a:spLocks noChangeArrowheads="1"/>
          </p:cNvSpPr>
          <p:nvPr/>
        </p:nvSpPr>
        <p:spPr bwMode="auto">
          <a:xfrm>
            <a:off x="5451798" y="4839543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800</a:t>
            </a:r>
          </a:p>
        </p:txBody>
      </p:sp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1569150" y="411881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4</a:t>
            </a:r>
          </a:p>
        </p:txBody>
      </p:sp>
      <p:sp>
        <p:nvSpPr>
          <p:cNvPr id="3" name="Up Arrow 2"/>
          <p:cNvSpPr/>
          <p:nvPr/>
        </p:nvSpPr>
        <p:spPr>
          <a:xfrm>
            <a:off x="5724128" y="5301208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6056" y="5661248"/>
            <a:ext cx="15290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Optimal </a:t>
            </a:r>
          </a:p>
          <a:p>
            <a:pPr algn="ctr"/>
            <a:r>
              <a:rPr lang="en-US" sz="2000" dirty="0">
                <a:latin typeface="+mn-lt"/>
              </a:rPr>
              <a:t>Transmission </a:t>
            </a:r>
          </a:p>
          <a:p>
            <a:pPr algn="ctr"/>
            <a:r>
              <a:rPr lang="en-US" sz="2000" dirty="0">
                <a:latin typeface="+mn-lt"/>
              </a:rPr>
              <a:t>Capacity</a:t>
            </a:r>
          </a:p>
        </p:txBody>
      </p:sp>
      <p:sp>
        <p:nvSpPr>
          <p:cNvPr id="25" name="Up Arrow 24"/>
          <p:cNvSpPr/>
          <p:nvPr/>
        </p:nvSpPr>
        <p:spPr>
          <a:xfrm rot="5400000">
            <a:off x="1295636" y="4185084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982" y="3861048"/>
            <a:ext cx="12566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Optimal </a:t>
            </a:r>
          </a:p>
          <a:p>
            <a:pPr algn="ctr"/>
            <a:r>
              <a:rPr lang="en-US" sz="2000" dirty="0">
                <a:latin typeface="+mn-lt"/>
              </a:rPr>
              <a:t>Price</a:t>
            </a:r>
          </a:p>
          <a:p>
            <a:pPr algn="ctr"/>
            <a:r>
              <a:rPr lang="en-US" sz="2000" dirty="0">
                <a:latin typeface="+mn-lt"/>
              </a:rPr>
              <a:t>Difference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5" y="53012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Add transmission capacity until the marginal savings in generation cost is equal to the marginal cost of building additional transmission capacity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890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Optimal transmission capacity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3212975"/>
            <a:ext cx="4552839" cy="1033586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3419872" y="2492896"/>
            <a:ext cx="4216248" cy="1648892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29522" y="3455653"/>
            <a:ext cx="34563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15368" y="2981325"/>
            <a:ext cx="103309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27 $/MWh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004048" y="3096173"/>
            <a:ext cx="0" cy="20348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5004048" y="3105244"/>
            <a:ext cx="266429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46535" y="4689475"/>
            <a:ext cx="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9717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9717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430838"/>
            <a:ext cx="1544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430838"/>
            <a:ext cx="46013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503866"/>
            <a:ext cx="14243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503863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95536" y="3341365"/>
            <a:ext cx="1046285" cy="3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23 $/MWh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640015" y="5021266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   = 800 MW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042140" y="4965700"/>
            <a:ext cx="19619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1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73638"/>
            <a:ext cx="381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48640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005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885755" y="3140968"/>
            <a:ext cx="1046285" cy="3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4 $/MWh</a:t>
            </a:r>
          </a:p>
        </p:txBody>
      </p:sp>
    </p:spTree>
    <p:extLst>
      <p:ext uri="{BB962C8B-B14F-4D97-AF65-F5344CB8AC3E}">
        <p14:creationId xmlns:p14="http://schemas.microsoft.com/office/powerpoint/2010/main" val="282545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Total cost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DCB3-BFFB-5A43-9B4D-C94B6DCDF65E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684213" y="1916115"/>
          <a:ext cx="7920037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4" name="Chart" r:id="rId3" imgW="5757672" imgH="3608832" progId="Excel.Chart.8">
                  <p:embed/>
                </p:oleObj>
              </mc:Choice>
              <mc:Fallback>
                <p:oleObj name="Chart" r:id="rId3" imgW="5757672" imgH="3608832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5"/>
                        <a:ext cx="7920037" cy="442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5936" y="3645024"/>
            <a:ext cx="1366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40"/>
                </a:solidFill>
                <a:latin typeface="+mn-lt"/>
              </a:rPr>
              <a:t>Total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4221088"/>
            <a:ext cx="2499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+mn-lt"/>
              </a:rPr>
              <a:t>Cost of constraints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0980" y="4551511"/>
            <a:ext cx="216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Investment cost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GB" sz="3200" dirty="0"/>
              <a:t>Revenue with suboptimal transmission capacity</a:t>
            </a:r>
          </a:p>
        </p:txBody>
      </p:sp>
      <p:sp>
        <p:nvSpPr>
          <p:cNvPr id="244748" name="Rectangle 1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In practice, actual transmission capacity ≠ optimal</a:t>
            </a:r>
          </a:p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System operated based on actual capacity </a:t>
            </a:r>
          </a:p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Nodal energy prices and congestion surplus are determined by the actual network</a:t>
            </a:r>
          </a:p>
          <a:p>
            <a:pPr marL="0" indent="0">
              <a:lnSpc>
                <a:spcPct val="80000"/>
              </a:lnSpc>
              <a:buNone/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Over-investment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Difference in prices is too low </a:t>
            </a:r>
            <a:r>
              <a:rPr lang="en-GB" sz="2400" dirty="0">
                <a:sym typeface="Wingdings"/>
              </a:rPr>
              <a:t> under recovery of investment costs</a:t>
            </a:r>
          </a:p>
          <a:p>
            <a:pPr lvl="1">
              <a:lnSpc>
                <a:spcPct val="80000"/>
              </a:lnSpc>
            </a:pPr>
            <a:endParaRPr lang="en-GB" sz="2400" dirty="0">
              <a:sym typeface="Wingdings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ym typeface="Wingdings"/>
              </a:rPr>
              <a:t>Under-investment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cs typeface="ＭＳ Ｐゴシック" charset="-128"/>
                <a:sym typeface="Wingdings"/>
              </a:rPr>
              <a:t>Difference in prices is high  over recovery of investment costs</a:t>
            </a:r>
            <a:endParaRPr lang="en-GB" sz="2400" dirty="0">
              <a:cs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F622-2D3F-DB40-97D0-7F98CB2C1BC1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Effect of variable demand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316-DE8D-4C4B-B78F-48F78D2DBD00}" type="slidenum">
              <a:rPr lang="en-US"/>
              <a:pPr/>
              <a:t>34</a:t>
            </a:fld>
            <a:endParaRPr lang="en-US"/>
          </a:p>
        </p:txBody>
      </p:sp>
      <p:pic>
        <p:nvPicPr>
          <p:cNvPr id="288776" name="Picture 8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" b="356"/>
          <a:stretch/>
        </p:blipFill>
        <p:spPr>
          <a:xfrm>
            <a:off x="1010221" y="2924944"/>
            <a:ext cx="7450211" cy="3237217"/>
          </a:xfrm>
          <a:noFill/>
          <a:ln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0" y="2835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26343" y="1268413"/>
            <a:ext cx="5881961" cy="1872555"/>
            <a:chOff x="900113" y="1268413"/>
            <a:chExt cx="6781725" cy="2159000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900113" y="1268413"/>
              <a:ext cx="2317750" cy="2159000"/>
            </a:xfrm>
            <a:prstGeom prst="ellipse">
              <a:avLst/>
            </a:prstGeom>
            <a:solidFill>
              <a:srgbClr val="00FF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2857500" y="1739902"/>
              <a:ext cx="0" cy="912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 rot="10800000">
              <a:off x="2055814" y="2387600"/>
              <a:ext cx="787400" cy="858838"/>
            </a:xfrm>
            <a:custGeom>
              <a:avLst/>
              <a:gdLst>
                <a:gd name="G0" fmla="+- 12159 0 0"/>
                <a:gd name="G1" fmla="+- 18514 0 0"/>
                <a:gd name="G2" fmla="+- 7200 0 0"/>
                <a:gd name="G3" fmla="*/ 12159 1 2"/>
                <a:gd name="G4" fmla="+- G3 10800 0"/>
                <a:gd name="G5" fmla="+- 21600 1215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880 w 21600"/>
                <a:gd name="T1" fmla="*/ 0 h 21600"/>
                <a:gd name="T2" fmla="*/ 12159 w 21600"/>
                <a:gd name="T3" fmla="*/ 7200 h 21600"/>
                <a:gd name="T4" fmla="*/ 0 w 21600"/>
                <a:gd name="T5" fmla="*/ 19694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2003426" y="2090738"/>
              <a:ext cx="8477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9"/>
            <p:cNvGrpSpPr>
              <a:grpSpLocks/>
            </p:cNvGrpSpPr>
            <p:nvPr/>
          </p:nvGrpSpPr>
          <p:grpSpPr bwMode="auto">
            <a:xfrm>
              <a:off x="1479550" y="1855790"/>
              <a:ext cx="506413" cy="471487"/>
              <a:chOff x="2414" y="2180"/>
              <a:chExt cx="568" cy="568"/>
            </a:xfrm>
            <a:solidFill>
              <a:srgbClr val="FF0000"/>
            </a:solidFill>
          </p:grpSpPr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" name="Group 11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48" name="Group 1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52" name="Arc 1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Arc 1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1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50" name="Arc 1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Arc 1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1682751" y="1411288"/>
              <a:ext cx="1139825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500">
                  <a:latin typeface="Arial" charset="0"/>
                </a:rPr>
                <a:t>Borduria</a:t>
              </a:r>
              <a:endParaRPr lang="en-GB" sz="3200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364088" y="1268413"/>
              <a:ext cx="2317750" cy="2159000"/>
            </a:xfrm>
            <a:prstGeom prst="ellipse">
              <a:avLst/>
            </a:prstGeom>
            <a:solidFill>
              <a:srgbClr val="FF6FC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AutoShape 21"/>
            <p:cNvSpPr>
              <a:spLocks noChangeArrowheads="1"/>
            </p:cNvSpPr>
            <p:nvPr/>
          </p:nvSpPr>
          <p:spPr bwMode="auto">
            <a:xfrm rot="10800000" flipH="1">
              <a:off x="5696372" y="2387600"/>
              <a:ext cx="787400" cy="858838"/>
            </a:xfrm>
            <a:custGeom>
              <a:avLst/>
              <a:gdLst>
                <a:gd name="G0" fmla="+- 12159 0 0"/>
                <a:gd name="G1" fmla="+- 18514 0 0"/>
                <a:gd name="G2" fmla="+- 7200 0 0"/>
                <a:gd name="G3" fmla="*/ 12159 1 2"/>
                <a:gd name="G4" fmla="+- G3 10800 0"/>
                <a:gd name="G5" fmla="+- 21600 1215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880 w 21600"/>
                <a:gd name="T1" fmla="*/ 0 h 21600"/>
                <a:gd name="T2" fmla="*/ 12159 w 21600"/>
                <a:gd name="T3" fmla="*/ 7200 h 21600"/>
                <a:gd name="T4" fmla="*/ 0 w 21600"/>
                <a:gd name="T5" fmla="*/ 19694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22"/>
            <p:cNvGrpSpPr>
              <a:grpSpLocks/>
            </p:cNvGrpSpPr>
            <p:nvPr/>
          </p:nvGrpSpPr>
          <p:grpSpPr bwMode="auto">
            <a:xfrm>
              <a:off x="5696372" y="1838325"/>
              <a:ext cx="1422400" cy="471488"/>
              <a:chOff x="7872" y="2557"/>
              <a:chExt cx="1596" cy="568"/>
            </a:xfrm>
            <a:solidFill>
              <a:srgbClr val="FFFF00"/>
            </a:solidFill>
          </p:grpSpPr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7872" y="2841"/>
                <a:ext cx="103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24"/>
              <p:cNvGrpSpPr>
                <a:grpSpLocks/>
              </p:cNvGrpSpPr>
              <p:nvPr/>
            </p:nvGrpSpPr>
            <p:grpSpPr bwMode="auto">
              <a:xfrm>
                <a:off x="8900" y="2557"/>
                <a:ext cx="568" cy="568"/>
                <a:chOff x="8440" y="2557"/>
                <a:chExt cx="568" cy="568"/>
              </a:xfrm>
              <a:grpFill/>
            </p:grpSpPr>
            <p:sp>
              <p:nvSpPr>
                <p:cNvPr id="61" name="Oval 25"/>
                <p:cNvSpPr>
                  <a:spLocks noChangeArrowheads="1"/>
                </p:cNvSpPr>
                <p:nvPr/>
              </p:nvSpPr>
              <p:spPr bwMode="auto">
                <a:xfrm>
                  <a:off x="8440" y="2557"/>
                  <a:ext cx="568" cy="568"/>
                </a:xfrm>
                <a:prstGeom prst="ellips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" name="Group 26"/>
                <p:cNvGrpSpPr>
                  <a:grpSpLocks/>
                </p:cNvGrpSpPr>
                <p:nvPr/>
              </p:nvGrpSpPr>
              <p:grpSpPr bwMode="auto">
                <a:xfrm>
                  <a:off x="8528" y="2719"/>
                  <a:ext cx="393" cy="203"/>
                  <a:chOff x="2220" y="3747"/>
                  <a:chExt cx="521" cy="267"/>
                </a:xfrm>
                <a:grpFill/>
              </p:grpSpPr>
              <p:grpSp>
                <p:nvGrpSpPr>
                  <p:cNvPr id="6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  <a:grpFill/>
                </p:grpSpPr>
                <p:sp>
                  <p:nvSpPr>
                    <p:cNvPr id="67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Arc 2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30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  <a:grpFill/>
                </p:grpSpPr>
                <p:sp>
                  <p:nvSpPr>
                    <p:cNvPr id="65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Arc 32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6147223" y="1411288"/>
              <a:ext cx="1139825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500">
                  <a:latin typeface="Arial" charset="0"/>
                </a:rPr>
                <a:t>Syldavia</a:t>
              </a:r>
              <a:endParaRPr lang="en-GB" sz="3200"/>
            </a:p>
          </p:txBody>
        </p: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>
              <a:off x="5696372" y="1739902"/>
              <a:ext cx="0" cy="912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6"/>
            <p:cNvSpPr>
              <a:spLocks noChangeShapeType="1"/>
            </p:cNvSpPr>
            <p:nvPr/>
          </p:nvSpPr>
          <p:spPr bwMode="auto">
            <a:xfrm>
              <a:off x="2860677" y="2190750"/>
              <a:ext cx="2863452" cy="141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Line 37"/>
            <p:cNvSpPr>
              <a:spLocks noChangeShapeType="1"/>
            </p:cNvSpPr>
            <p:nvPr/>
          </p:nvSpPr>
          <p:spPr bwMode="auto">
            <a:xfrm>
              <a:off x="2076451" y="1974850"/>
              <a:ext cx="6778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Text Box 38"/>
            <p:cNvSpPr txBox="1">
              <a:spLocks noChangeArrowheads="1"/>
            </p:cNvSpPr>
            <p:nvPr/>
          </p:nvSpPr>
          <p:spPr bwMode="auto">
            <a:xfrm>
              <a:off x="2201864" y="1692276"/>
              <a:ext cx="338137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sz="3200"/>
            </a:p>
          </p:txBody>
        </p:sp>
        <p:sp>
          <p:nvSpPr>
            <p:cNvPr id="75" name="Line 39"/>
            <p:cNvSpPr>
              <a:spLocks noChangeShapeType="1"/>
            </p:cNvSpPr>
            <p:nvPr/>
          </p:nvSpPr>
          <p:spPr bwMode="auto">
            <a:xfrm flipH="1">
              <a:off x="5845598" y="1974850"/>
              <a:ext cx="6778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Text Box 40"/>
            <p:cNvSpPr txBox="1">
              <a:spLocks noChangeArrowheads="1"/>
            </p:cNvSpPr>
            <p:nvPr/>
          </p:nvSpPr>
          <p:spPr bwMode="auto">
            <a:xfrm>
              <a:off x="6131347" y="1692275"/>
              <a:ext cx="26670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sz="3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43808" y="6165304"/>
            <a:ext cx="405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Simplified load duration curves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48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Unconstrained generation costs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C0F-CD7B-0F48-9F94-999AF71D76CA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291955" name="Group 115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480428279"/>
              </p:ext>
            </p:extLst>
          </p:nvPr>
        </p:nvGraphicFramePr>
        <p:xfrm>
          <a:off x="468312" y="3460968"/>
          <a:ext cx="8207375" cy="2560320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Load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Generation in Borduria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Generation in Syldavia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Total hourly generation cost 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[MW]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[MW]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[MW]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[$/h]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600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500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7063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100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5475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7,650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3600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2500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7063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1100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5475" algn="dec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82,650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34076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During some hours the flow will be constrained by the capacity of the interconnection.</a:t>
            </a:r>
          </a:p>
          <a:p>
            <a:r>
              <a:rPr lang="en-US" dirty="0">
                <a:latin typeface="+mn-lt"/>
              </a:rPr>
              <a:t>To calculate the cost of this congestion, we need to know the unconstrained generation cost for the peak- and off-peak loads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67" name="Rectangle 4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 peak performance</a:t>
            </a:r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B44F-A78B-7947-BA54-7F48DDDFA1C6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295371" name="Group 45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688394992"/>
              </p:ext>
            </p:extLst>
          </p:nvPr>
        </p:nvGraphicFramePr>
        <p:xfrm>
          <a:off x="688032" y="1343744"/>
          <a:ext cx="7772400" cy="5181600"/>
        </p:xfrm>
        <a:graphic>
          <a:graphicData uri="http://schemas.openxmlformats.org/drawingml/2006/table">
            <a:tbl>
              <a:tblPr/>
              <a:tblGrid>
                <a:gridCol w="17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Interconnection Capacity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Borduria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Syldavia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 hourly generation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Hourly constraint 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9,488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1,838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8,588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7,988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16" name="Rectangle 4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peak performance</a:t>
            </a:r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3ADD-7470-584C-BF95-AC9B62439560}" type="slidenum">
              <a:rPr lang="en-US"/>
              <a:pPr/>
              <a:t>37</a:t>
            </a:fld>
            <a:endParaRPr lang="en-US"/>
          </a:p>
        </p:txBody>
      </p:sp>
      <p:graphicFrame>
        <p:nvGraphicFramePr>
          <p:cNvPr id="297420" name="Group 460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26772615"/>
              </p:ext>
            </p:extLst>
          </p:nvPr>
        </p:nvGraphicFramePr>
        <p:xfrm>
          <a:off x="688032" y="1343744"/>
          <a:ext cx="7772400" cy="5181600"/>
        </p:xfrm>
        <a:graphic>
          <a:graphicData uri="http://schemas.openxmlformats.org/drawingml/2006/table">
            <a:tbl>
              <a:tblPr/>
              <a:tblGrid>
                <a:gridCol w="17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Interconnection Capacity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Borduria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Syldavia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 hourly generation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Hourly constraint 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121,050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38,400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116,400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33,750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112,050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29,400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108,000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25,350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106,088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23,438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104,250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21,600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102,488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19,838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100,800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18,150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94,800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12,150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92,250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9,600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7,350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00" name="Rectangle 3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Optimal transmission capacity</a:t>
            </a:r>
          </a:p>
        </p:txBody>
      </p: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4F27-F93C-F34C-BCCF-5D291C32E067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300403" name="Group 37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226850452"/>
              </p:ext>
            </p:extLst>
          </p:nvPr>
        </p:nvGraphicFramePr>
        <p:xfrm>
          <a:off x="760040" y="1299552"/>
          <a:ext cx="7772400" cy="4937760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Interconnection Capacity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Annual constraint cost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Annuitized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investment cost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 annual transmission cost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[k$/year]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[k$/year]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[k$/year]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158,304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158,304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135,835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149,835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115,993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28,000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143,993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98,780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42,000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140,780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91,159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49,000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140,159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84,012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56,000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140,012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77,157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63,000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140,157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70,593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140,593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58,342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84,000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142,342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47,257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98,000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145,257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37,339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112,000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149,339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28,587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126,000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154,587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00404" name="Rectangle 372"/>
          <p:cNvSpPr>
            <a:spLocks noChangeArrowheads="1"/>
          </p:cNvSpPr>
          <p:nvPr/>
        </p:nvSpPr>
        <p:spPr bwMode="auto">
          <a:xfrm>
            <a:off x="755651" y="6300028"/>
            <a:ext cx="2533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>
                <a:latin typeface="+mn-lt"/>
              </a:rPr>
              <a:t>k = 140 [$/year. MW. km]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3861048"/>
            <a:ext cx="7776864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/>
              <a:t>Revenue recovery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Off-peak hours: 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No congestion on the interconnection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Operation as a single market with uniform price of 15.00 $/MWh. 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Short run marginal value of transmission is zero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Congestion surplus is thus also zero</a:t>
            </a:r>
            <a:endParaRPr lang="en-GB" sz="2400" b="1" dirty="0"/>
          </a:p>
          <a:p>
            <a:pPr>
              <a:lnSpc>
                <a:spcPct val="80000"/>
              </a:lnSpc>
            </a:pPr>
            <a:r>
              <a:rPr lang="en-GB" sz="2400" dirty="0"/>
              <a:t>On-peak hours: 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400 MW transmission capacity limits the power flow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Locational price differences</a:t>
            </a:r>
          </a:p>
          <a:p>
            <a:pPr lvl="2">
              <a:lnSpc>
                <a:spcPct val="80000"/>
              </a:lnSpc>
            </a:pPr>
            <a:r>
              <a:rPr lang="en-GB" sz="1600" dirty="0" err="1"/>
              <a:t>Borduria</a:t>
            </a:r>
            <a:r>
              <a:rPr lang="en-GB" sz="1600" dirty="0"/>
              <a:t> 23.00 $/MWh </a:t>
            </a:r>
          </a:p>
          <a:p>
            <a:pPr lvl="2">
              <a:lnSpc>
                <a:spcPct val="80000"/>
              </a:lnSpc>
            </a:pPr>
            <a:r>
              <a:rPr lang="en-GB" sz="1600" dirty="0" err="1"/>
              <a:t>Syldavia</a:t>
            </a:r>
            <a:r>
              <a:rPr lang="en-GB" sz="1600" dirty="0"/>
              <a:t> 59.00 $/MWh 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Short run marginal value of transmission is thus 36.00 $/MWh.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54599-8D5E-3E4B-9D5C-F7F71CCE79EC}" type="slidenum">
              <a:rPr lang="en-US"/>
              <a:pPr/>
              <a:t>39</a:t>
            </a:fld>
            <a:endParaRPr lang="en-US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0" y="30886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3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58663"/>
              </p:ext>
            </p:extLst>
          </p:nvPr>
        </p:nvGraphicFramePr>
        <p:xfrm>
          <a:off x="900260" y="5007123"/>
          <a:ext cx="3671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22" r:id="rId4" imgW="2032000" imgH="228600" progId="Equation.DSMT36">
                  <p:embed/>
                </p:oleObj>
              </mc:Choice>
              <mc:Fallback>
                <p:oleObj r:id="rId4" imgW="2032000" imgH="2286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60" y="5007123"/>
                        <a:ext cx="3671887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3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01036"/>
              </p:ext>
            </p:extLst>
          </p:nvPr>
        </p:nvGraphicFramePr>
        <p:xfrm>
          <a:off x="900261" y="5510361"/>
          <a:ext cx="54006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23" r:id="rId6" imgW="2933700" imgH="203200" progId="Equation.DSMT36">
                  <p:embed/>
                </p:oleObj>
              </mc:Choice>
              <mc:Fallback>
                <p:oleObj r:id="rId6" imgW="2933700" imgH="2032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61" y="5510361"/>
                        <a:ext cx="54006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3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06116"/>
              </p:ext>
            </p:extLst>
          </p:nvPr>
        </p:nvGraphicFramePr>
        <p:xfrm>
          <a:off x="899592" y="6086475"/>
          <a:ext cx="63309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24" name="Equation" r:id="rId8" imgW="3302000" imgH="203200" progId="Equation.DSMT4">
                  <p:embed/>
                </p:oleObj>
              </mc:Choice>
              <mc:Fallback>
                <p:oleObj name="Equation" r:id="rId8" imgW="3302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086475"/>
                        <a:ext cx="63309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3000" dirty="0"/>
              <a:t>Integrated Generation and Transmission Planning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1008112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Least cost development must consider interactions between generation and transmission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B425B-67C6-1D45-A108-78B096D9001D}" type="slidenum">
              <a:rPr lang="en-US"/>
              <a:pPr/>
              <a:t>4</a:t>
            </a:fld>
            <a:endParaRPr lang="en-US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078489" y="2492896"/>
            <a:ext cx="1588777" cy="11977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GB" dirty="0">
                <a:latin typeface="+mn-lt"/>
              </a:rPr>
              <a:t>Generation</a:t>
            </a:r>
          </a:p>
          <a:p>
            <a:pPr defTabSz="762000"/>
            <a:r>
              <a:rPr lang="en-GB" dirty="0">
                <a:latin typeface="+mn-lt"/>
              </a:rPr>
              <a:t>Expansion</a:t>
            </a:r>
          </a:p>
          <a:p>
            <a:pPr defTabSz="762000"/>
            <a:r>
              <a:rPr lang="en-GB" dirty="0">
                <a:latin typeface="+mn-lt"/>
              </a:rPr>
              <a:t>Plan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81684" y="3068960"/>
            <a:ext cx="5672755" cy="2042790"/>
            <a:chOff x="2681684" y="3068960"/>
            <a:chExt cx="5672754" cy="2042790"/>
          </a:xfrm>
        </p:grpSpPr>
        <p:grpSp>
          <p:nvGrpSpPr>
            <p:cNvPr id="5" name="Group 4"/>
            <p:cNvGrpSpPr/>
            <p:nvPr/>
          </p:nvGrpSpPr>
          <p:grpSpPr>
            <a:xfrm>
              <a:off x="2681684" y="3068960"/>
              <a:ext cx="4661200" cy="2042790"/>
              <a:chOff x="2681684" y="3068960"/>
              <a:chExt cx="4661200" cy="20427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681684" y="3068960"/>
                <a:ext cx="4661200" cy="2042790"/>
                <a:chOff x="2681684" y="3068960"/>
                <a:chExt cx="4661200" cy="2042790"/>
              </a:xfrm>
            </p:grpSpPr>
            <p:sp>
              <p:nvSpPr>
                <p:cNvPr id="208903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7308304" y="3068960"/>
                  <a:ext cx="34580" cy="2042790"/>
                </a:xfrm>
                <a:prstGeom prst="line">
                  <a:avLst/>
                </a:prstGeom>
                <a:noFill/>
                <a:ln w="38100" cmpd="sng">
                  <a:solidFill>
                    <a:srgbClr val="008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0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681684" y="3068960"/>
                  <a:ext cx="4626620" cy="22818"/>
                </a:xfrm>
                <a:prstGeom prst="line">
                  <a:avLst/>
                </a:prstGeom>
                <a:noFill/>
                <a:ln w="38100" cmpd="sng">
                  <a:solidFill>
                    <a:srgbClr val="00804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8905" name="Line 9"/>
              <p:cNvSpPr>
                <a:spLocks noChangeShapeType="1"/>
              </p:cNvSpPr>
              <p:nvPr/>
            </p:nvSpPr>
            <p:spPr bwMode="auto">
              <a:xfrm flipH="1" flipV="1">
                <a:off x="5551388" y="4414294"/>
                <a:ext cx="1756916" cy="22818"/>
              </a:xfrm>
              <a:prstGeom prst="line">
                <a:avLst/>
              </a:prstGeom>
              <a:noFill/>
              <a:ln w="38100" cmpd="sng">
                <a:solidFill>
                  <a:srgbClr val="00804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911" name="Rectangle 15"/>
            <p:cNvSpPr>
              <a:spLocks noChangeArrowheads="1"/>
            </p:cNvSpPr>
            <p:nvPr/>
          </p:nvSpPr>
          <p:spPr bwMode="auto">
            <a:xfrm>
              <a:off x="7380312" y="4482068"/>
              <a:ext cx="974126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GB" dirty="0">
                  <a:latin typeface="+mn-lt"/>
                </a:rPr>
                <a:t>O(G,T)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6782" y="3695824"/>
            <a:ext cx="4154987" cy="1317352"/>
            <a:chOff x="1386781" y="3695824"/>
            <a:chExt cx="4154987" cy="1317352"/>
          </a:xfrm>
        </p:grpSpPr>
        <p:grpSp>
          <p:nvGrpSpPr>
            <p:cNvPr id="7" name="Group 6"/>
            <p:cNvGrpSpPr/>
            <p:nvPr/>
          </p:nvGrpSpPr>
          <p:grpSpPr>
            <a:xfrm>
              <a:off x="1835696" y="3695824"/>
              <a:ext cx="3706072" cy="1317352"/>
              <a:chOff x="1835696" y="3695824"/>
              <a:chExt cx="3706072" cy="1317352"/>
            </a:xfrm>
          </p:grpSpPr>
          <p:sp>
            <p:nvSpPr>
              <p:cNvPr id="208901" name="Rectangle 5"/>
              <p:cNvSpPr>
                <a:spLocks noChangeArrowheads="1"/>
              </p:cNvSpPr>
              <p:nvPr/>
            </p:nvSpPr>
            <p:spPr bwMode="auto">
              <a:xfrm>
                <a:off x="3745753" y="3815412"/>
                <a:ext cx="1796015" cy="119776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en-GB" dirty="0">
                    <a:latin typeface="+mn-lt"/>
                  </a:rPr>
                  <a:t>Transmission </a:t>
                </a:r>
              </a:p>
              <a:p>
                <a:pPr defTabSz="762000"/>
                <a:r>
                  <a:rPr lang="en-GB" dirty="0">
                    <a:latin typeface="+mn-lt"/>
                  </a:rPr>
                  <a:t>Expansion</a:t>
                </a:r>
              </a:p>
              <a:p>
                <a:pPr defTabSz="762000"/>
                <a:r>
                  <a:rPr lang="en-GB" dirty="0">
                    <a:latin typeface="+mn-lt"/>
                  </a:rPr>
                  <a:t>Plan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835696" y="3695824"/>
                <a:ext cx="1872208" cy="741288"/>
                <a:chOff x="1835696" y="3695824"/>
                <a:chExt cx="1872208" cy="741288"/>
              </a:xfrm>
            </p:grpSpPr>
            <p:sp>
              <p:nvSpPr>
                <p:cNvPr id="208906" name="Line 10"/>
                <p:cNvSpPr>
                  <a:spLocks noChangeShapeType="1"/>
                </p:cNvSpPr>
                <p:nvPr/>
              </p:nvSpPr>
              <p:spPr bwMode="auto">
                <a:xfrm>
                  <a:off x="1835696" y="4414294"/>
                  <a:ext cx="1872208" cy="22818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0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835696" y="3695824"/>
                  <a:ext cx="0" cy="720080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08912" name="Rectangle 16"/>
            <p:cNvSpPr>
              <a:spLocks noChangeArrowheads="1"/>
            </p:cNvSpPr>
            <p:nvPr/>
          </p:nvSpPr>
          <p:spPr bwMode="auto">
            <a:xfrm>
              <a:off x="1386781" y="3789040"/>
              <a:ext cx="376907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GB" dirty="0">
                  <a:latin typeface="+mn-lt"/>
                </a:rPr>
                <a:t>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5697" y="4437114"/>
            <a:ext cx="6229817" cy="1476083"/>
            <a:chOff x="1835696" y="4437112"/>
            <a:chExt cx="6229817" cy="1476083"/>
          </a:xfrm>
        </p:grpSpPr>
        <p:sp>
          <p:nvSpPr>
            <p:cNvPr id="208913" name="Rectangle 17"/>
            <p:cNvSpPr>
              <a:spLocks noChangeArrowheads="1"/>
            </p:cNvSpPr>
            <p:nvPr/>
          </p:nvSpPr>
          <p:spPr bwMode="auto">
            <a:xfrm>
              <a:off x="4235368" y="5013176"/>
              <a:ext cx="336632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GB" dirty="0">
                  <a:latin typeface="+mn-lt"/>
                </a:rPr>
                <a:t>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35696" y="4437112"/>
              <a:ext cx="6229817" cy="1476083"/>
              <a:chOff x="1835696" y="4437112"/>
              <a:chExt cx="6229817" cy="1476083"/>
            </a:xfrm>
          </p:grpSpPr>
          <p:sp>
            <p:nvSpPr>
              <p:cNvPr id="208902" name="Rectangle 6"/>
              <p:cNvSpPr>
                <a:spLocks noChangeArrowheads="1"/>
              </p:cNvSpPr>
              <p:nvPr/>
            </p:nvSpPr>
            <p:spPr bwMode="auto">
              <a:xfrm>
                <a:off x="6620255" y="5084763"/>
                <a:ext cx="1445258" cy="828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en-GB" dirty="0">
                    <a:latin typeface="+mn-lt"/>
                  </a:rPr>
                  <a:t>Operation</a:t>
                </a:r>
              </a:p>
              <a:p>
                <a:pPr defTabSz="762000"/>
                <a:r>
                  <a:rPr lang="en-GB" dirty="0">
                    <a:latin typeface="+mn-lt"/>
                  </a:rPr>
                  <a:t>Analysis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644008" y="5013176"/>
                <a:ext cx="1955552" cy="360040"/>
                <a:chOff x="4644008" y="5013176"/>
                <a:chExt cx="1955552" cy="360040"/>
              </a:xfrm>
            </p:grpSpPr>
            <p:sp>
              <p:nvSpPr>
                <p:cNvPr id="20890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644008" y="5013176"/>
                  <a:ext cx="0" cy="360040"/>
                </a:xfrm>
                <a:prstGeom prst="line">
                  <a:avLst/>
                </a:prstGeom>
                <a:noFill/>
                <a:ln w="38100" cmpd="sng">
                  <a:solidFill>
                    <a:srgbClr val="66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10" name="Line 14"/>
                <p:cNvSpPr>
                  <a:spLocks noChangeShapeType="1"/>
                </p:cNvSpPr>
                <p:nvPr/>
              </p:nvSpPr>
              <p:spPr bwMode="auto">
                <a:xfrm>
                  <a:off x="4644008" y="5373216"/>
                  <a:ext cx="1955552" cy="0"/>
                </a:xfrm>
                <a:prstGeom prst="line">
                  <a:avLst/>
                </a:prstGeom>
                <a:noFill/>
                <a:ln w="38100" cmpd="sng">
                  <a:solidFill>
                    <a:srgbClr val="6666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1835696" y="4437112"/>
                <a:ext cx="4787354" cy="1296144"/>
                <a:chOff x="1835696" y="4437112"/>
                <a:chExt cx="4787354" cy="1296144"/>
              </a:xfrm>
            </p:grpSpPr>
            <p:sp>
              <p:nvSpPr>
                <p:cNvPr id="20890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835696" y="5724872"/>
                  <a:ext cx="4787354" cy="8384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835696" y="4437112"/>
                  <a:ext cx="0" cy="1296144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Recovering the fixed cost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Ignored the fixed cost so far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Fixed cost does not affect the optimal transmission capacity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Calculation is based on the marginal cost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Optimal transmission capacity recovers only the variable cost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How can we recover this fixed cost?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C6875-9227-C14D-AFC3-A42A0292D85C}" type="slidenum">
              <a:rPr lang="en-US"/>
              <a:pPr/>
              <a:t>40</a:t>
            </a:fld>
            <a:endParaRPr lang="en-US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28608"/>
              </p:ext>
            </p:extLst>
          </p:nvPr>
        </p:nvGraphicFramePr>
        <p:xfrm>
          <a:off x="865188" y="1543050"/>
          <a:ext cx="28384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30" name="Equation" r:id="rId3" imgW="1270000" imgH="203200" progId="Equation.DSMT4">
                  <p:embed/>
                </p:oleObj>
              </mc:Choice>
              <mc:Fallback>
                <p:oleObj name="Equation" r:id="rId3" imgW="1270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543050"/>
                        <a:ext cx="28384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Withdrawing transmission capacity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Example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Assume that fixed cost = 20,000 $/</a:t>
            </a:r>
            <a:r>
              <a:rPr lang="en-GB" sz="2400" dirty="0" err="1"/>
              <a:t>km.year</a:t>
            </a:r>
            <a:r>
              <a:rPr lang="en-GB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Build 800 MW of transmission capacity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Offer only 650 MW to the system operator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Flow between </a:t>
            </a:r>
            <a:r>
              <a:rPr lang="en-GB" sz="2400" dirty="0" err="1"/>
              <a:t>Borduria</a:t>
            </a:r>
            <a:r>
              <a:rPr lang="en-GB" sz="2400" dirty="0"/>
              <a:t> and </a:t>
            </a:r>
            <a:r>
              <a:rPr lang="en-GB" sz="2400" dirty="0" err="1"/>
              <a:t>Syldavia</a:t>
            </a:r>
            <a:r>
              <a:rPr lang="en-GB" sz="2400" dirty="0"/>
              <a:t> is then 650 MW.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Energy prices: </a:t>
            </a:r>
          </a:p>
          <a:p>
            <a:pPr lvl="2">
              <a:lnSpc>
                <a:spcPct val="80000"/>
              </a:lnSpc>
            </a:pPr>
            <a:r>
              <a:rPr lang="en-GB" sz="2000" err="1"/>
              <a:t>Borduria</a:t>
            </a:r>
            <a:r>
              <a:rPr lang="en-GB" sz="2000"/>
              <a:t> 21.50 </a:t>
            </a:r>
            <a:r>
              <a:rPr lang="en-GB" sz="2000" dirty="0"/>
              <a:t>$/MWh </a:t>
            </a:r>
          </a:p>
          <a:p>
            <a:pPr lvl="2">
              <a:lnSpc>
                <a:spcPct val="80000"/>
              </a:lnSpc>
            </a:pPr>
            <a:r>
              <a:rPr lang="en-GB" sz="2000" dirty="0" err="1"/>
              <a:t>Syldavia</a:t>
            </a:r>
            <a:r>
              <a:rPr lang="en-GB" sz="2000" dirty="0"/>
              <a:t> 30.00 $/MWh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Short run value of transmission increases from 4.00 $/MWh to 8.50 $/MWh.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AD75E-C378-774F-98D6-8E2312ABC7B3}" type="slidenum">
              <a:rPr lang="en-US"/>
              <a:pPr/>
              <a:t>41</a:t>
            </a:fld>
            <a:endParaRPr lang="en-US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0" y="30886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6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35124"/>
              </p:ext>
            </p:extLst>
          </p:nvPr>
        </p:nvGraphicFramePr>
        <p:xfrm>
          <a:off x="960438" y="5084763"/>
          <a:ext cx="32623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96" name="Equation" r:id="rId3" imgW="1854200" imgH="228600" progId="Equation.DSMT4">
                  <p:embed/>
                </p:oleObj>
              </mc:Choice>
              <mc:Fallback>
                <p:oleObj name="Equation" r:id="rId3" imgW="1854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5084763"/>
                        <a:ext cx="32623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61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295147"/>
              </p:ext>
            </p:extLst>
          </p:nvPr>
        </p:nvGraphicFramePr>
        <p:xfrm>
          <a:off x="976313" y="5589588"/>
          <a:ext cx="4814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97" name="Equation" r:id="rId5" imgW="2667000" imgH="203200" progId="Equation.DSMT4">
                  <p:embed/>
                </p:oleObj>
              </mc:Choice>
              <mc:Fallback>
                <p:oleObj name="Equation" r:id="rId5" imgW="2667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5589588"/>
                        <a:ext cx="481488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6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27117"/>
              </p:ext>
            </p:extLst>
          </p:nvPr>
        </p:nvGraphicFramePr>
        <p:xfrm>
          <a:off x="971600" y="6092825"/>
          <a:ext cx="74279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98" name="Equation" r:id="rId7" imgW="4381500" imgH="203200" progId="Equation.DSMT4">
                  <p:embed/>
                </p:oleObj>
              </mc:Choice>
              <mc:Fallback>
                <p:oleObj name="Equation" r:id="rId7" imgW="43815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092825"/>
                        <a:ext cx="74279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the transmission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Capital intensive business</a:t>
            </a:r>
          </a:p>
          <a:p>
            <a:r>
              <a:rPr lang="en-US" sz="3600" dirty="0"/>
              <a:t>Small re-sale value of transmission assets</a:t>
            </a:r>
          </a:p>
          <a:p>
            <a:pPr lvl="1"/>
            <a:r>
              <a:rPr lang="en-US" dirty="0"/>
              <a:t>Investments are irreversible: stranded investments</a:t>
            </a:r>
          </a:p>
          <a:p>
            <a:r>
              <a:rPr lang="en-US" sz="3600" dirty="0"/>
              <a:t>Long-lived assets</a:t>
            </a:r>
          </a:p>
          <a:p>
            <a:pPr lvl="1"/>
            <a:r>
              <a:rPr lang="en-US" dirty="0"/>
              <a:t>Things change over their lifetime</a:t>
            </a:r>
          </a:p>
          <a:p>
            <a:r>
              <a:rPr lang="en-US" sz="3600" dirty="0"/>
              <a:t>Economies of scale</a:t>
            </a:r>
          </a:p>
          <a:p>
            <a:pPr lvl="1"/>
            <a:r>
              <a:rPr lang="en-US" dirty="0"/>
              <a:t>Average cost decreases with capacity</a:t>
            </a:r>
          </a:p>
          <a:p>
            <a:r>
              <a:rPr lang="en-US" sz="3600" dirty="0"/>
              <a:t>Long-lead times for construction</a:t>
            </a:r>
          </a:p>
          <a:p>
            <a:r>
              <a:rPr lang="en-US" sz="3600" dirty="0"/>
              <a:t>Monopoly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Traditional</a:t>
            </a:r>
          </a:p>
          <a:p>
            <a:pPr lvl="1"/>
            <a:r>
              <a:rPr lang="en-US" dirty="0"/>
              <a:t>Integrated development of generation and transmission</a:t>
            </a:r>
          </a:p>
          <a:p>
            <a:r>
              <a:rPr lang="en-US" dirty="0"/>
              <a:t>Competitive</a:t>
            </a:r>
          </a:p>
          <a:p>
            <a:pPr lvl="1"/>
            <a:r>
              <a:rPr lang="en-US" dirty="0"/>
              <a:t>Generation and transmission are separated to ensure fair competition</a:t>
            </a:r>
          </a:p>
          <a:p>
            <a:pPr lvl="1"/>
            <a:r>
              <a:rPr lang="en-US" dirty="0"/>
              <a:t>Regulated transmission expansion</a:t>
            </a:r>
          </a:p>
          <a:p>
            <a:pPr lvl="2"/>
            <a:r>
              <a:rPr lang="en-US" dirty="0"/>
              <a:t>Monopoly, subject to regulatory approval</a:t>
            </a:r>
          </a:p>
          <a:p>
            <a:pPr lvl="2"/>
            <a:r>
              <a:rPr lang="en-US" dirty="0"/>
              <a:t>Regulator “buys” transmission capacity on behalf of users</a:t>
            </a:r>
          </a:p>
          <a:p>
            <a:pPr lvl="1"/>
            <a:r>
              <a:rPr lang="en-US" dirty="0"/>
              <a:t>Merchant expansion</a:t>
            </a:r>
          </a:p>
          <a:p>
            <a:pPr lvl="2"/>
            <a:r>
              <a:rPr lang="en-US" dirty="0"/>
              <a:t>Treat transmission like any other business</a:t>
            </a:r>
          </a:p>
          <a:p>
            <a:pPr lvl="2"/>
            <a:r>
              <a:rPr lang="en-US" dirty="0"/>
              <a:t>Unregulated companies build capacity and sell it to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0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Cost-based transmission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Transmission company proposes a new investment </a:t>
            </a:r>
          </a:p>
          <a:p>
            <a:pPr lvl="1"/>
            <a:r>
              <a:rPr lang="en-US" dirty="0"/>
              <a:t>Transmission line or other form of reinforcement</a:t>
            </a:r>
          </a:p>
          <a:p>
            <a:r>
              <a:rPr lang="en-US" dirty="0"/>
              <a:t>Regulator approves (or rejects) the proposed investment</a:t>
            </a:r>
          </a:p>
          <a:p>
            <a:r>
              <a:rPr lang="en-US" dirty="0"/>
              <a:t>Transmission company builds the new expansion</a:t>
            </a:r>
          </a:p>
          <a:p>
            <a:r>
              <a:rPr lang="en-US" dirty="0"/>
              <a:t>Transmission company collects revenues from users to pay for the investment </a:t>
            </a:r>
          </a:p>
          <a:p>
            <a:r>
              <a:rPr lang="en-US" dirty="0"/>
              <a:t>Transmission company’s profit based on rate of return (small but low risk)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Cost-based transmission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Issues:</a:t>
            </a:r>
          </a:p>
          <a:p>
            <a:pPr lvl="1"/>
            <a:r>
              <a:rPr lang="en-US" dirty="0"/>
              <a:t>How much transmission expansion is needed?</a:t>
            </a:r>
          </a:p>
          <a:p>
            <a:pPr lvl="1"/>
            <a:r>
              <a:rPr lang="en-US" dirty="0"/>
              <a:t>How should the cost be shared between the users?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7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transmission capacity?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projection of needs based on forecasts</a:t>
            </a:r>
          </a:p>
          <a:p>
            <a:pPr lvl="1"/>
            <a:r>
              <a:rPr lang="en-US" dirty="0"/>
              <a:t>Demographics, economic growth</a:t>
            </a:r>
          </a:p>
          <a:p>
            <a:r>
              <a:rPr lang="en-US" dirty="0"/>
              <a:t>Lots of uncertainty</a:t>
            </a:r>
          </a:p>
          <a:p>
            <a:r>
              <a:rPr lang="en-US" dirty="0"/>
              <a:t>Better too much  than too little</a:t>
            </a:r>
          </a:p>
          <a:p>
            <a:pPr lvl="1"/>
            <a:r>
              <a:rPr lang="en-US" dirty="0"/>
              <a:t>Transmission cost is only about 10% of overall cost</a:t>
            </a:r>
          </a:p>
          <a:p>
            <a:pPr lvl="1"/>
            <a:r>
              <a:rPr lang="en-US" dirty="0"/>
              <a:t>Lack of transmission has severe consequences</a:t>
            </a:r>
          </a:p>
          <a:p>
            <a:r>
              <a:rPr lang="en-US" dirty="0"/>
              <a:t>However, rate of return encourages companies to invest too much</a:t>
            </a:r>
          </a:p>
          <a:p>
            <a:r>
              <a:rPr lang="en-US" dirty="0"/>
              <a:t>Difficult to achieve economic optimum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4243"/>
      </p:ext>
    </p:extLst>
  </p:cSld>
  <p:clrMapOvr>
    <a:masterClrMapping/>
  </p:clrMapOvr>
</p:sld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1729</TotalTime>
  <Pages>80</Pages>
  <Words>2065</Words>
  <Application>Microsoft Macintosh PowerPoint</Application>
  <PresentationFormat>On-screen Show (4:3)</PresentationFormat>
  <Paragraphs>584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Book Antiqua</vt:lpstr>
      <vt:lpstr>Calibri</vt:lpstr>
      <vt:lpstr>Times</vt:lpstr>
      <vt:lpstr>Times New Roman</vt:lpstr>
      <vt:lpstr>Wingdings</vt:lpstr>
      <vt:lpstr>My UW theme</vt:lpstr>
      <vt:lpstr>Equation.DSMT36</vt:lpstr>
      <vt:lpstr>Equation</vt:lpstr>
      <vt:lpstr>Chart</vt:lpstr>
      <vt:lpstr>Transmission Investments</vt:lpstr>
      <vt:lpstr>Functions of Transmission</vt:lpstr>
      <vt:lpstr>Rationale for transmission</vt:lpstr>
      <vt:lpstr>Integrated Generation and Transmission Planning</vt:lpstr>
      <vt:lpstr>Features of the transmission business</vt:lpstr>
      <vt:lpstr>Business models</vt:lpstr>
      <vt:lpstr>Cost-based transmission expansion</vt:lpstr>
      <vt:lpstr>Cost-based transmission expansion</vt:lpstr>
      <vt:lpstr>How much transmission capacity?</vt:lpstr>
      <vt:lpstr>How to allocate the cost of transmission?</vt:lpstr>
      <vt:lpstr>Wheeling transactions</vt:lpstr>
      <vt:lpstr>Postage stamp methods</vt:lpstr>
      <vt:lpstr>Contract path method</vt:lpstr>
      <vt:lpstr>MW-mile methods</vt:lpstr>
      <vt:lpstr>What is the value of transmission?</vt:lpstr>
      <vt:lpstr>What is the value of transmission?</vt:lpstr>
      <vt:lpstr>Perspective of a vertically integrated utility</vt:lpstr>
      <vt:lpstr>Perspective of a transmission merchant</vt:lpstr>
      <vt:lpstr>Merchant interconnection</vt:lpstr>
      <vt:lpstr>Zero transmission capacity</vt:lpstr>
      <vt:lpstr>Zero transmission capacity</vt:lpstr>
      <vt:lpstr>Infinite transmission capacity</vt:lpstr>
      <vt:lpstr>Infinite transmission capacity</vt:lpstr>
      <vt:lpstr>Price difference as a function of capacity</vt:lpstr>
      <vt:lpstr>Transmission demand function </vt:lpstr>
      <vt:lpstr>Transmission demand function </vt:lpstr>
      <vt:lpstr>Transmission revenue</vt:lpstr>
      <vt:lpstr>Transmission supply function</vt:lpstr>
      <vt:lpstr>Supply/Demand Equilibrium</vt:lpstr>
      <vt:lpstr>Supply/Demand Equilibrium</vt:lpstr>
      <vt:lpstr>Optimal transmission capacity</vt:lpstr>
      <vt:lpstr>Total cost</vt:lpstr>
      <vt:lpstr>Revenue with suboptimal transmission capacity</vt:lpstr>
      <vt:lpstr>Effect of variable demand</vt:lpstr>
      <vt:lpstr>Unconstrained generation costs</vt:lpstr>
      <vt:lpstr>Off peak performance</vt:lpstr>
      <vt:lpstr>On peak performance</vt:lpstr>
      <vt:lpstr>Optimal transmission capacity</vt:lpstr>
      <vt:lpstr>Revenue recovery</vt:lpstr>
      <vt:lpstr>Recovering the fixed cost</vt:lpstr>
      <vt:lpstr>Withdrawing transmission capacity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system pricing</dc:title>
  <dc:subject/>
  <dc:creator>Goran</dc:creator>
  <cp:keywords/>
  <dc:description/>
  <cp:lastModifiedBy>Daniel S Kirschen</cp:lastModifiedBy>
  <cp:revision>266</cp:revision>
  <cp:lastPrinted>2009-04-22T19:24:48Z</cp:lastPrinted>
  <dcterms:created xsi:type="dcterms:W3CDTF">2000-02-27T22:32:48Z</dcterms:created>
  <dcterms:modified xsi:type="dcterms:W3CDTF">2018-02-01T17:55:48Z</dcterms:modified>
</cp:coreProperties>
</file>