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0" r:id="rId1"/>
    <p:sldMasterId id="2147483652" r:id="rId2"/>
  </p:sldMasterIdLst>
  <p:notesMasterIdLst>
    <p:notesMasterId r:id="rId29"/>
  </p:notesMasterIdLst>
  <p:sldIdLst>
    <p:sldId id="259" r:id="rId3"/>
    <p:sldId id="331" r:id="rId4"/>
    <p:sldId id="303" r:id="rId5"/>
    <p:sldId id="305" r:id="rId6"/>
    <p:sldId id="300" r:id="rId7"/>
    <p:sldId id="306" r:id="rId8"/>
    <p:sldId id="308" r:id="rId9"/>
    <p:sldId id="318" r:id="rId10"/>
    <p:sldId id="333" r:id="rId11"/>
    <p:sldId id="345" r:id="rId12"/>
    <p:sldId id="346" r:id="rId13"/>
    <p:sldId id="347" r:id="rId14"/>
    <p:sldId id="348" r:id="rId15"/>
    <p:sldId id="313" r:id="rId16"/>
    <p:sldId id="332" r:id="rId17"/>
    <p:sldId id="351" r:id="rId18"/>
    <p:sldId id="352" r:id="rId19"/>
    <p:sldId id="353" r:id="rId20"/>
    <p:sldId id="349" r:id="rId21"/>
    <p:sldId id="334" r:id="rId22"/>
    <p:sldId id="324" r:id="rId23"/>
    <p:sldId id="327" r:id="rId24"/>
    <p:sldId id="328" r:id="rId25"/>
    <p:sldId id="302" r:id="rId26"/>
    <p:sldId id="323" r:id="rId27"/>
    <p:sldId id="33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C157F5-2AF3-BE4F-B592-F4595A0F4E1E}">
          <p14:sldIdLst>
            <p14:sldId id="259"/>
            <p14:sldId id="331"/>
            <p14:sldId id="303"/>
            <p14:sldId id="305"/>
            <p14:sldId id="300"/>
            <p14:sldId id="306"/>
            <p14:sldId id="308"/>
            <p14:sldId id="318"/>
            <p14:sldId id="333"/>
            <p14:sldId id="345"/>
            <p14:sldId id="346"/>
            <p14:sldId id="347"/>
            <p14:sldId id="348"/>
            <p14:sldId id="313"/>
            <p14:sldId id="332"/>
            <p14:sldId id="351"/>
            <p14:sldId id="352"/>
            <p14:sldId id="353"/>
            <p14:sldId id="349"/>
            <p14:sldId id="334"/>
            <p14:sldId id="324"/>
            <p14:sldId id="327"/>
            <p14:sldId id="328"/>
            <p14:sldId id="302"/>
            <p14:sldId id="323"/>
            <p14:sldId id="330"/>
          </p14:sldIdLst>
        </p14:section>
        <p14:section name="Intro to ns-3" id="{AC66336B-7C00-EA46-BD3E-C368909E699F}">
          <p14:sldIdLst/>
        </p14:section>
        <p14:section name="Spectrum Phy" id="{EDD98150-80F1-BB49-9389-5322209C9BA9}">
          <p14:sldIdLst/>
        </p14:section>
        <p14:section name="LTE" id="{44265B76-C34A-5048-95B3-7C59E09B10B5}">
          <p14:sldIdLst/>
        </p14:section>
        <p14:section name="Wi-FI" id="{3877B522-F29F-314D-AD11-B2BD422C30B6}">
          <p14:sldIdLst/>
        </p14:section>
        <p14:section name="Other Additions" id="{963FAFC0-1671-B844-98D8-92CD433F0C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666FF"/>
    <a:srgbClr val="3333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3"/>
    <p:restoredTop sz="94677"/>
  </p:normalViewPr>
  <p:slideViewPr>
    <p:cSldViewPr snapToGrid="0" snapToObjects="1" showGuides="1">
      <p:cViewPr varScale="1">
        <p:scale>
          <a:sx n="63" d="100"/>
          <a:sy n="63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5B3C-7229-481A-9A9C-018DD3F5CBDA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BD573-6FFA-4A8C-BF1A-8CE41EA6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D573-6FFA-4A8C-BF1A-8CE41EA616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D573-6FFA-4A8C-BF1A-8CE41EA616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3105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3105" y="6450899"/>
            <a:ext cx="2425295" cy="162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nsnam.org/laa/ns-3-lbt" TargetMode="External"/><Relationship Id="rId2" Type="http://schemas.openxmlformats.org/officeDocument/2006/relationships/hyperlink" Target="https://www.nsnam.org/wiki/LAA-WiFi-Coexistenc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wiki/HOWTO_use_ns-3_directly_on_the_ORBIT_testbed_hardwa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981173"/>
            <a:ext cx="6972300" cy="1717836"/>
          </a:xfrm>
        </p:spPr>
        <p:txBody>
          <a:bodyPr/>
          <a:lstStyle/>
          <a:p>
            <a:r>
              <a:rPr lang="en-US" dirty="0" smtClean="0"/>
              <a:t>ns-3 Wi-Fi PHY and coexistence plans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757" y="4212404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Encode Sans Normal Medium" charset="0"/>
                <a:ea typeface="Encode Sans Normal Medium" charset="0"/>
                <a:cs typeface="Encode Sans Normal Medium" charset="0"/>
              </a:rPr>
              <a:t>Tom Henderson</a:t>
            </a:r>
          </a:p>
          <a:p>
            <a:r>
              <a:rPr lang="en-US" dirty="0" smtClean="0">
                <a:solidFill>
                  <a:schemeClr val="accent3"/>
                </a:solidFill>
                <a:latin typeface="Encode Sans Normal Medium" charset="0"/>
                <a:ea typeface="Encode Sans Normal Medium" charset="0"/>
                <a:cs typeface="Encode Sans Normal Medium" charset="0"/>
              </a:rPr>
              <a:t>Fundamentals of Networking Lab</a:t>
            </a:r>
          </a:p>
          <a:p>
            <a:r>
              <a:rPr lang="en-US" dirty="0" smtClean="0">
                <a:solidFill>
                  <a:schemeClr val="accent3"/>
                </a:solidFill>
                <a:latin typeface="Encode Sans Normal Medium" charset="0"/>
                <a:ea typeface="Encode Sans Normal Medium" charset="0"/>
                <a:cs typeface="Encode Sans Normal Medium" charset="0"/>
              </a:rPr>
              <a:t>University of Washington</a:t>
            </a:r>
            <a:endParaRPr lang="en-US" dirty="0">
              <a:solidFill>
                <a:schemeClr val="accent3"/>
              </a:solidFill>
              <a:latin typeface="Encode Sans Normal Medium" charset="0"/>
              <a:ea typeface="Encode Sans Normal Medium" charset="0"/>
              <a:cs typeface="Encode Sans Normal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LAA Wi-Fi Coexistence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 support coexistence studies on an openly available platform, Wi-Fi Alliance funded a joint University of Washington/CTTC project to extend ns-3</a:t>
            </a:r>
          </a:p>
          <a:p>
            <a:r>
              <a:rPr lang="en-US" dirty="0"/>
              <a:t>Methodology defined in 3GPP Technical Report </a:t>
            </a:r>
            <a:r>
              <a:rPr lang="en-US" dirty="0" smtClean="0"/>
              <a:t>TR36.889, but with an eye towards 802.11ax also</a:t>
            </a:r>
            <a:endParaRPr lang="en-US" dirty="0"/>
          </a:p>
          <a:p>
            <a:r>
              <a:rPr lang="en-US" dirty="0"/>
              <a:t>Enhancements needed:</a:t>
            </a:r>
          </a:p>
          <a:p>
            <a:pPr lvl="1"/>
            <a:r>
              <a:rPr lang="en-US" sz="2400" dirty="0"/>
              <a:t>Wireless models (LBT access manager, </a:t>
            </a:r>
            <a:r>
              <a:rPr lang="en-US" sz="2400" dirty="0" err="1"/>
              <a:t>SpectrumWifiPhy</a:t>
            </a:r>
            <a:r>
              <a:rPr lang="en-US" sz="2400" dirty="0"/>
              <a:t>, propagation/fading models)</a:t>
            </a:r>
          </a:p>
          <a:p>
            <a:pPr lvl="1"/>
            <a:r>
              <a:rPr lang="en-US" sz="2400" dirty="0"/>
              <a:t>Scenario support (traffic models)</a:t>
            </a:r>
          </a:p>
          <a:p>
            <a:pPr lvl="1"/>
            <a:r>
              <a:rPr lang="en-US" sz="2400" dirty="0"/>
              <a:t>Output data </a:t>
            </a:r>
            <a:r>
              <a:rPr lang="en-US" sz="2400" dirty="0" smtClean="0"/>
              <a:t>gathering and processing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4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Indoor 3GPP scenario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Figure adapted from TR36.889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080"/>
            <a:ext cx="8763000" cy="38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Indoor scenario details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45" y="1803757"/>
            <a:ext cx="4723360" cy="4872038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5688541" y="1803757"/>
            <a:ext cx="716280" cy="459882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0958" y="3456840"/>
            <a:ext cx="1907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Alignment, where</a:t>
            </a:r>
          </a:p>
          <a:p>
            <a:r>
              <a:rPr lang="en-US" dirty="0" smtClean="0"/>
              <a:t>possible, with</a:t>
            </a:r>
          </a:p>
          <a:p>
            <a:r>
              <a:rPr lang="en-US" dirty="0" smtClean="0"/>
              <a:t>TR36.889 scenario</a:t>
            </a:r>
          </a:p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1463577"/>
            <a:ext cx="116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5239" y="1463577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TR36.889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25119" y="147383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Outdoor scenario details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0066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0066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0066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altLang="es-ES" sz="1600" b="1" dirty="0" err="1"/>
              <a:t>Outdoor</a:t>
            </a:r>
            <a:r>
              <a:rPr lang="es-ES" altLang="es-ES" sz="1600" b="1" dirty="0"/>
              <a:t> </a:t>
            </a:r>
            <a:r>
              <a:rPr lang="es-ES" altLang="es-ES" sz="1600" b="1" dirty="0" err="1"/>
              <a:t>layout</a:t>
            </a:r>
            <a:r>
              <a:rPr lang="es-ES" altLang="es-ES" sz="1600" dirty="0"/>
              <a:t>: hexagonal </a:t>
            </a:r>
            <a:r>
              <a:rPr lang="es-ES" altLang="es-ES" sz="1600" dirty="0" err="1"/>
              <a:t>macrocell</a:t>
            </a:r>
            <a:r>
              <a:rPr lang="es-ES" altLang="es-ES" sz="1600" dirty="0"/>
              <a:t> </a:t>
            </a:r>
            <a:r>
              <a:rPr lang="es-ES" altLang="es-ES" sz="1600" dirty="0" err="1"/>
              <a:t>layout</a:t>
            </a:r>
            <a:r>
              <a:rPr lang="es-ES" altLang="es-ES" sz="1600" dirty="0"/>
              <a:t>. 7 macro </a:t>
            </a:r>
            <a:r>
              <a:rPr lang="es-ES" altLang="es-ES" sz="1600" dirty="0" err="1"/>
              <a:t>sites</a:t>
            </a:r>
            <a:r>
              <a:rPr lang="es-ES" altLang="es-ES" sz="1600" dirty="0"/>
              <a:t> and 3 </a:t>
            </a:r>
            <a:r>
              <a:rPr lang="es-ES" altLang="es-ES" sz="1600" dirty="0" err="1"/>
              <a:t>cells</a:t>
            </a:r>
            <a:r>
              <a:rPr lang="es-ES" altLang="es-ES" sz="1600" dirty="0"/>
              <a:t> per </a:t>
            </a:r>
            <a:r>
              <a:rPr lang="es-ES" altLang="es-ES" sz="1600" dirty="0" err="1"/>
              <a:t>site</a:t>
            </a:r>
            <a:r>
              <a:rPr lang="es-ES" altLang="es-ES" sz="1600" dirty="0"/>
              <a:t>. 1 </a:t>
            </a:r>
            <a:r>
              <a:rPr lang="es-ES" altLang="es-ES" sz="1600" dirty="0" err="1"/>
              <a:t>Cluster</a:t>
            </a:r>
            <a:r>
              <a:rPr lang="es-ES" altLang="es-ES" sz="1600" dirty="0"/>
              <a:t> per </a:t>
            </a:r>
            <a:r>
              <a:rPr lang="es-ES" altLang="es-ES" sz="1600" dirty="0" err="1"/>
              <a:t>cell</a:t>
            </a:r>
            <a:r>
              <a:rPr lang="es-ES" altLang="es-ES" sz="1600" dirty="0"/>
              <a:t>. 4 </a:t>
            </a:r>
            <a:r>
              <a:rPr lang="es-ES" altLang="es-ES" sz="1600" dirty="0" err="1"/>
              <a:t>small</a:t>
            </a:r>
            <a:r>
              <a:rPr lang="es-ES" altLang="es-ES" sz="1600" dirty="0"/>
              <a:t> </a:t>
            </a:r>
            <a:r>
              <a:rPr lang="es-ES" altLang="es-ES" sz="1600" dirty="0" err="1"/>
              <a:t>cells</a:t>
            </a:r>
            <a:r>
              <a:rPr lang="es-ES" altLang="es-ES" sz="1600" dirty="0"/>
              <a:t> per </a:t>
            </a:r>
            <a:r>
              <a:rPr lang="es-ES" altLang="es-ES" sz="1600" dirty="0" err="1"/>
              <a:t>operator</a:t>
            </a:r>
            <a:r>
              <a:rPr lang="es-ES" altLang="es-ES" sz="1600" dirty="0"/>
              <a:t> per </a:t>
            </a:r>
            <a:r>
              <a:rPr lang="es-ES" altLang="es-ES" sz="1600" dirty="0" err="1"/>
              <a:t>cluster</a:t>
            </a:r>
            <a:r>
              <a:rPr lang="es-ES" altLang="es-ES" sz="1600" dirty="0"/>
              <a:t>, </a:t>
            </a:r>
            <a:r>
              <a:rPr lang="es-ES" altLang="es-ES" sz="1600" dirty="0" err="1"/>
              <a:t>uniformly</a:t>
            </a:r>
            <a:r>
              <a:rPr lang="es-ES" altLang="es-ES" sz="1600" dirty="0"/>
              <a:t> </a:t>
            </a:r>
            <a:r>
              <a:rPr lang="es-ES" altLang="es-ES" sz="1600" dirty="0" err="1"/>
              <a:t>dropped</a:t>
            </a:r>
            <a:r>
              <a:rPr lang="es-ES" altLang="es-ES" sz="1600" dirty="0"/>
              <a:t>. ITU </a:t>
            </a:r>
            <a:r>
              <a:rPr lang="es-ES" altLang="es-ES" sz="1600" dirty="0" err="1"/>
              <a:t>UMi</a:t>
            </a:r>
            <a:r>
              <a:rPr lang="es-ES" altLang="es-ES" sz="1600" dirty="0"/>
              <a:t> </a:t>
            </a:r>
            <a:r>
              <a:rPr lang="es-ES" altLang="es-ES" sz="1600" dirty="0" err="1"/>
              <a:t>channel</a:t>
            </a:r>
            <a:r>
              <a:rPr lang="es-ES" altLang="es-ES" sz="1600" dirty="0"/>
              <a:t> </a:t>
            </a:r>
            <a:r>
              <a:rPr lang="es-ES" altLang="es-ES" sz="1600" dirty="0" err="1"/>
              <a:t>model</a:t>
            </a:r>
            <a:r>
              <a:rPr lang="es-ES" altLang="es-ES" sz="1600" dirty="0"/>
              <a:t>.</a:t>
            </a:r>
          </a:p>
          <a:p>
            <a:pPr>
              <a:buFontTx/>
              <a:buNone/>
            </a:pPr>
            <a:endParaRPr lang="es-ES" altLang="es-ES" sz="1200" dirty="0"/>
          </a:p>
          <a:p>
            <a:endParaRPr lang="es-ES" altLang="es-ES" sz="1200" dirty="0"/>
          </a:p>
          <a:p>
            <a:endParaRPr lang="es-ES" altLang="es-ES" sz="1200" dirty="0"/>
          </a:p>
          <a:p>
            <a:endParaRPr lang="es-ES" altLang="es-ES" sz="1200" dirty="0"/>
          </a:p>
          <a:p>
            <a:endParaRPr lang="es-ES" altLang="es-ES" sz="1200" dirty="0"/>
          </a:p>
          <a:p>
            <a:endParaRPr lang="es-ES" altLang="es-ES" sz="1200" dirty="0"/>
          </a:p>
          <a:p>
            <a:endParaRPr lang="es-ES" altLang="es-ES" sz="12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03838" y="3307080"/>
            <a:ext cx="3409950" cy="2319338"/>
            <a:chOff x="5304093" y="2895600"/>
            <a:chExt cx="3409908" cy="231901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483" y="2895600"/>
              <a:ext cx="2826579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5304093" y="4953000"/>
              <a:ext cx="34099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s-ES" sz="1100">
                  <a:latin typeface="Times New Roman" panose="02020603050405020304" pitchFamily="18" charset="0"/>
                </a:rPr>
                <a:t>Figure source:  3GPP TR 36.889 V13.0.0 (2015-05)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21280"/>
            <a:ext cx="449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1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spectrum-aware PHY abstraction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SpectrumPhy</a:t>
            </a:r>
            <a:r>
              <a:rPr lang="en-US" dirty="0" smtClean="0"/>
              <a:t> (</a:t>
            </a:r>
            <a:r>
              <a:rPr lang="en-US" dirty="0" err="1" smtClean="0"/>
              <a:t>Baldo</a:t>
            </a:r>
            <a:r>
              <a:rPr lang="en-US" dirty="0" smtClean="0"/>
              <a:t>, </a:t>
            </a:r>
            <a:r>
              <a:rPr lang="en-US" dirty="0" err="1" smtClean="0"/>
              <a:t>Miozzo</a:t>
            </a:r>
            <a:r>
              <a:rPr lang="en-US" dirty="0" smtClean="0"/>
              <a:t>*) was first introduced with the addition of LTE in ns-3, and has since become standard, </a:t>
            </a:r>
            <a:r>
              <a:rPr lang="en-US" u="sng" dirty="0" smtClean="0"/>
              <a:t>with the exception of Wi-Fi</a:t>
            </a:r>
          </a:p>
          <a:p>
            <a:r>
              <a:rPr lang="en-US" dirty="0" smtClean="0"/>
              <a:t>Uses a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power spectral density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representation of signals</a:t>
            </a:r>
          </a:p>
          <a:p>
            <a:pPr lvl="1"/>
            <a:r>
              <a:rPr lang="en-US" dirty="0" smtClean="0"/>
              <a:t>Adjustable granularity at the time a transmitter/receiver is implemented</a:t>
            </a:r>
          </a:p>
          <a:p>
            <a:pPr lvl="1"/>
            <a:r>
              <a:rPr lang="en-US" dirty="0" smtClean="0"/>
              <a:t>Multi-model channel converts between signal formats (i.e. various granularities used by different wireless systems e.g. LTE and Wi-Fi)</a:t>
            </a:r>
          </a:p>
          <a:p>
            <a:pPr lvl="1"/>
            <a:r>
              <a:rPr lang="en-US" dirty="0" smtClean="0"/>
              <a:t>Possibility to implement frequency selective channels and propagation models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" y="6125439"/>
            <a:ext cx="6392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* N.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Baldo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M.Miozzo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, "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Spectrum-aware Channel and PHY layer modeling for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ns3,"</a:t>
            </a: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ICST VALUETOOLS 2009.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Spectrum Module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9234" y="3170708"/>
            <a:ext cx="8196210" cy="3062469"/>
          </a:xfrm>
        </p:spPr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</a:rPr>
              <a:t>Three key pieces </a:t>
            </a:r>
          </a:p>
          <a:p>
            <a:pPr lvl="1"/>
            <a:r>
              <a:rPr lang="en-US" sz="1800" dirty="0" err="1"/>
              <a:t>SpectrumValue</a:t>
            </a:r>
            <a:r>
              <a:rPr lang="en-US" sz="1800" dirty="0"/>
              <a:t>, </a:t>
            </a:r>
            <a:r>
              <a:rPr lang="en-US" sz="1800" dirty="0" err="1"/>
              <a:t>SpectrumChannel</a:t>
            </a:r>
            <a:r>
              <a:rPr lang="en-US" sz="1800" dirty="0"/>
              <a:t>, </a:t>
            </a:r>
            <a:r>
              <a:rPr lang="en-US" sz="1800" dirty="0" err="1"/>
              <a:t>SpectrumPhy</a:t>
            </a:r>
            <a:endParaRPr lang="en-US" sz="1800" dirty="0"/>
          </a:p>
          <a:p>
            <a:r>
              <a:rPr lang="en-US" sz="1800" b="1" dirty="0" err="1">
                <a:solidFill>
                  <a:srgbClr val="FF0000"/>
                </a:solidFill>
              </a:rPr>
              <a:t>SpectrumValue</a:t>
            </a:r>
            <a:r>
              <a:rPr lang="en-US" sz="1800" dirty="0"/>
              <a:t> is the signal abstraction being passed through to the channel (and to the users)</a:t>
            </a:r>
          </a:p>
          <a:p>
            <a:pPr lvl="1"/>
            <a:r>
              <a:rPr lang="en-US" sz="1800" dirty="0"/>
              <a:t>A vector of sub-bands representing center frequency, bandwidth, and sub-band power </a:t>
            </a:r>
            <a:r>
              <a:rPr lang="en-US" sz="1800" dirty="0" err="1"/>
              <a:t>specral</a:t>
            </a:r>
            <a:r>
              <a:rPr lang="en-US" sz="1800" dirty="0"/>
              <a:t> density</a:t>
            </a:r>
          </a:p>
          <a:p>
            <a:r>
              <a:rPr lang="en-US" sz="1800" b="1" dirty="0" err="1">
                <a:solidFill>
                  <a:srgbClr val="FF0000"/>
                </a:solidFill>
              </a:rPr>
              <a:t>SpectrumChannel</a:t>
            </a:r>
            <a:r>
              <a:rPr lang="en-US" sz="1800" dirty="0"/>
              <a:t> delays/attenuates/modifies the transmitted signal as specified before providing copies to all </a:t>
            </a:r>
            <a:r>
              <a:rPr lang="en-US" sz="1800" dirty="0" smtClean="0"/>
              <a:t>receivers</a:t>
            </a:r>
          </a:p>
          <a:p>
            <a:pPr lvl="1"/>
            <a:r>
              <a:rPr lang="en-US" sz="1800" dirty="0" smtClean="0"/>
              <a:t>Automatically converts signals with different resolutions</a:t>
            </a:r>
            <a:endParaRPr lang="en-US" sz="1800" dirty="0"/>
          </a:p>
          <a:p>
            <a:r>
              <a:rPr lang="en-US" sz="1800" dirty="0"/>
              <a:t>Inheriting from </a:t>
            </a:r>
            <a:r>
              <a:rPr lang="en-US" sz="1800" b="1" dirty="0" err="1">
                <a:solidFill>
                  <a:srgbClr val="FF0000"/>
                </a:solidFill>
              </a:rPr>
              <a:t>SpectrumPhy</a:t>
            </a:r>
            <a:r>
              <a:rPr lang="en-US" sz="1800" dirty="0"/>
              <a:t> allows different types of devices to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interact </a:t>
            </a:r>
            <a:r>
              <a:rPr lang="en-US" sz="1800" dirty="0"/>
              <a:t>through the wireless channel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337" y="2743278"/>
            <a:ext cx="6641187" cy="304373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SpectrumChannel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9234" y="1554473"/>
            <a:ext cx="1399393" cy="6862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Dev 1 </a:t>
            </a:r>
          </a:p>
          <a:p>
            <a:r>
              <a:rPr lang="en-US" sz="1400" dirty="0"/>
              <a:t>(</a:t>
            </a:r>
            <a:r>
              <a:rPr lang="en-US" sz="1200" dirty="0" err="1" smtClean="0"/>
              <a:t>SpectrumPhy</a:t>
            </a:r>
            <a:r>
              <a:rPr lang="en-US" sz="1200" dirty="0" smtClean="0"/>
              <a:t>)</a:t>
            </a:r>
            <a:endParaRPr lang="en-US" sz="1400" dirty="0" smtClean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1108930" y="2240702"/>
            <a:ext cx="1" cy="502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271137" y="1554473"/>
            <a:ext cx="1399393" cy="6862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Dev 2 </a:t>
            </a:r>
          </a:p>
          <a:p>
            <a:r>
              <a:rPr lang="en-US" sz="1400" dirty="0"/>
              <a:t>(</a:t>
            </a:r>
            <a:r>
              <a:rPr lang="en-US" sz="1200" dirty="0" err="1" smtClean="0"/>
              <a:t>SpectrumPhy</a:t>
            </a:r>
            <a:r>
              <a:rPr lang="en-US" sz="1200" dirty="0" smtClean="0"/>
              <a:t>)</a:t>
            </a:r>
            <a:endParaRPr lang="en-US" sz="14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70833" y="2240702"/>
            <a:ext cx="1" cy="502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3234" y="1554473"/>
            <a:ext cx="1399393" cy="6862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Dev N </a:t>
            </a:r>
          </a:p>
          <a:p>
            <a:r>
              <a:rPr lang="en-US" sz="1400" dirty="0"/>
              <a:t>(</a:t>
            </a:r>
            <a:r>
              <a:rPr lang="en-US" sz="1200" dirty="0" err="1" smtClean="0"/>
              <a:t>SpectrumPhy</a:t>
            </a:r>
            <a:r>
              <a:rPr lang="en-US" sz="1200" dirty="0" smtClean="0"/>
              <a:t>)</a:t>
            </a:r>
            <a:endParaRPr lang="en-US" sz="14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12930" y="2240702"/>
            <a:ext cx="1" cy="502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856458" y="1745399"/>
            <a:ext cx="770848" cy="152188"/>
            <a:chOff x="4798032" y="2671281"/>
            <a:chExt cx="667817" cy="113016"/>
          </a:xfrm>
        </p:grpSpPr>
        <p:sp>
          <p:nvSpPr>
            <p:cNvPr id="16" name="Oval 15"/>
            <p:cNvSpPr/>
            <p:nvPr/>
          </p:nvSpPr>
          <p:spPr>
            <a:xfrm>
              <a:off x="4798032" y="2671281"/>
              <a:ext cx="113016" cy="113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85707" y="2671281"/>
              <a:ext cx="113016" cy="113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52833" y="2671281"/>
              <a:ext cx="113016" cy="11301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8140" y="2315846"/>
            <a:ext cx="1221579" cy="352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srgbClr val="C00000"/>
                </a:solidFill>
              </a:rPr>
              <a:t>SpectrumValue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0043" y="2315846"/>
            <a:ext cx="1221579" cy="352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srgbClr val="C00000"/>
                </a:solidFill>
              </a:rPr>
              <a:t>SpectrumValue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2140" y="2315846"/>
            <a:ext cx="1221579" cy="352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srgbClr val="C00000"/>
                </a:solidFill>
              </a:rPr>
              <a:t>SpectrumValue</a:t>
            </a:r>
            <a:endParaRPr 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Overview of ns-3 extensions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16" y="1736725"/>
            <a:ext cx="8117217" cy="48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Additional Wi-Fi and LTE extensions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s-ES" dirty="0" smtClean="0"/>
              <a:t>Wi-Fi:</a:t>
            </a:r>
          </a:p>
          <a:p>
            <a:r>
              <a:rPr lang="en-US" altLang="es-ES" dirty="0" smtClean="0"/>
              <a:t>preamble </a:t>
            </a:r>
            <a:r>
              <a:rPr lang="en-US" altLang="es-ES" dirty="0"/>
              <a:t>detection based on AWGN and </a:t>
            </a:r>
            <a:r>
              <a:rPr lang="en-US" altLang="es-ES" dirty="0" err="1"/>
              <a:t>TGn</a:t>
            </a:r>
            <a:r>
              <a:rPr lang="en-US" altLang="es-ES" dirty="0"/>
              <a:t> Channel Model D</a:t>
            </a:r>
          </a:p>
          <a:p>
            <a:r>
              <a:rPr lang="en-US" altLang="es-ES" dirty="0" smtClean="0"/>
              <a:t>RSS-based </a:t>
            </a:r>
            <a:r>
              <a:rPr lang="en-US" altLang="es-ES" dirty="0"/>
              <a:t>AP selection and roaming</a:t>
            </a:r>
          </a:p>
          <a:p>
            <a:r>
              <a:rPr lang="en-US" altLang="es-ES" dirty="0" smtClean="0"/>
              <a:t>MIMO </a:t>
            </a:r>
            <a:r>
              <a:rPr lang="en-US" altLang="es-ES" dirty="0"/>
              <a:t>approximations to support 2x2 DL, 1x2 DL on AWGN and </a:t>
            </a:r>
            <a:r>
              <a:rPr lang="en-US" altLang="es-ES" dirty="0" err="1"/>
              <a:t>TGn</a:t>
            </a:r>
            <a:r>
              <a:rPr lang="en-US" altLang="es-ES" dirty="0"/>
              <a:t> Model D</a:t>
            </a:r>
          </a:p>
          <a:p>
            <a:r>
              <a:rPr lang="en-US" altLang="es-ES" dirty="0"/>
              <a:t>Ideal rate control similar to </a:t>
            </a:r>
            <a:r>
              <a:rPr lang="en-US" altLang="es-ES" dirty="0" smtClean="0"/>
              <a:t>802.11n fast </a:t>
            </a:r>
            <a:r>
              <a:rPr lang="en-US" altLang="es-ES" dirty="0"/>
              <a:t>link adaptation </a:t>
            </a:r>
            <a:endParaRPr lang="en-US" altLang="es-ES" dirty="0" smtClean="0"/>
          </a:p>
          <a:p>
            <a:pPr marL="0" indent="0">
              <a:buNone/>
            </a:pPr>
            <a:r>
              <a:rPr lang="en-US" altLang="es-ES" dirty="0" smtClean="0"/>
              <a:t>LTE:</a:t>
            </a:r>
          </a:p>
          <a:p>
            <a:r>
              <a:rPr lang="es-ES" altLang="es-ES" dirty="0" err="1" smtClean="0"/>
              <a:t>Interference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model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enhanced</a:t>
            </a:r>
            <a:r>
              <a:rPr lang="es-ES" altLang="es-ES" dirty="0" smtClean="0"/>
              <a:t> to </a:t>
            </a:r>
            <a:r>
              <a:rPr lang="es-ES" altLang="es-ES" dirty="0" err="1"/>
              <a:t>handle</a:t>
            </a:r>
            <a:r>
              <a:rPr lang="es-ES" altLang="es-ES" dirty="0"/>
              <a:t> </a:t>
            </a:r>
            <a:r>
              <a:rPr lang="es-ES" altLang="es-ES" dirty="0" err="1" smtClean="0"/>
              <a:t>interference</a:t>
            </a:r>
            <a:r>
              <a:rPr lang="es-ES" altLang="es-ES" dirty="0" smtClean="0"/>
              <a:t> </a:t>
            </a:r>
            <a:r>
              <a:rPr lang="es-ES" altLang="es-ES" dirty="0" err="1"/>
              <a:t>by</a:t>
            </a:r>
            <a:r>
              <a:rPr lang="es-ES" altLang="es-ES" dirty="0"/>
              <a:t> </a:t>
            </a:r>
            <a:r>
              <a:rPr lang="es-ES" altLang="es-ES" dirty="0" err="1"/>
              <a:t>signals</a:t>
            </a:r>
            <a:r>
              <a:rPr lang="es-ES" altLang="es-ES" dirty="0"/>
              <a:t> of </a:t>
            </a:r>
            <a:r>
              <a:rPr lang="es-ES" altLang="es-ES" dirty="0" err="1"/>
              <a:t>any</a:t>
            </a:r>
            <a:r>
              <a:rPr lang="es-ES" altLang="es-ES" dirty="0"/>
              <a:t> </a:t>
            </a:r>
            <a:r>
              <a:rPr lang="es-ES" altLang="es-ES" dirty="0" err="1" smtClean="0"/>
              <a:t>type</a:t>
            </a:r>
            <a:r>
              <a:rPr lang="es-ES" altLang="es-ES" dirty="0" smtClean="0"/>
              <a:t>, </a:t>
            </a:r>
            <a:r>
              <a:rPr lang="es-ES" altLang="es-ES" dirty="0" err="1" smtClean="0"/>
              <a:t>rather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than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assuming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synchronized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interference.from</a:t>
            </a:r>
            <a:r>
              <a:rPr lang="es-ES" altLang="es-ES" dirty="0" smtClean="0"/>
              <a:t> LTE </a:t>
            </a:r>
            <a:r>
              <a:rPr lang="es-ES" altLang="es-ES" dirty="0" err="1" smtClean="0"/>
              <a:t>only</a:t>
            </a:r>
            <a:endParaRPr lang="es-ES" altLang="es-ES" dirty="0"/>
          </a:p>
          <a:p>
            <a:endParaRPr lang="en-US" alt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Sample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Driven by a scripting framework (runner and plotter scripts) for parametric exploration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77" y="2636520"/>
            <a:ext cx="835187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ns-3 Wiki page:  </a:t>
            </a:r>
          </a:p>
          <a:p>
            <a:pPr lvl="1"/>
            <a:r>
              <a:rPr lang="en-US" sz="2400" dirty="0">
                <a:hlinkClick r:id="rId2"/>
              </a:rPr>
              <a:t>https://www.nsnam.org/wiki/LAA-WiFi-Coexistence</a:t>
            </a:r>
            <a:endParaRPr lang="en-US" sz="2400" dirty="0"/>
          </a:p>
          <a:p>
            <a:pPr lvl="2"/>
            <a:r>
              <a:rPr lang="en-US" sz="2000" dirty="0"/>
              <a:t>module documentation</a:t>
            </a:r>
          </a:p>
          <a:p>
            <a:pPr lvl="2"/>
            <a:r>
              <a:rPr lang="en-US" sz="2000" dirty="0"/>
              <a:t>references to various publications</a:t>
            </a:r>
          </a:p>
          <a:p>
            <a:pPr lvl="2"/>
            <a:r>
              <a:rPr lang="en-US" sz="2000" dirty="0"/>
              <a:t>documentation on reproducing results</a:t>
            </a:r>
          </a:p>
          <a:p>
            <a:r>
              <a:rPr lang="en-US" sz="2800" dirty="0" smtClean="0"/>
              <a:t>Code (not yet ns-3 mainline):</a:t>
            </a:r>
            <a:endParaRPr lang="en-US" sz="2800" dirty="0"/>
          </a:p>
          <a:p>
            <a:pPr lvl="1"/>
            <a:r>
              <a:rPr lang="en-US" sz="2400" dirty="0">
                <a:hlinkClick r:id="rId3"/>
              </a:rPr>
              <a:t>http://code.nsnam.org/laa/ns-3-lbt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Sumit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Roy and students (Ben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Cizdziel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Farah Nadeem, Rohan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Patidar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Hossein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Safavi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 have developed link simulations and ns-3 Wi-Fi PHY extensions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ns-3 Wi-Fi Coexistence study conducted in collaboration with CTTC (Nicola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Baldo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Biljana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Bojovic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Lorenza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Giupponi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Marco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Miozzo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 with funding from Wi-Fi Alliance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679315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Make ns-3 a freely available, trusted simulator for system evaluations of Wi-Fi evolution and coexistence 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Improvements to the PHY abstraction of the Wi-Fi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Conformance to IEEE 802.11ax and 3GPP RAN-1 scenarios and methodologies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Alignment with testbeds for validation and improved experimental workflow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Attention to full reproducibility and community validation and extensions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9235" y="3078480"/>
            <a:ext cx="8336280" cy="822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D3A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7076" y="3901440"/>
            <a:ext cx="2758440" cy="39256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D3A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5948" y="5545524"/>
            <a:ext cx="8336280" cy="82296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D3A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9076" y="1128961"/>
            <a:ext cx="5637724" cy="3925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Work planned for future efforts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83280" y="3920352"/>
            <a:ext cx="2164080" cy="39256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D3A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9235" y="4723482"/>
            <a:ext cx="8167565" cy="77448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D3A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9076" y="578372"/>
            <a:ext cx="5637724" cy="39256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Work initiated in LAA Wi-Fi Coexistence project</a:t>
            </a:r>
          </a:p>
        </p:txBody>
      </p:sp>
    </p:spTree>
    <p:extLst>
      <p:ext uri="{BB962C8B-B14F-4D97-AF65-F5344CB8AC3E}">
        <p14:creationId xmlns:p14="http://schemas.microsoft.com/office/powerpoint/2010/main" val="25877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324"/>
            <a:ext cx="9033883" cy="516048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Proposed eventual ns-3 PHY abstraction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8563" y="2874388"/>
            <a:ext cx="1863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99FF"/>
                </a:solidFill>
              </a:rPr>
              <a:t>Frame synchronization and</a:t>
            </a:r>
          </a:p>
          <a:p>
            <a:r>
              <a:rPr lang="en-US" sz="1200" dirty="0" smtClean="0">
                <a:solidFill>
                  <a:srgbClr val="3399FF"/>
                </a:solidFill>
              </a:rPr>
              <a:t>capture effect modelled</a:t>
            </a:r>
            <a:endParaRPr lang="en-US" sz="1200" dirty="0">
              <a:solidFill>
                <a:srgbClr val="3399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41560" y="3371222"/>
            <a:ext cx="944545" cy="91440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triangle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Link-to-system mapping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Propose to follow the PHY Abstraction methodology defined in Appendix 1 of the "11ax Evaluation Methodology"</a:t>
            </a:r>
          </a:p>
          <a:p>
            <a:pPr lvl="1"/>
            <a:r>
              <a:rPr lang="en-US" dirty="0" smtClean="0"/>
              <a:t>Calculate effective average SINR in each OFDM symbol</a:t>
            </a:r>
          </a:p>
          <a:p>
            <a:pPr lvl="1"/>
            <a:r>
              <a:rPr lang="en-US" dirty="0" smtClean="0"/>
              <a:t>Map from AWGN PER to multipath channel PER by using a Received Bit Mutual Information Rate (RBIR) mapping function</a:t>
            </a:r>
          </a:p>
          <a:p>
            <a:pPr lvl="1"/>
            <a:r>
              <a:rPr lang="en-US" dirty="0" smtClean="0"/>
              <a:t>Provide ns-3 with AWGN PER models and mapping functions for each MCS and each coding scheme, for different packet lengths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17" y="4757040"/>
            <a:ext cx="4951803" cy="19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MATLAB WLAN System Toolbox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UW </a:t>
            </a:r>
            <a:r>
              <a:rPr lang="en-US" dirty="0" err="1" smtClean="0"/>
              <a:t>FuNLAB</a:t>
            </a:r>
            <a:r>
              <a:rPr lang="en-US" dirty="0" smtClean="0"/>
              <a:t> transitioning from custom link simulator (developed by </a:t>
            </a:r>
            <a:r>
              <a:rPr lang="en-US" dirty="0" err="1" smtClean="0"/>
              <a:t>Safavi</a:t>
            </a:r>
            <a:r>
              <a:rPr lang="en-US" dirty="0" smtClean="0"/>
              <a:t>) to WLAN System Toolbox</a:t>
            </a:r>
          </a:p>
          <a:p>
            <a:r>
              <a:rPr lang="en-US" dirty="0" smtClean="0"/>
              <a:t>Data provided by </a:t>
            </a:r>
          </a:p>
          <a:p>
            <a:pPr marL="0" indent="0">
              <a:buNone/>
            </a:pPr>
            <a:r>
              <a:rPr lang="en-US" dirty="0" smtClean="0"/>
              <a:t>    R. </a:t>
            </a:r>
            <a:r>
              <a:rPr lang="en-US" dirty="0" err="1" smtClean="0"/>
              <a:t>Patidar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109085"/>
            <a:ext cx="6297930" cy="244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10" y="2689394"/>
            <a:ext cx="3984491" cy="21101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09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Testbed and research hardware alignment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Where possible, seek alignment between research testbeds/hardware and ns-3 scenarios</a:t>
            </a:r>
          </a:p>
          <a:p>
            <a:r>
              <a:rPr lang="en-US" dirty="0" smtClean="0"/>
              <a:t>Commonality or reuse of experimental control frameworks</a:t>
            </a:r>
          </a:p>
          <a:p>
            <a:r>
              <a:rPr lang="en-US" dirty="0" smtClean="0"/>
              <a:t>Use of testbeds/hardware for validation where possible</a:t>
            </a:r>
          </a:p>
          <a:p>
            <a:r>
              <a:rPr lang="en-US" dirty="0" smtClean="0"/>
              <a:t>Rutgers WINLAB </a:t>
            </a:r>
            <a:r>
              <a:rPr lang="en-US" dirty="0" smtClean="0"/>
              <a:t>ORBIT (past*); Utah's </a:t>
            </a:r>
            <a:r>
              <a:rPr lang="en-US" dirty="0" err="1" smtClean="0"/>
              <a:t>PhantomNet</a:t>
            </a:r>
            <a:r>
              <a:rPr lang="en-US" dirty="0" smtClean="0"/>
              <a:t>, OAI, others...(planned)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sz="1800" dirty="0">
                <a:hlinkClick r:id="rId3"/>
              </a:rPr>
              <a:t>https://www.nsnam.org/wiki/HOWTO_use_ns-3_directly_on_the_ORBIT_testbed_hardware</a:t>
            </a:r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78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SpectrumWifiPhy</a:t>
            </a:r>
            <a:r>
              <a:rPr lang="en-US" dirty="0" smtClean="0"/>
              <a:t> and Wi-Fi related extensions for coexistence planned for ns-3.26 (July)</a:t>
            </a:r>
          </a:p>
          <a:p>
            <a:r>
              <a:rPr lang="en-US" dirty="0" smtClean="0"/>
              <a:t>LTE Carrier Aggregation (enabling cross-carrier scheduling) to be added by CTTC by fall timeframe</a:t>
            </a:r>
          </a:p>
          <a:p>
            <a:r>
              <a:rPr lang="en-US" dirty="0" smtClean="0"/>
              <a:t>Framework for incorporating link simulations, and basic OFDM models aligned with </a:t>
            </a:r>
            <a:r>
              <a:rPr lang="en-US" dirty="0" err="1" smtClean="0"/>
              <a:t>TGn</a:t>
            </a:r>
            <a:r>
              <a:rPr lang="en-US" dirty="0" smtClean="0"/>
              <a:t>/ac, to be added</a:t>
            </a:r>
          </a:p>
          <a:p>
            <a:r>
              <a:rPr lang="en-US" dirty="0" smtClean="0"/>
              <a:t>Full 3GPP coexistence methodology support in mainline releases requires additional integration work</a:t>
            </a:r>
          </a:p>
          <a:p>
            <a:r>
              <a:rPr lang="en-US" dirty="0" smtClean="0"/>
              <a:t>Other open source contributions (e.g. frame capture models from WINLAB) need review and integration</a:t>
            </a:r>
          </a:p>
        </p:txBody>
      </p:sp>
    </p:spTree>
    <p:extLst>
      <p:ext uri="{BB962C8B-B14F-4D97-AF65-F5344CB8AC3E}">
        <p14:creationId xmlns:p14="http://schemas.microsoft.com/office/powerpoint/2010/main" val="30882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Make ns-3 a free, open source, and trusted simulator for system evaluations of Wi-Fi evolution and coexistence 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the PHY abstraction of the Wi-Fi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Conformance to IEEE 802.11ax and 3GPP RAN-1 scenarios and methodologies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Testbed alignment for validation and improved experimental workflow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Full reproducibility and community validation and extensions</a:t>
            </a:r>
          </a:p>
        </p:txBody>
      </p:sp>
    </p:spTree>
    <p:extLst>
      <p:ext uri="{BB962C8B-B14F-4D97-AF65-F5344CB8AC3E}">
        <p14:creationId xmlns:p14="http://schemas.microsoft.com/office/powerpoint/2010/main" val="26922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523365"/>
            <a:ext cx="8196210" cy="4015497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ns-3 is an "integrated system simulator" in the taxonomy of IEEE 802.11ax methodology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As opposed to "link" or "PER simulator" focused on high fidelity PHY modeling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ns-3 has full-stack models for end-to-end performance assessment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But... current Wi-Fi model has 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limitations in its current PHY abstraction; and 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does not support coexistence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Describe current and proposed future ns-3 PHY architecture for Wi-Fi evolution and coexistence studies</a:t>
            </a:r>
          </a:p>
          <a:p>
            <a:pPr lvl="1"/>
            <a:r>
              <a:rPr lang="en-US" sz="2400" dirty="0" smtClean="0"/>
              <a:t>Motivation</a:t>
            </a:r>
          </a:p>
          <a:p>
            <a:pPr lvl="1"/>
            <a:r>
              <a:rPr lang="en-US" sz="2400" dirty="0" smtClean="0"/>
              <a:t>LTE/Wi-Fi (LAA) coexistence experience</a:t>
            </a:r>
          </a:p>
          <a:p>
            <a:pPr lvl="1"/>
            <a:r>
              <a:rPr lang="en-US" sz="2400" dirty="0" smtClean="0"/>
              <a:t>Future plans for PHY architecture</a:t>
            </a:r>
          </a:p>
          <a:p>
            <a:pPr lvl="1"/>
            <a:r>
              <a:rPr lang="en-US" sz="2400" dirty="0" smtClean="0"/>
              <a:t>Future plans for </a:t>
            </a:r>
            <a:r>
              <a:rPr lang="en-US" sz="2400" dirty="0" smtClean="0"/>
              <a:t>alignment with other projects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22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9177" y="1552696"/>
            <a:ext cx="826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Modular architecture that supports multiple levels of abstraction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77" y="1944362"/>
            <a:ext cx="8260796" cy="24690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4855" y="4733925"/>
            <a:ext cx="5261937" cy="1566768"/>
            <a:chOff x="744855" y="4733925"/>
            <a:chExt cx="5261937" cy="1566768"/>
          </a:xfrm>
        </p:grpSpPr>
        <p:sp>
          <p:nvSpPr>
            <p:cNvPr id="30" name="Rectangle 29"/>
            <p:cNvSpPr/>
            <p:nvPr/>
          </p:nvSpPr>
          <p:spPr>
            <a:xfrm>
              <a:off x="744855" y="4733925"/>
              <a:ext cx="1569720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Application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4855" y="5044869"/>
              <a:ext cx="1569720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Tcp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4855" y="5386293"/>
              <a:ext cx="1569720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Internet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4855" y="5691093"/>
              <a:ext cx="1569720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Mac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4855" y="5995893"/>
              <a:ext cx="1569720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Phy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2423160" y="4733925"/>
              <a:ext cx="289560" cy="126196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21305" y="5165003"/>
              <a:ext cx="3166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Already high fidelity capabilities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21305" y="5916550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Proposed fidelity improvements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14" idx="1"/>
              <a:endCxn id="34" idx="3"/>
            </p:cNvCxnSpPr>
            <p:nvPr/>
          </p:nvCxnSpPr>
          <p:spPr>
            <a:xfrm flipH="1">
              <a:off x="2314575" y="6101216"/>
              <a:ext cx="506730" cy="470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13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679315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Make ns-3 a freely available, trusted simulator for system evaluations of Wi-Fi evolution and coexistence 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Improvements to the PHY abstraction of the Wi-Fi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Conformance to IEEE 802.11ax and 3GPP RAN-1 scenarios and methodologies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Alignment with testbeds for validation and improved experimental workflow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Attention to full reproducibility and community validation and extensions</a:t>
            </a:r>
          </a:p>
        </p:txBody>
      </p:sp>
    </p:spTree>
    <p:extLst>
      <p:ext uri="{BB962C8B-B14F-4D97-AF65-F5344CB8AC3E}">
        <p14:creationId xmlns:p14="http://schemas.microsoft.com/office/powerpoint/2010/main" val="34977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Current ns-3 PHY abstraction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19149" y="1786067"/>
            <a:ext cx="8637270" cy="4981550"/>
            <a:chOff x="219149" y="1786067"/>
            <a:chExt cx="8637270" cy="4981550"/>
          </a:xfrm>
        </p:grpSpPr>
        <p:sp>
          <p:nvSpPr>
            <p:cNvPr id="32" name="Rounded Rectangle 31"/>
            <p:cNvSpPr/>
            <p:nvPr/>
          </p:nvSpPr>
          <p:spPr>
            <a:xfrm>
              <a:off x="4592627" y="3585999"/>
              <a:ext cx="4076202" cy="1869222"/>
            </a:xfrm>
            <a:prstGeom prst="roundRect">
              <a:avLst/>
            </a:prstGeom>
            <a:solidFill>
              <a:srgbClr val="F8F8F8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7506" y="3561822"/>
              <a:ext cx="1489189" cy="1494515"/>
            </a:xfrm>
            <a:prstGeom prst="roundRect">
              <a:avLst/>
            </a:prstGeom>
            <a:solidFill>
              <a:srgbClr val="F8F8F8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18006" y="2000998"/>
              <a:ext cx="1489189" cy="1494515"/>
            </a:xfrm>
            <a:prstGeom prst="roundRect">
              <a:avLst/>
            </a:prstGeom>
            <a:solidFill>
              <a:srgbClr val="F8F8F8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AutoShape 25"/>
            <p:cNvSpPr>
              <a:spLocks noChangeArrowheads="1"/>
            </p:cNvSpPr>
            <p:nvPr/>
          </p:nvSpPr>
          <p:spPr bwMode="auto">
            <a:xfrm>
              <a:off x="2047764" y="4770953"/>
              <a:ext cx="2140919" cy="1004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/>
              </a:outerShdw>
            </a:effectLst>
          </p:spPr>
          <p:txBody>
            <a:bodyPr lIns="67500" tIns="35100" rIns="67500" bIns="35100"/>
            <a:lstStyle/>
            <a:p>
              <a:pPr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r>
                <a:rPr lang="en-GB" sz="1350" b="1" dirty="0" err="1" smtClean="0">
                  <a:solidFill>
                    <a:srgbClr val="000000"/>
                  </a:solidFill>
                </a:rPr>
                <a:t>YansWifiChannel</a:t>
              </a:r>
              <a:endParaRPr lang="en-GB" sz="135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483" y="4647128"/>
              <a:ext cx="1210865" cy="3429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9483" y="4736113"/>
              <a:ext cx="944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YansWifiPhy</a:t>
              </a:r>
              <a:endParaRPr lang="en-US" sz="12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780778" y="4577476"/>
              <a:ext cx="331279" cy="337542"/>
              <a:chOff x="2271332" y="3779044"/>
              <a:chExt cx="441705" cy="45005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271332" y="4229100"/>
                <a:ext cx="3559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27312" y="3990559"/>
                <a:ext cx="0" cy="2385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 flipV="1">
                <a:off x="2541587" y="3779044"/>
                <a:ext cx="171450" cy="185737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69913" y="4043325"/>
              <a:ext cx="1210865" cy="3429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3545" y="4125323"/>
              <a:ext cx="711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MacLow</a:t>
              </a:r>
              <a:endParaRPr lang="en-US" sz="12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88258" y="4647127"/>
              <a:ext cx="332184" cy="2159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652407" y="3062126"/>
              <a:ext cx="1210865" cy="3429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3086" y="3083457"/>
              <a:ext cx="944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YansWifiPhy</a:t>
              </a:r>
              <a:endParaRPr lang="en-US" sz="12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873702" y="2992474"/>
              <a:ext cx="331279" cy="337542"/>
              <a:chOff x="2271332" y="3779044"/>
              <a:chExt cx="441705" cy="45005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271332" y="4229100"/>
                <a:ext cx="3559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627312" y="3990559"/>
                <a:ext cx="0" cy="2385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Isosceles Triangle 20"/>
              <p:cNvSpPr/>
              <p:nvPr/>
            </p:nvSpPr>
            <p:spPr>
              <a:xfrm flipV="1">
                <a:off x="2541587" y="3779044"/>
                <a:ext cx="171450" cy="185737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662837" y="2458323"/>
              <a:ext cx="1210865" cy="3429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46469" y="2540321"/>
              <a:ext cx="711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MacLow</a:t>
              </a:r>
              <a:endParaRPr lang="en-US" sz="1200" dirty="0"/>
            </a:p>
          </p:txBody>
        </p:sp>
        <p:cxnSp>
          <p:nvCxnSpPr>
            <p:cNvPr id="24" name="Straight Connector 23"/>
            <p:cNvCxnSpPr>
              <a:endCxn id="6" idx="3"/>
            </p:cNvCxnSpPr>
            <p:nvPr/>
          </p:nvCxnSpPr>
          <p:spPr>
            <a:xfrm flipH="1">
              <a:off x="3118222" y="3185951"/>
              <a:ext cx="86759" cy="164245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278699" y="2232771"/>
              <a:ext cx="0" cy="2255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19586" y="2000999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upper layers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185775" y="3817773"/>
              <a:ext cx="0" cy="2255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43981" y="3586000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upper layers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1230" y="5994343"/>
              <a:ext cx="1754184" cy="4190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3739" y="5981428"/>
              <a:ext cx="1513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Propagation Loss and</a:t>
              </a:r>
            </a:p>
            <a:p>
              <a:r>
                <a:rPr lang="en-US" sz="1200" dirty="0" smtClean="0"/>
                <a:t>Delay models</a:t>
              </a:r>
              <a:endParaRPr lang="en-US" sz="12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204981" y="5760424"/>
              <a:ext cx="0" cy="2255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764605" y="4696398"/>
              <a:ext cx="1210865" cy="3429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64605" y="4785383"/>
              <a:ext cx="944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YansWifiPhy</a:t>
              </a:r>
              <a:endParaRPr lang="en-US" sz="1200" dirty="0"/>
            </a:p>
          </p:txBody>
        </p:sp>
        <p:grpSp>
          <p:nvGrpSpPr>
            <p:cNvPr id="35" name="Group 34"/>
            <p:cNvGrpSpPr/>
            <p:nvPr/>
          </p:nvGrpSpPr>
          <p:grpSpPr>
            <a:xfrm flipH="1">
              <a:off x="4422459" y="4586328"/>
              <a:ext cx="331279" cy="337542"/>
              <a:chOff x="2271332" y="3779044"/>
              <a:chExt cx="441705" cy="450056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2271332" y="4229100"/>
                <a:ext cx="3559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627312" y="3990559"/>
                <a:ext cx="0" cy="2385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Isosceles Triangle 37"/>
              <p:cNvSpPr/>
              <p:nvPr/>
            </p:nvSpPr>
            <p:spPr>
              <a:xfrm flipV="1">
                <a:off x="2541587" y="3779044"/>
                <a:ext cx="171450" cy="185737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4775035" y="4092595"/>
              <a:ext cx="1210865" cy="3429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5380467" y="4435494"/>
              <a:ext cx="10430" cy="260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058667" y="4174592"/>
              <a:ext cx="711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MacLow</a:t>
              </a:r>
              <a:endParaRPr lang="en-US" sz="12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390897" y="3867043"/>
              <a:ext cx="0" cy="2255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949103" y="3635270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upper layers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4041766" y="4662571"/>
              <a:ext cx="325539" cy="2412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6304803" y="4696922"/>
              <a:ext cx="973514" cy="3429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81523" y="4645401"/>
              <a:ext cx="951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Interference</a:t>
              </a:r>
            </a:p>
            <a:p>
              <a:r>
                <a:rPr lang="en-US" sz="1200" dirty="0" smtClean="0"/>
                <a:t>Helper</a:t>
              </a:r>
              <a:endParaRPr lang="en-US" sz="12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5985900" y="4879039"/>
              <a:ext cx="321311" cy="940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178486" y="4386226"/>
              <a:ext cx="0" cy="2255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278699" y="2801224"/>
              <a:ext cx="0" cy="2255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7597220" y="4691620"/>
              <a:ext cx="901779" cy="3429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81071" y="4758947"/>
              <a:ext cx="903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ErrorModel</a:t>
              </a:r>
              <a:endParaRPr lang="en-US" sz="1200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7286340" y="4863071"/>
              <a:ext cx="321311" cy="940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8015863" y="3131777"/>
              <a:ext cx="16966" cy="1420406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531180" y="2101302"/>
              <a:ext cx="3219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After exposing the Packet object to</a:t>
              </a:r>
            </a:p>
            <a:p>
              <a:r>
                <a:rPr lang="en-US" sz="1350" dirty="0" smtClean="0"/>
                <a:t>loss and delay, Packet objects are</a:t>
              </a:r>
            </a:p>
            <a:p>
              <a:r>
                <a:rPr lang="en-US" sz="1350" dirty="0" smtClean="0"/>
                <a:t>copied to every other </a:t>
              </a:r>
              <a:r>
                <a:rPr lang="en-US" sz="1350" dirty="0" err="1" smtClean="0"/>
                <a:t>Phy</a:t>
              </a:r>
              <a:r>
                <a:rPr lang="en-US" sz="1350" dirty="0" smtClean="0"/>
                <a:t> attached</a:t>
              </a:r>
            </a:p>
            <a:p>
              <a:r>
                <a:rPr lang="en-US" sz="1350" dirty="0" smtClean="0"/>
                <a:t>to the </a:t>
              </a:r>
              <a:r>
                <a:rPr lang="en-US" sz="1350" dirty="0" err="1" smtClean="0"/>
                <a:t>Wifi</a:t>
              </a:r>
              <a:r>
                <a:rPr lang="en-US" sz="1350" dirty="0" smtClean="0"/>
                <a:t> Channel </a:t>
              </a:r>
              <a:endParaRPr lang="en-US" sz="135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97256" y="2113280"/>
              <a:ext cx="1859163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Error model objects</a:t>
              </a:r>
            </a:p>
            <a:p>
              <a:r>
                <a:rPr lang="en-US" sz="1350" dirty="0" smtClean="0"/>
                <a:t>probabilistically drop</a:t>
              </a:r>
            </a:p>
            <a:p>
              <a:r>
                <a:rPr lang="en-US" sz="1350" dirty="0" smtClean="0"/>
                <a:t>packets based on the</a:t>
              </a:r>
            </a:p>
            <a:p>
              <a:r>
                <a:rPr lang="en-US" sz="1350" dirty="0" smtClean="0"/>
                <a:t>SINR of the received</a:t>
              </a:r>
            </a:p>
            <a:p>
              <a:r>
                <a:rPr lang="en-US" sz="1350" dirty="0" smtClean="0"/>
                <a:t>packets</a:t>
              </a:r>
              <a:endParaRPr lang="en-US" sz="135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3388322" y="3131777"/>
              <a:ext cx="521115" cy="198239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389365" y="4834418"/>
              <a:ext cx="878904" cy="768922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763500" y="1786067"/>
              <a:ext cx="880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Wi-Fi </a:t>
              </a:r>
              <a:r>
                <a:rPr lang="en-US" sz="1200" b="1" dirty="0"/>
                <a:t>node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2204" y="3272552"/>
              <a:ext cx="880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Wi-Fi node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2430" y="3298948"/>
              <a:ext cx="880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Wi-Fi node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9149" y="5636538"/>
              <a:ext cx="1859163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Packet objects are copied to the </a:t>
              </a:r>
              <a:r>
                <a:rPr lang="en-US" sz="1350" dirty="0" err="1" smtClean="0"/>
                <a:t>Wifi</a:t>
              </a:r>
              <a:r>
                <a:rPr lang="en-US" sz="1350" dirty="0" smtClean="0"/>
                <a:t> Channel object, and associated with a transmit power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4061838" y="3284177"/>
              <a:ext cx="228726" cy="1024902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6630728" y="5186825"/>
              <a:ext cx="1" cy="573599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056318" y="5716124"/>
              <a:ext cx="22219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The </a:t>
              </a:r>
              <a:r>
                <a:rPr lang="en-US" sz="1350" dirty="0" err="1" smtClean="0"/>
                <a:t>Phy</a:t>
              </a:r>
              <a:r>
                <a:rPr lang="en-US" sz="1350" dirty="0" smtClean="0"/>
                <a:t> layer uses an</a:t>
              </a:r>
            </a:p>
            <a:p>
              <a:r>
                <a:rPr lang="en-US" sz="1350" dirty="0" smtClean="0"/>
                <a:t>Interference Helper object to track and aggregate interference signals </a:t>
              </a: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47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Current PHY limitations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785995"/>
          </a:xfrm>
        </p:spPr>
        <p:txBody>
          <a:bodyPr/>
          <a:lstStyle/>
          <a:p>
            <a:r>
              <a:rPr lang="en-US" dirty="0" smtClean="0"/>
              <a:t>Signals from different technologies cannot coexist</a:t>
            </a:r>
          </a:p>
          <a:p>
            <a:r>
              <a:rPr lang="en-US" dirty="0" smtClean="0"/>
              <a:t>All signals are modelled as flat across the passband (with no frequency decomposition)</a:t>
            </a:r>
          </a:p>
          <a:p>
            <a:r>
              <a:rPr lang="en-US" dirty="0" smtClean="0"/>
              <a:t>Lack of multi-stage reception models</a:t>
            </a:r>
          </a:p>
          <a:p>
            <a:pPr lvl="1"/>
            <a:r>
              <a:rPr lang="en-US" dirty="0" smtClean="0"/>
              <a:t>No support for frame capture effect</a:t>
            </a:r>
          </a:p>
          <a:p>
            <a:pPr lvl="1"/>
            <a:r>
              <a:rPr lang="en-US" dirty="0" smtClean="0"/>
              <a:t>No modeling of preamble success/failure</a:t>
            </a:r>
          </a:p>
          <a:p>
            <a:r>
              <a:rPr lang="en-US" dirty="0" smtClean="0"/>
              <a:t>Error models are presently limited to AWGN channels</a:t>
            </a:r>
          </a:p>
          <a:p>
            <a:r>
              <a:rPr lang="en-US" dirty="0" smtClean="0"/>
              <a:t>Default error models and model for SNR variation within a frame make assumptions of independence, leading to pessimistic error curves</a:t>
            </a:r>
          </a:p>
          <a:p>
            <a:r>
              <a:rPr lang="en-US" dirty="0" smtClean="0"/>
              <a:t>Lack of n/ac features at the PHY (MIMO, </a:t>
            </a:r>
            <a:r>
              <a:rPr lang="en-US" dirty="0" err="1" smtClean="0"/>
              <a:t>Tx</a:t>
            </a:r>
            <a:r>
              <a:rPr lang="en-US" dirty="0"/>
              <a:t> </a:t>
            </a:r>
            <a:r>
              <a:rPr lang="en-US" dirty="0" smtClean="0"/>
              <a:t>beamforming, STBC, LDPC)</a:t>
            </a:r>
          </a:p>
        </p:txBody>
      </p:sp>
    </p:spTree>
    <p:extLst>
      <p:ext uri="{BB962C8B-B14F-4D97-AF65-F5344CB8AC3E}">
        <p14:creationId xmlns:p14="http://schemas.microsoft.com/office/powerpoint/2010/main" val="6850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679315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Make ns-3 a freely available, trusted simulator for system evaluations of Wi-Fi evolution and coexistence 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Improvements to the PHY abstraction of the Wi-Fi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Conformance to IEEE 802.11ax and 3GPP RAN-1 scenarios and methodologies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Alignment with testbeds for validation and improved experimental workflow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Attention to full reproducibility and community validation and extensions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9235" y="3078480"/>
            <a:ext cx="8336280" cy="822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7076" y="3901440"/>
            <a:ext cx="2758440" cy="3925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5948" y="5545524"/>
            <a:ext cx="8336280" cy="822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9076" y="1128961"/>
            <a:ext cx="5637724" cy="3925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Work initiated in LAA Wi-Fi Coexistence project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70C0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1291</Words>
  <Application>Microsoft Office PowerPoint</Application>
  <PresentationFormat>On-screen Show (4:3)</PresentationFormat>
  <Paragraphs>196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Encode Sans Normal Black</vt:lpstr>
      <vt:lpstr>Encode Sans Normal Medium</vt:lpstr>
      <vt:lpstr>Lucida Grande</vt:lpstr>
      <vt:lpstr>Open Sans Light</vt:lpstr>
      <vt:lpstr>Times New Roman</vt:lpstr>
      <vt:lpstr>Uni Sans Regular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2016-06-17T19:43:49Z</dcterms:created>
  <dcterms:modified xsi:type="dcterms:W3CDTF">2016-06-17T19:44:58Z</dcterms:modified>
</cp:coreProperties>
</file>