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314" r:id="rId2"/>
    <p:sldId id="373" r:id="rId3"/>
    <p:sldId id="353" r:id="rId4"/>
    <p:sldId id="377" r:id="rId5"/>
    <p:sldId id="378" r:id="rId6"/>
    <p:sldId id="371" r:id="rId7"/>
    <p:sldId id="372" r:id="rId8"/>
    <p:sldId id="374" r:id="rId9"/>
    <p:sldId id="343" r:id="rId10"/>
    <p:sldId id="375" r:id="rId11"/>
    <p:sldId id="363" r:id="rId12"/>
    <p:sldId id="368" r:id="rId13"/>
    <p:sldId id="380" r:id="rId14"/>
    <p:sldId id="379" r:id="rId15"/>
    <p:sldId id="381" r:id="rId16"/>
    <p:sldId id="347" r:id="rId17"/>
    <p:sldId id="382" r:id="rId18"/>
  </p:sldIdLst>
  <p:sldSz cx="9144000" cy="6858000" type="screen4x3"/>
  <p:notesSz cx="9926638" cy="14301788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2AC"/>
    <a:srgbClr val="F9A5B9"/>
    <a:srgbClr val="FF0000"/>
    <a:srgbClr val="F99605"/>
    <a:srgbClr val="E4BACC"/>
    <a:srgbClr val="D6C8D4"/>
    <a:srgbClr val="E6EAB4"/>
    <a:srgbClr val="DACC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38" autoAdjust="0"/>
    <p:restoredTop sz="90315" autoAdjust="0"/>
  </p:normalViewPr>
  <p:slideViewPr>
    <p:cSldViewPr snapToGrid="0">
      <p:cViewPr>
        <p:scale>
          <a:sx n="74" d="100"/>
          <a:sy n="74" d="100"/>
        </p:scale>
        <p:origin x="-715" y="-1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4302883" cy="713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1115" tIns="70558" rIns="141115" bIns="70558" numCol="1" anchor="t" anchorCtr="0" compatLnSpc="1">
            <a:prstTxWarp prst="textNoShape">
              <a:avLst/>
            </a:prstTxWarp>
          </a:bodyPr>
          <a:lstStyle>
            <a:lvl1pPr algn="l" defTabSz="1411414">
              <a:defRPr sz="19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1397" y="2"/>
            <a:ext cx="4302881" cy="713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1115" tIns="70558" rIns="141115" bIns="70558" numCol="1" anchor="t" anchorCtr="0" compatLnSpc="1">
            <a:prstTxWarp prst="textNoShape">
              <a:avLst/>
            </a:prstTxWarp>
          </a:bodyPr>
          <a:lstStyle>
            <a:lvl1pPr algn="r" defTabSz="1411414">
              <a:defRPr sz="19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85888" y="1073150"/>
            <a:ext cx="7154862" cy="5365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91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428" y="6794154"/>
            <a:ext cx="7941783" cy="6435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1115" tIns="70558" rIns="141115" bIns="705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191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3586015"/>
            <a:ext cx="4302883" cy="713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1115" tIns="70558" rIns="141115" bIns="70558" numCol="1" anchor="b" anchorCtr="0" compatLnSpc="1">
            <a:prstTxWarp prst="textNoShape">
              <a:avLst/>
            </a:prstTxWarp>
          </a:bodyPr>
          <a:lstStyle>
            <a:lvl1pPr algn="l" defTabSz="1411414">
              <a:defRPr sz="19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91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1397" y="13586015"/>
            <a:ext cx="4302881" cy="713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1115" tIns="70558" rIns="141115" bIns="70558" numCol="1" anchor="b" anchorCtr="0" compatLnSpc="1">
            <a:prstTxWarp prst="textNoShape">
              <a:avLst/>
            </a:prstTxWarp>
          </a:bodyPr>
          <a:lstStyle>
            <a:lvl1pPr algn="r" defTabSz="1411414">
              <a:defRPr sz="1900">
                <a:latin typeface="Times New Roman" pitchFamily="18" charset="0"/>
              </a:defRPr>
            </a:lvl1pPr>
          </a:lstStyle>
          <a:p>
            <a:pPr>
              <a:defRPr/>
            </a:pPr>
            <a:fld id="{189BF1A7-2E60-4570-BBB4-AE513F108D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0987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1151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115888"/>
            <a:ext cx="8208962" cy="8651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4213" y="1268413"/>
            <a:ext cx="4027487" cy="4968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64100" y="1268413"/>
            <a:ext cx="4029075" cy="24082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64100" y="3829050"/>
            <a:ext cx="4029075" cy="24082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Opening 5G : WNPE 2016, University of Washington, 17/06/2016</a:t>
            </a:r>
            <a:endParaRPr lang="fr-FR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93B391-2D3F-4B18-ACCC-DA2CCE1B2F7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0121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1928813" y="6408738"/>
            <a:ext cx="5072062" cy="449262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Opening 5G : WNPE 2016, University of Washington, 17/06/2016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04256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1268413"/>
            <a:ext cx="4027487" cy="4968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4100" y="1268413"/>
            <a:ext cx="4029075" cy="4968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Opening 5G : WNPE 2016, University of Washington, 17/06/2016</a:t>
            </a:r>
            <a:endParaRPr lang="fr-F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AAF8E1-B3C1-436C-990A-FEE26BBEFEE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0710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Opening 5G : WNPE 2016, University of Washington, 17/06/2016</a:t>
            </a:r>
            <a:endParaRPr lang="fr-FR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A3B494-5E97-4233-BADE-A69D503B671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6055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712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Opening 5G : WNPE 2016, University of Washington, 17/06/2016</a:t>
            </a:r>
            <a:endParaRPr lang="fr-F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4283075" y="6631826"/>
            <a:ext cx="576263" cy="1968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54BED4-DA83-4C2F-927A-DEA4FD6B1D9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4146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Opening 5G : WNPE 2016, University of Washington, 17/06/2016</a:t>
            </a:r>
            <a:endParaRPr lang="fr-F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87A23-EE74-437E-BDC0-7928CD7B2D8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482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Opening 5G : WNPE 2016, University of Washington, 17/06/2016</a:t>
            </a:r>
            <a:endParaRPr lang="fr-F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AEE2F1-3CF7-4176-A016-6D0B00EBECB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249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2125" y="115888"/>
            <a:ext cx="2051050" cy="6121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4213" y="115888"/>
            <a:ext cx="6005512" cy="6121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Opening 5G : WNPE 2016, University of Washington, 17/06/2016</a:t>
            </a:r>
            <a:endParaRPr lang="fr-F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F8803B-93D1-470A-ADF5-D314D580073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9063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268413"/>
            <a:ext cx="8208962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262147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928813" y="6408738"/>
            <a:ext cx="5072062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 smtClean="0">
                <a:solidFill>
                  <a:schemeClr val="bg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Opening 5G : WNPE 2016, University of Washington, 17/06/2016</a:t>
            </a:r>
            <a:endParaRPr lang="fr-FR"/>
          </a:p>
        </p:txBody>
      </p:sp>
      <p:sp>
        <p:nvSpPr>
          <p:cNvPr id="26214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115888"/>
            <a:ext cx="8208962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30" name="Line 7"/>
          <p:cNvSpPr>
            <a:spLocks noChangeShapeType="1"/>
          </p:cNvSpPr>
          <p:nvPr/>
        </p:nvSpPr>
        <p:spPr bwMode="auto">
          <a:xfrm>
            <a:off x="0" y="6318250"/>
            <a:ext cx="9144000" cy="0"/>
          </a:xfrm>
          <a:prstGeom prst="line">
            <a:avLst/>
          </a:prstGeom>
          <a:noFill/>
          <a:ln w="19050">
            <a:solidFill>
              <a:srgbClr val="B2B2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" name="Line 8"/>
          <p:cNvSpPr>
            <a:spLocks noChangeShapeType="1"/>
          </p:cNvSpPr>
          <p:nvPr/>
        </p:nvSpPr>
        <p:spPr bwMode="auto">
          <a:xfrm>
            <a:off x="0" y="6357938"/>
            <a:ext cx="9144000" cy="0"/>
          </a:xfrm>
          <a:prstGeom prst="line">
            <a:avLst/>
          </a:prstGeom>
          <a:noFill/>
          <a:ln w="19050">
            <a:solidFill>
              <a:srgbClr val="0099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215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283075" y="6642100"/>
            <a:ext cx="576263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fld id="{7381CB63-6B6B-40EC-857A-09556876BDC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pic>
        <p:nvPicPr>
          <p:cNvPr id="1033" name="Picture 9" descr="openairlogo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42075"/>
            <a:ext cx="100012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9" r:id="rId2"/>
    <p:sldLayoutId id="2147483889" r:id="rId3"/>
    <p:sldLayoutId id="2147483890" r:id="rId4"/>
    <p:sldLayoutId id="2147483891" r:id="rId5"/>
    <p:sldLayoutId id="2147483893" r:id="rId6"/>
    <p:sldLayoutId id="2147483894" r:id="rId7"/>
    <p:sldLayoutId id="2147483895" r:id="rId8"/>
    <p:sldLayoutId id="2147483896" r:id="rId9"/>
    <p:sldLayoutId id="2147483897" r:id="rId10"/>
  </p:sldLayoutIdLst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99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99CC"/>
          </a:solidFill>
          <a:effectLst>
            <a:outerShdw blurRad="38100" dist="38100" dir="2700000" algn="tl">
              <a:srgbClr val="C0C0C0"/>
            </a:outerShdw>
          </a:effectLst>
          <a:latin typeface="Eurostile LT Std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99CC"/>
          </a:solidFill>
          <a:effectLst>
            <a:outerShdw blurRad="38100" dist="38100" dir="2700000" algn="tl">
              <a:srgbClr val="C0C0C0"/>
            </a:outerShdw>
          </a:effectLst>
          <a:latin typeface="Eurostile LT Std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99CC"/>
          </a:solidFill>
          <a:effectLst>
            <a:outerShdw blurRad="38100" dist="38100" dir="2700000" algn="tl">
              <a:srgbClr val="C0C0C0"/>
            </a:outerShdw>
          </a:effectLst>
          <a:latin typeface="Eurostile LT Std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99CC"/>
          </a:solidFill>
          <a:effectLst>
            <a:outerShdw blurRad="38100" dist="38100" dir="2700000" algn="tl">
              <a:srgbClr val="C0C0C0"/>
            </a:outerShdw>
          </a:effectLst>
          <a:latin typeface="Eurostile LT Std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99CC"/>
          </a:solidFill>
          <a:effectLst>
            <a:outerShdw blurRad="38100" dist="38100" dir="2700000" algn="tl">
              <a:srgbClr val="C0C0C0"/>
            </a:outerShdw>
          </a:effectLst>
          <a:latin typeface="Eurostile LT Std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99CC"/>
          </a:solidFill>
          <a:effectLst>
            <a:outerShdw blurRad="38100" dist="38100" dir="2700000" algn="tl">
              <a:srgbClr val="C0C0C0"/>
            </a:outerShdw>
          </a:effectLst>
          <a:latin typeface="Eurostile LT Std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99CC"/>
          </a:solidFill>
          <a:effectLst>
            <a:outerShdw blurRad="38100" dist="38100" dir="2700000" algn="tl">
              <a:srgbClr val="C0C0C0"/>
            </a:outerShdw>
          </a:effectLst>
          <a:latin typeface="Eurostile LT Std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99CC"/>
          </a:solidFill>
          <a:effectLst>
            <a:outerShdw blurRad="38100" dist="38100" dir="2700000" algn="tl">
              <a:srgbClr val="C0C0C0"/>
            </a:outerShdw>
          </a:effectLst>
          <a:latin typeface="Eurostile LT Std" pitchFamily="34" charset="0"/>
        </a:defRPr>
      </a:lvl9pPr>
    </p:titleStyle>
    <p:bodyStyle>
      <a:lvl1pPr marL="342900" indent="-342900" algn="l" rtl="0" eaLnBrk="1" fontAlgn="base" hangingPunct="1">
        <a:spcBef>
          <a:spcPct val="50000"/>
        </a:spcBef>
        <a:spcAft>
          <a:spcPct val="0"/>
        </a:spcAft>
        <a:buClr>
          <a:srgbClr val="0099CC"/>
        </a:buClr>
        <a:buFont typeface="Wingdings" pitchFamily="2" charset="2"/>
        <a:buChar char="§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9CC"/>
        </a:buClr>
        <a:buFont typeface="Arial" pitchFamily="34" charset="0"/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99CC"/>
        </a:buClr>
        <a:buFont typeface="Marlett" pitchFamily="2" charset="2"/>
        <a:buChar char="h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99CC"/>
        </a:buClr>
        <a:buFont typeface="Wingdings" pitchFamily="2" charset="2"/>
        <a:buChar char="F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99CC"/>
        </a:buClr>
        <a:buFont typeface="Wingdings" pitchFamily="2" charset="2"/>
        <a:buChar char="s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99CC"/>
        </a:buClr>
        <a:buFont typeface="Wingdings" pitchFamily="2" charset="2"/>
        <a:buChar char="s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99CC"/>
        </a:buClr>
        <a:buFont typeface="Wingdings" pitchFamily="2" charset="2"/>
        <a:buChar char="s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99CC"/>
        </a:buClr>
        <a:buFont typeface="Wingdings" pitchFamily="2" charset="2"/>
        <a:buChar char="s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99CC"/>
        </a:buClr>
        <a:buFont typeface="Wingdings" pitchFamily="2" charset="2"/>
        <a:buChar char="s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png"/><Relationship Id="rId18" Type="http://schemas.openxmlformats.org/officeDocument/2006/relationships/hyperlink" Target="http://www.iminds.be/" TargetMode="External"/><Relationship Id="rId26" Type="http://schemas.openxmlformats.org/officeDocument/2006/relationships/hyperlink" Target="https://www.unipi.it/" TargetMode="External"/><Relationship Id="rId39" Type="http://schemas.openxmlformats.org/officeDocument/2006/relationships/image" Target="../media/image23.jpeg"/><Relationship Id="rId21" Type="http://schemas.openxmlformats.org/officeDocument/2006/relationships/image" Target="../media/image14.png"/><Relationship Id="rId34" Type="http://schemas.openxmlformats.org/officeDocument/2006/relationships/hyperlink" Target="http://www.uc3m.com/Home" TargetMode="External"/><Relationship Id="rId42" Type="http://schemas.openxmlformats.org/officeDocument/2006/relationships/hyperlink" Target="http://www.iith.ac.in/" TargetMode="External"/><Relationship Id="rId47" Type="http://schemas.openxmlformats.org/officeDocument/2006/relationships/image" Target="../media/image27.jpeg"/><Relationship Id="rId50" Type="http://schemas.openxmlformats.org/officeDocument/2006/relationships/hyperlink" Target="http://www.ruhr-uni-bochum.de/index_en.htm" TargetMode="External"/><Relationship Id="rId55" Type="http://schemas.openxmlformats.org/officeDocument/2006/relationships/image" Target="../media/image31.gif"/><Relationship Id="rId7" Type="http://schemas.openxmlformats.org/officeDocument/2006/relationships/hyperlink" Target="htpp://www.eurecom.fr/" TargetMode="External"/><Relationship Id="rId2" Type="http://schemas.openxmlformats.org/officeDocument/2006/relationships/image" Target="../media/image2.png"/><Relationship Id="rId16" Type="http://schemas.openxmlformats.org/officeDocument/2006/relationships/hyperlink" Target="http://english.cas.cn/" TargetMode="External"/><Relationship Id="rId20" Type="http://schemas.openxmlformats.org/officeDocument/2006/relationships/hyperlink" Target="http://www.utah.edu/" TargetMode="External"/><Relationship Id="rId29" Type="http://schemas.openxmlformats.org/officeDocument/2006/relationships/image" Target="../media/image18.png"/><Relationship Id="rId41" Type="http://schemas.openxmlformats.org/officeDocument/2006/relationships/image" Target="../media/image24.png"/><Relationship Id="rId54" Type="http://schemas.openxmlformats.org/officeDocument/2006/relationships/hyperlink" Target="http://www.uma.es/?set_language=en" TargetMode="External"/><Relationship Id="rId6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24" Type="http://schemas.openxmlformats.org/officeDocument/2006/relationships/hyperlink" Target="http://english.bupt.edu.cn/" TargetMode="External"/><Relationship Id="rId32" Type="http://schemas.openxmlformats.org/officeDocument/2006/relationships/hyperlink" Target="http://www.unibe.ch/index_eng.html" TargetMode="External"/><Relationship Id="rId37" Type="http://schemas.openxmlformats.org/officeDocument/2006/relationships/image" Target="../media/image22.gif"/><Relationship Id="rId40" Type="http://schemas.openxmlformats.org/officeDocument/2006/relationships/hyperlink" Target="http://en.uestc.edu.cn/" TargetMode="External"/><Relationship Id="rId45" Type="http://schemas.openxmlformats.org/officeDocument/2006/relationships/image" Target="../media/image26.jpeg"/><Relationship Id="rId53" Type="http://schemas.openxmlformats.org/officeDocument/2006/relationships/image" Target="../media/image30.png"/><Relationship Id="rId58" Type="http://schemas.openxmlformats.org/officeDocument/2006/relationships/hyperlink" Target="http://www.upmc.fr/en/" TargetMode="External"/><Relationship Id="rId5" Type="http://schemas.openxmlformats.org/officeDocument/2006/relationships/image" Target="../media/image5.png"/><Relationship Id="rId15" Type="http://schemas.openxmlformats.org/officeDocument/2006/relationships/image" Target="../media/image11.png"/><Relationship Id="rId23" Type="http://schemas.openxmlformats.org/officeDocument/2006/relationships/image" Target="../media/image15.png"/><Relationship Id="rId28" Type="http://schemas.openxmlformats.org/officeDocument/2006/relationships/hyperlink" Target="https://www.it.pt/" TargetMode="External"/><Relationship Id="rId36" Type="http://schemas.openxmlformats.org/officeDocument/2006/relationships/hyperlink" Target="http://www.essex.ac.uk/" TargetMode="External"/><Relationship Id="rId49" Type="http://schemas.openxmlformats.org/officeDocument/2006/relationships/image" Target="../media/image28.png"/><Relationship Id="rId57" Type="http://schemas.openxmlformats.org/officeDocument/2006/relationships/image" Target="../media/image32.png"/><Relationship Id="rId61" Type="http://schemas.openxmlformats.org/officeDocument/2006/relationships/image" Target="../media/image34.png"/><Relationship Id="rId10" Type="http://schemas.openxmlformats.org/officeDocument/2006/relationships/image" Target="../media/image8.png"/><Relationship Id="rId19" Type="http://schemas.openxmlformats.org/officeDocument/2006/relationships/image" Target="../media/image13.png"/><Relationship Id="rId31" Type="http://schemas.openxmlformats.org/officeDocument/2006/relationships/image" Target="../media/image19.png"/><Relationship Id="rId44" Type="http://schemas.openxmlformats.org/officeDocument/2006/relationships/hyperlink" Target="http://www.upc.edu/" TargetMode="External"/><Relationship Id="rId52" Type="http://schemas.openxmlformats.org/officeDocument/2006/relationships/hyperlink" Target="http://www.uth.gr/en/" TargetMode="External"/><Relationship Id="rId60" Type="http://schemas.openxmlformats.org/officeDocument/2006/relationships/hyperlink" Target="http://www.tum.de/" TargetMode="External"/><Relationship Id="rId4" Type="http://schemas.openxmlformats.org/officeDocument/2006/relationships/image" Target="../media/image4.png"/><Relationship Id="rId9" Type="http://schemas.openxmlformats.org/officeDocument/2006/relationships/hyperlink" Target="https://www.kent.ac.uk/" TargetMode="External"/><Relationship Id="rId14" Type="http://schemas.openxmlformats.org/officeDocument/2006/relationships/hyperlink" Target="http://www.ee.washington.edu/" TargetMode="External"/><Relationship Id="rId22" Type="http://schemas.openxmlformats.org/officeDocument/2006/relationships/hyperlink" Target="https://b-com.com/en" TargetMode="External"/><Relationship Id="rId27" Type="http://schemas.openxmlformats.org/officeDocument/2006/relationships/image" Target="../media/image17.png"/><Relationship Id="rId30" Type="http://schemas.openxmlformats.org/officeDocument/2006/relationships/hyperlink" Target="http://www.ed.ac.uk/home" TargetMode="External"/><Relationship Id="rId35" Type="http://schemas.openxmlformats.org/officeDocument/2006/relationships/image" Target="../media/image21.jpeg"/><Relationship Id="rId43" Type="http://schemas.openxmlformats.org/officeDocument/2006/relationships/image" Target="../media/image25.png"/><Relationship Id="rId48" Type="http://schemas.openxmlformats.org/officeDocument/2006/relationships/hyperlink" Target="http://www.winlab.rutgers.edu/" TargetMode="External"/><Relationship Id="rId56" Type="http://schemas.openxmlformats.org/officeDocument/2006/relationships/hyperlink" Target="https://www.mines-telecom.fr/" TargetMode="External"/><Relationship Id="rId8" Type="http://schemas.openxmlformats.org/officeDocument/2006/relationships/image" Target="../media/image7.png"/><Relationship Id="rId51" Type="http://schemas.openxmlformats.org/officeDocument/2006/relationships/image" Target="../media/image29.jpeg"/><Relationship Id="rId3" Type="http://schemas.openxmlformats.org/officeDocument/2006/relationships/image" Target="../media/image3.emf"/><Relationship Id="rId12" Type="http://schemas.openxmlformats.org/officeDocument/2006/relationships/hyperlink" Target="https://www.iiitd.ac.in/" TargetMode="External"/><Relationship Id="rId17" Type="http://schemas.openxmlformats.org/officeDocument/2006/relationships/image" Target="../media/image12.jpeg"/><Relationship Id="rId25" Type="http://schemas.openxmlformats.org/officeDocument/2006/relationships/image" Target="../media/image16.png"/><Relationship Id="rId33" Type="http://schemas.openxmlformats.org/officeDocument/2006/relationships/image" Target="../media/image20.jpeg"/><Relationship Id="rId38" Type="http://schemas.openxmlformats.org/officeDocument/2006/relationships/hyperlink" Target="https://www.tno.nl/en/" TargetMode="External"/><Relationship Id="rId46" Type="http://schemas.openxmlformats.org/officeDocument/2006/relationships/hyperlink" Target="http://www.com4innov.com/" TargetMode="External"/><Relationship Id="rId59" Type="http://schemas.openxmlformats.org/officeDocument/2006/relationships/image" Target="../media/image3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3" Type="http://schemas.openxmlformats.org/officeDocument/2006/relationships/image" Target="../media/image40.png"/><Relationship Id="rId7" Type="http://schemas.openxmlformats.org/officeDocument/2006/relationships/image" Target="../media/image44.jpeg"/><Relationship Id="rId12" Type="http://schemas.openxmlformats.org/officeDocument/2006/relationships/image" Target="../media/image49.png"/><Relationship Id="rId2" Type="http://schemas.openxmlformats.org/officeDocument/2006/relationships/image" Target="../media/image39.png"/><Relationship Id="rId16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48.jpeg"/><Relationship Id="rId5" Type="http://schemas.openxmlformats.org/officeDocument/2006/relationships/image" Target="../media/image42.jpeg"/><Relationship Id="rId15" Type="http://schemas.openxmlformats.org/officeDocument/2006/relationships/image" Target="../media/image5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OpenAirInterfa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069" y="19164"/>
            <a:ext cx="2128135" cy="2128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860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4589136" y="2720113"/>
            <a:ext cx="4534313" cy="3043690"/>
          </a:xfrm>
          <a:solidFill>
            <a:srgbClr val="FFFFFF"/>
          </a:solidFill>
          <a:ln w="38100"/>
        </p:spPr>
        <p:txBody>
          <a:bodyPr/>
          <a:lstStyle/>
          <a:p>
            <a:pPr algn="ctr">
              <a:defRPr/>
            </a:pPr>
            <a:r>
              <a:rPr lang="en-US" sz="2400" dirty="0" smtClean="0"/>
              <a:t>Opening 5G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1800" dirty="0">
                <a:effectLst/>
              </a:rPr>
              <a:t>Prof. R. </a:t>
            </a:r>
            <a:r>
              <a:rPr lang="en-US" sz="1800" dirty="0" err="1">
                <a:effectLst/>
              </a:rPr>
              <a:t>Knopp</a:t>
            </a:r>
            <a:r>
              <a:rPr lang="en-US" sz="1800" dirty="0">
                <a:effectLst/>
              </a:rPr>
              <a:t/>
            </a:r>
            <a:br>
              <a:rPr lang="en-US" sz="1800" dirty="0">
                <a:effectLst/>
              </a:rPr>
            </a:br>
            <a:r>
              <a:rPr lang="en-US" sz="1800" dirty="0">
                <a:effectLst/>
              </a:rPr>
              <a:t>Communication Systems Dept.</a:t>
            </a:r>
            <a:br>
              <a:rPr lang="en-US" sz="1800" dirty="0">
                <a:effectLst/>
              </a:rPr>
            </a:br>
            <a:r>
              <a:rPr lang="en-US" sz="1800" dirty="0">
                <a:effectLst/>
              </a:rPr>
              <a:t>EURECOM, Sophia </a:t>
            </a:r>
            <a:r>
              <a:rPr lang="en-US" sz="1800" dirty="0" err="1">
                <a:effectLst/>
              </a:rPr>
              <a:t>Antipolis</a:t>
            </a:r>
            <a:r>
              <a:rPr lang="en-US" sz="1800" dirty="0">
                <a:effectLst/>
              </a:rPr>
              <a:t> FRANCE</a:t>
            </a:r>
            <a:endParaRPr lang="en-US" sz="2400" dirty="0"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480" y="5917249"/>
            <a:ext cx="9346436" cy="671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 descr="http://www.openairinterface.org/wp-content/uploads/2015/06/BL_logo_large_200_10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13" y="1717628"/>
            <a:ext cx="195262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rcom_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96" y="1717628"/>
            <a:ext cx="2562225" cy="66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ack to hom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370" y="1789065"/>
            <a:ext cx="799922" cy="799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logo_Eurecom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44" y="673205"/>
            <a:ext cx="2410410" cy="91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8" name="Group 127"/>
          <p:cNvGrpSpPr/>
          <p:nvPr/>
        </p:nvGrpSpPr>
        <p:grpSpPr>
          <a:xfrm>
            <a:off x="167612" y="2558821"/>
            <a:ext cx="4473042" cy="3324017"/>
            <a:chOff x="3" y="366858"/>
            <a:chExt cx="9035689" cy="5627287"/>
          </a:xfrm>
        </p:grpSpPr>
        <p:pic>
          <p:nvPicPr>
            <p:cNvPr id="129" name="Picture 62" descr="univ_of_kent_100_x_180">
              <a:hlinkClick r:id="rId9"/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" y="366860"/>
              <a:ext cx="1092202" cy="5461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0" name="Picture 63" descr="https://www.openairinterface.org/wp-content/plugins/advanced-wp-columns/assets/js/plugins/views/img/1x1-pixel.pn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" y="366858"/>
              <a:ext cx="45719" cy="411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1" name="Picture 64" descr="IIT_delhi_50_x_408">
              <a:hlinkClick r:id="rId12"/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74" y="1089212"/>
              <a:ext cx="3454415" cy="3810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2" name="Picture 65" descr="https://www.openairinterface.org/wp-content/plugins/advanced-wp-columns/assets/js/plugins/views/img/1x1-pixel.pn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" y="366858"/>
              <a:ext cx="45719" cy="411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" name="Picture 66" descr="univ_of_wash_25_x_312">
              <a:hlinkClick r:id="rId14"/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7103" y="973706"/>
              <a:ext cx="4628589" cy="3337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4" name="Picture 67" descr="https://www.openairinterface.org/wp-content/plugins/advanced-wp-columns/assets/js/plugins/views/img/1x1-pixel.pn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" y="366858"/>
              <a:ext cx="45719" cy="411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5" name="Picture 68" descr="https://www.openairinterface.org/wp-content/plugins/advanced-wp-columns/assets/js/plugins/views/img/1x1-pixel.pn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" y="366858"/>
              <a:ext cx="45719" cy="411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6" name="Picture 69" descr="http://www.openairinterface.org/wp-content/uploads/2015/06/chinese-academy-of-science-logo_114_100.jpg">
              <a:hlinkClick r:id="rId16"/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2366" y="3744617"/>
              <a:ext cx="965205" cy="7620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7" name="Picture 70" descr="https://www.openairinterface.org/wp-content/plugins/advanced-wp-columns/assets/js/plugins/views/img/1x1-pixel.pn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" y="366858"/>
              <a:ext cx="45719" cy="411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8" name="Picture 71" descr="http://www.openairinterface.org/wp-content/uploads/2015/06/iMinds_logo_389_100.png">
              <a:hlinkClick r:id="rId18"/>
            </p:cNvPr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5706" y="442061"/>
              <a:ext cx="2035333" cy="4709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9" name="Picture 72" descr="https://www.openairinterface.org/wp-content/plugins/advanced-wp-columns/assets/js/plugins/views/img/1x1-pixel.pn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" y="366858"/>
              <a:ext cx="45719" cy="411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0" name="Picture 73" descr="http://www.openairinterface.org/wp-content/uploads/2015/06/University_of_Utah_horizontal_logo2.png">
              <a:hlinkClick r:id="rId20"/>
            </p:cNvPr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8510" y="406474"/>
              <a:ext cx="2382731" cy="5543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1" name="Picture 74" descr="https://www.openairinterface.org/wp-content/plugins/advanced-wp-columns/assets/js/plugins/views/img/1x1-pixel.pn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" y="366858"/>
              <a:ext cx="45719" cy="411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2" name="Picture 75" descr="https://www.openairinterface.org/wp-content/plugins/advanced-wp-columns/assets/js/plugins/views/img/1x1-pixel.pn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" y="366858"/>
              <a:ext cx="45719" cy="411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3" name="Picture 76" descr="http://www.openairinterface.org/wp-content/uploads/2015/06/b-com_logo_358_x_100.png">
              <a:hlinkClick r:id="rId22"/>
            </p:cNvPr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1167" y="2281393"/>
              <a:ext cx="1595741" cy="4011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4" name="Picture 77" descr="https://www.openairinterface.org/wp-content/plugins/advanced-wp-columns/assets/js/plugins/views/img/1x1-pixel.pn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" y="366858"/>
              <a:ext cx="45719" cy="411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5" name="Picture 78" descr="BUPT_100_x_350">
              <a:hlinkClick r:id="rId24"/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39738" y="2464281"/>
              <a:ext cx="2963349" cy="7620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6" name="Picture 79" descr="https://www.openairinterface.org/wp-content/plugins/advanced-wp-columns/assets/js/plugins/views/img/1x1-pixel.pn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" y="366858"/>
              <a:ext cx="45719" cy="411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7" name="Picture 80" descr="http://www.openairinterface.org/wp-content/uploads/2015/06/University_of_Pisa_90_x_90.png">
              <a:hlinkClick r:id="rId26"/>
            </p:cNvPr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908" y="5128981"/>
              <a:ext cx="913482" cy="8312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8" name="Picture 81" descr="https://www.openairinterface.org/wp-content/plugins/advanced-wp-columns/assets/js/plugins/views/img/1x1-pixel.pn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" y="366858"/>
              <a:ext cx="45719" cy="411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9" name="Picture 82" descr="logo-IT-pt">
              <a:hlinkClick r:id="rId28"/>
            </p:cNvPr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3076" y="1184462"/>
              <a:ext cx="2540011" cy="571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0" name="Picture 83" descr="https://www.openairinterface.org/wp-content/plugins/advanced-wp-columns/assets/js/plugins/views/img/1x1-pixel.pn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" y="366858"/>
              <a:ext cx="45719" cy="411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1" name="Picture 84" descr="logo_univ_edinburgh_417_x_100">
              <a:hlinkClick r:id="rId30"/>
            </p:cNvPr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4773" y="409343"/>
              <a:ext cx="2827879" cy="6096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2" name="Picture 85" descr="https://www.openairinterface.org/wp-content/plugins/advanced-wp-columns/assets/js/plugins/views/img/1x1-pixel.pn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" y="366858"/>
              <a:ext cx="45719" cy="411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3" name="Picture 86" descr="http://www.openairinterface.org/wp-content/uploads/2016/03/university-of-bern-logo_129x100.jpg">
              <a:hlinkClick r:id="rId32"/>
            </p:cNvPr>
            <p:cNvPicPr>
              <a:picLocks noChangeAspect="1" noChangeArrowheads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7925" y="4366976"/>
              <a:ext cx="1092203" cy="7620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4" name="Picture 87" descr="https://www.openairinterface.org/wp-content/plugins/advanced-wp-columns/assets/js/plugins/views/img/1x1-pixel.pn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" y="366858"/>
              <a:ext cx="45719" cy="411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5" name="Picture 88" descr="uc3m_logo">
              <a:hlinkClick r:id="rId34"/>
            </p:cNvPr>
            <p:cNvPicPr>
              <a:picLocks noChangeAspect="1" noChangeArrowheads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4084" y="1790852"/>
              <a:ext cx="2540014" cy="6781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6" name="Picture 89" descr="https://www.openairinterface.org/wp-content/plugins/advanced-wp-columns/assets/js/plugins/views/img/1x1-pixel.pn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" y="366858"/>
              <a:ext cx="45719" cy="411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7" name="Picture 90" descr="university_of_essex_logo_3621">
              <a:hlinkClick r:id="rId36"/>
            </p:cNvPr>
            <p:cNvPicPr>
              <a:picLocks noChangeAspect="1" noChangeArrowheads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2631" y="5128980"/>
              <a:ext cx="2540012" cy="8305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8" name="Picture 91" descr="https://www.openairinterface.org/wp-content/plugins/advanced-wp-columns/assets/js/plugins/views/img/1x1-pixel.pn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" y="366858"/>
              <a:ext cx="45719" cy="411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9" name="Picture 92" descr="http://www.openairinterface.org/wp-content/uploads/2015/06/TNO_ifl_zwart-logo-300x87.jpg">
              <a:hlinkClick r:id="rId38"/>
            </p:cNvPr>
            <p:cNvPicPr>
              <a:picLocks noChangeAspect="1" noChangeArrowheads="1"/>
            </p:cNvPicPr>
            <p:nvPr/>
          </p:nvPicPr>
          <p:blipFill>
            <a:blip r:embed="rId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6127" y="5331203"/>
              <a:ext cx="2540013" cy="6629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0" name="Picture 93" descr="https://www.openairinterface.org/wp-content/plugins/advanced-wp-columns/assets/js/plugins/views/img/1x1-pixel.pn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" y="366858"/>
              <a:ext cx="45719" cy="411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1" name="Picture 94" descr="https://www.openairinterface.org/wp-content/plugins/advanced-wp-columns/assets/js/plugins/views/img/1x1-pixel.pn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" y="366858"/>
              <a:ext cx="45719" cy="411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2" name="Picture 95" descr="http://www.openairinterface.org/wp-content/uploads/2015/06/UESTC_logo_100_x_100.png">
              <a:hlinkClick r:id="rId40"/>
            </p:cNvPr>
            <p:cNvPicPr>
              <a:picLocks noChangeAspect="1" noChangeArrowheads="1"/>
            </p:cNvPicPr>
            <p:nvPr/>
          </p:nvPicPr>
          <p:blipFill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2066" y="4506622"/>
              <a:ext cx="2738772" cy="5613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3" name="Picture 96" descr="https://www.openairinterface.org/wp-content/plugins/advanced-wp-columns/assets/js/plugins/views/img/1x1-pixel.pn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" y="366858"/>
              <a:ext cx="45719" cy="411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4" name="Picture 97" descr="http://www.openairinterface.org/wp-content/uploads/2016/03/iith-logo_90_901.png">
              <a:hlinkClick r:id="rId42"/>
            </p:cNvPr>
            <p:cNvPicPr>
              <a:picLocks noChangeAspect="1" noChangeArrowheads="1"/>
            </p:cNvPicPr>
            <p:nvPr/>
          </p:nvPicPr>
          <p:blipFill>
            <a:blip r:embed="rId4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578" y="2576063"/>
              <a:ext cx="924458" cy="8320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5" name="Picture 98" descr="https://www.openairinterface.org/wp-content/plugins/advanced-wp-columns/assets/js/plugins/views/img/1x1-pixel.pn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" y="366858"/>
              <a:ext cx="45719" cy="411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6" name="Picture 99" descr="UPC-logo">
              <a:hlinkClick r:id="rId44"/>
            </p:cNvPr>
            <p:cNvPicPr>
              <a:picLocks noChangeAspect="1" noChangeArrowheads="1"/>
            </p:cNvPicPr>
            <p:nvPr/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2244" y="1689139"/>
              <a:ext cx="2629341" cy="4963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7" name="Picture 100" descr="https://www.openairinterface.org/wp-content/plugins/advanced-wp-columns/assets/js/plugins/views/img/1x1-pixel.pn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" y="366858"/>
              <a:ext cx="45719" cy="411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8" name="Picture 101" descr="logo_com4innov_CMYB_hr_194_x_100">
              <a:hlinkClick r:id="rId46"/>
            </p:cNvPr>
            <p:cNvPicPr>
              <a:picLocks noChangeAspect="1" noChangeArrowheads="1"/>
            </p:cNvPicPr>
            <p:nvPr/>
          </p:nvPicPr>
          <p:blipFill>
            <a:blip r:embed="rId4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4766" y="2849998"/>
              <a:ext cx="1642543" cy="7620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9" name="Picture 102" descr="https://www.openairinterface.org/wp-content/plugins/advanced-wp-columns/assets/js/plugins/views/img/1x1-pixel.pn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" y="366858"/>
              <a:ext cx="45719" cy="411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0" name="Picture 103" descr="winlab_logo_320_100">
              <a:hlinkClick r:id="rId48"/>
            </p:cNvPr>
            <p:cNvPicPr>
              <a:picLocks noChangeAspect="1" noChangeArrowheads="1"/>
            </p:cNvPicPr>
            <p:nvPr/>
          </p:nvPicPr>
          <p:blipFill>
            <a:blip r:embed="rId4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631" y="3537385"/>
              <a:ext cx="2709348" cy="7620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1" name="Picture 104" descr="https://www.openairinterface.org/wp-content/plugins/advanced-wp-columns/assets/js/plugins/views/img/1x1-pixel.pn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" y="366858"/>
              <a:ext cx="45719" cy="411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2" name="Picture 105" descr="rub_logo">
              <a:hlinkClick r:id="rId50"/>
            </p:cNvPr>
            <p:cNvPicPr>
              <a:picLocks noChangeAspect="1" noChangeArrowheads="1"/>
            </p:cNvPicPr>
            <p:nvPr/>
          </p:nvPicPr>
          <p:blipFill>
            <a:blip r:embed="rId5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7356" y="3238199"/>
              <a:ext cx="846671" cy="7620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3" name="Picture 106" descr="https://www.openairinterface.org/wp-content/plugins/advanced-wp-columns/assets/js/plugins/views/img/1x1-pixel.pn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" y="366858"/>
              <a:ext cx="45719" cy="411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4" name="Picture 107" descr="UTHlogo_100x100">
              <a:hlinkClick r:id="rId52"/>
            </p:cNvPr>
            <p:cNvPicPr>
              <a:picLocks noChangeAspect="1" noChangeArrowheads="1"/>
            </p:cNvPicPr>
            <p:nvPr/>
          </p:nvPicPr>
          <p:blipFill>
            <a:blip r:embed="rId5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6128" y="3976534"/>
              <a:ext cx="875114" cy="10363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5" name="Picture 108" descr="https://www.openairinterface.org/wp-content/plugins/advanced-wp-columns/assets/js/plugins/views/img/1x1-pixel.pn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" y="366858"/>
              <a:ext cx="45719" cy="411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6" name="Picture 109" descr="universidad_malaga_logo">
              <a:hlinkClick r:id="rId54"/>
            </p:cNvPr>
            <p:cNvPicPr>
              <a:picLocks noChangeAspect="1" noChangeArrowheads="1"/>
            </p:cNvPicPr>
            <p:nvPr/>
          </p:nvPicPr>
          <p:blipFill>
            <a:blip r:embed="rId5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3501" y="3408075"/>
              <a:ext cx="812802" cy="7620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7" name="Picture 110" descr="https://www.openairinterface.org/wp-content/plugins/advanced-wp-columns/assets/js/plugins/views/img/1x1-pixel.pn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" y="366858"/>
              <a:ext cx="45719" cy="411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8" name="Picture 111" descr="inst_mines_telecom">
              <a:hlinkClick r:id="rId56"/>
            </p:cNvPr>
            <p:cNvPicPr>
              <a:picLocks noChangeAspect="1" noChangeArrowheads="1"/>
            </p:cNvPicPr>
            <p:nvPr/>
          </p:nvPicPr>
          <p:blipFill>
            <a:blip r:embed="rId5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297" y="4306016"/>
              <a:ext cx="931340" cy="7620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9" name="Picture 112" descr="https://www.openairinterface.org/wp-content/plugins/advanced-wp-columns/assets/js/plugins/views/img/1x1-pixel.pn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" y="366858"/>
              <a:ext cx="45719" cy="411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0" name="Picture 113" descr="https://www.openairinterface.org/wp-content/plugins/advanced-wp-columns/assets/js/plugins/views/img/1x1-pixel.pn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" y="366858"/>
              <a:ext cx="45719" cy="411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1" name="Picture 114" descr="upmc-logotype">
              <a:hlinkClick r:id="rId58"/>
            </p:cNvPr>
            <p:cNvPicPr>
              <a:picLocks noChangeAspect="1" noChangeArrowheads="1"/>
            </p:cNvPicPr>
            <p:nvPr/>
          </p:nvPicPr>
          <p:blipFill>
            <a:blip r:embed="rId5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6644" y="2807999"/>
              <a:ext cx="1701810" cy="5334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2" name="Picture 115" descr="https://www.openairinterface.org/wp-content/plugins/advanced-wp-columns/assets/js/plugins/views/img/1x1-pixel.pn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" y="366858"/>
              <a:ext cx="45719" cy="411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3" name="Picture 116" descr="http://www.openairinterface.org/wp-content/uploads/2015/06/tu_muenchen_logo1.png">
              <a:hlinkClick r:id="rId60"/>
            </p:cNvPr>
            <p:cNvPicPr>
              <a:picLocks noChangeAspect="1" noChangeArrowheads="1"/>
            </p:cNvPicPr>
            <p:nvPr/>
          </p:nvPicPr>
          <p:blipFill>
            <a:blip r:embed="rId6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5" y="1753871"/>
              <a:ext cx="2607747" cy="7620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4" name="Picture 117" descr="https://www.openairinterface.org/wp-content/plugins/advanced-wp-columns/assets/js/plugins/views/img/1x1-pixel.pn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" y="366858"/>
              <a:ext cx="45719" cy="411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5" name="Picture 118" descr="https://www.openairinterface.org/wp-content/plugins/advanced-wp-columns/assets/js/plugins/views/img/1x1-pixel.pn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" y="366858"/>
              <a:ext cx="45719" cy="411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45" name="Picture 121" descr="Alcatel OneTouch"/>
          <p:cNvPicPr>
            <a:picLocks noChangeAspect="1" noChangeArrowheads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847" y="1892074"/>
            <a:ext cx="1641012" cy="492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bit more on licensing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We would like a community made up of academics, small and medium enterprises and major telecom industry</a:t>
            </a:r>
          </a:p>
          <a:p>
            <a:pPr lvl="1"/>
            <a:r>
              <a:rPr lang="en-US" dirty="0" smtClean="0"/>
              <a:t>Work in parallel to 3GPP, but independently of the standardization process</a:t>
            </a:r>
          </a:p>
          <a:p>
            <a:pPr lvl="1"/>
            <a:r>
              <a:rPr lang="en-US" dirty="0" smtClean="0"/>
              <a:t>3GPP documents are open to non-members during the study and work period</a:t>
            </a:r>
          </a:p>
          <a:p>
            <a:pPr lvl="1"/>
            <a:r>
              <a:rPr lang="en-US" dirty="0" smtClean="0"/>
              <a:t>Hopefully academics can influence the standard through open-source prototyping</a:t>
            </a:r>
          </a:p>
          <a:p>
            <a:r>
              <a:rPr lang="en-US" dirty="0" smtClean="0"/>
              <a:t>Main issue: patent licensing</a:t>
            </a:r>
          </a:p>
          <a:p>
            <a:pPr lvl="1"/>
            <a:r>
              <a:rPr lang="en-US" dirty="0" smtClean="0"/>
              <a:t>GPL and Apache are not compatible with standards (at least not anytime soon)</a:t>
            </a:r>
          </a:p>
          <a:p>
            <a:pPr lvl="1"/>
            <a:r>
              <a:rPr lang="en-US" dirty="0" smtClean="0"/>
              <a:t>Contributors with standards-essential patents should be able to claim royalties on their intellectual property</a:t>
            </a:r>
          </a:p>
          <a:p>
            <a:pPr lvl="1"/>
            <a:r>
              <a:rPr lang="en-US" dirty="0" smtClean="0"/>
              <a:t>3GPP uses so-called FRAND licensing for the standard itself and this is automatically (legally) associated to any implementation of the standard.</a:t>
            </a:r>
          </a:p>
          <a:p>
            <a:r>
              <a:rPr lang="en-US" dirty="0" smtClean="0"/>
              <a:t>We (</a:t>
            </a:r>
            <a:r>
              <a:rPr lang="en-US" dirty="0" err="1" smtClean="0"/>
              <a:t>OpenAirInterface</a:t>
            </a:r>
            <a:r>
              <a:rPr lang="en-US" dirty="0" smtClean="0"/>
              <a:t>) get a lot of heat from traditional open-source developers, but this is the right choice if you want to influence the standard (5G and beyond) and work with the main players. </a:t>
            </a:r>
          </a:p>
          <a:p>
            <a:r>
              <a:rPr lang="en-US" dirty="0" smtClean="0"/>
              <a:t>Big industry (e.g. Ericsson, Qualcomm, etc.) approve this type of licensing for open-source, we just have to convince them to start contributing …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Opening 5G : WNPE 2016, University of Washington, 17/06/2016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481567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Shape 1"/>
          <p:cNvSpPr txBox="1"/>
          <p:nvPr/>
        </p:nvSpPr>
        <p:spPr>
          <a:xfrm>
            <a:off x="684360" y="115920"/>
            <a:ext cx="8208720" cy="8647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l">
              <a:lnSpc>
                <a:spcPct val="100000"/>
              </a:lnSpc>
            </a:pPr>
            <a:r>
              <a:rPr lang="en-US" sz="2800" b="1" strike="noStrike" dirty="0" smtClean="0">
                <a:solidFill>
                  <a:srgbClr val="00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rostile LT Std"/>
              </a:rPr>
              <a:t>OSA Strategic </a:t>
            </a:r>
            <a:r>
              <a:rPr lang="en-US" sz="2800" b="1" strike="noStrike" dirty="0">
                <a:solidFill>
                  <a:srgbClr val="00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rostile LT Std"/>
              </a:rPr>
              <a:t>Areas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6" name="TextShape 3"/>
          <p:cNvSpPr txBox="1"/>
          <p:nvPr/>
        </p:nvSpPr>
        <p:spPr>
          <a:xfrm>
            <a:off x="4633200" y="3394800"/>
            <a:ext cx="180720" cy="231120"/>
          </a:xfrm>
          <a:prstGeom prst="rect">
            <a:avLst/>
          </a:prstGeom>
          <a:noFill/>
          <a:ln>
            <a:noFill/>
          </a:ln>
        </p:spPr>
      </p:sp>
      <p:sp>
        <p:nvSpPr>
          <p:cNvPr id="127" name="TextShape 4"/>
          <p:cNvSpPr txBox="1"/>
          <p:nvPr/>
        </p:nvSpPr>
        <p:spPr>
          <a:xfrm>
            <a:off x="4633200" y="3394800"/>
            <a:ext cx="180720" cy="231120"/>
          </a:xfrm>
          <a:prstGeom prst="rect">
            <a:avLst/>
          </a:prstGeom>
          <a:noFill/>
          <a:ln>
            <a:noFill/>
          </a:ln>
        </p:spPr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60" y="1205437"/>
            <a:ext cx="7769069" cy="3809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6981" y="5490762"/>
            <a:ext cx="8823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Various use cases are considered, namely MTC/</a:t>
            </a:r>
            <a:r>
              <a:rPr lang="en-US" dirty="0" err="1" smtClean="0"/>
              <a:t>IoT</a:t>
            </a:r>
            <a:r>
              <a:rPr lang="en-US" dirty="0" smtClean="0"/>
              <a:t>, RAN Sharing, moving cells, etc.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94736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RRH to Datacenter Architecture </a:t>
            </a:r>
            <a:br>
              <a:rPr lang="en-US" dirty="0" smtClean="0"/>
            </a:br>
            <a:r>
              <a:rPr lang="en-US" dirty="0" smtClean="0"/>
              <a:t>(Deployment @ EURECOM)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523410" y="3750944"/>
            <a:ext cx="3528392" cy="2160240"/>
            <a:chOff x="611560" y="4365104"/>
            <a:chExt cx="3528392" cy="2160240"/>
          </a:xfrm>
        </p:grpSpPr>
        <p:sp>
          <p:nvSpPr>
            <p:cNvPr id="63" name="Rectangle 62"/>
            <p:cNvSpPr/>
            <p:nvPr/>
          </p:nvSpPr>
          <p:spPr>
            <a:xfrm>
              <a:off x="611560" y="4365104"/>
              <a:ext cx="3528392" cy="216024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899592" y="4509120"/>
              <a:ext cx="720080" cy="7920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chemeClr val="tx1"/>
                  </a:solidFill>
                </a:rPr>
                <a:t>eNB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763688" y="4509120"/>
              <a:ext cx="720080" cy="7920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chemeClr val="tx1"/>
                  </a:solidFill>
                </a:rPr>
                <a:t>eNB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3059832" y="4509120"/>
              <a:ext cx="720080" cy="7920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chemeClr val="tx1"/>
                  </a:solidFill>
                </a:rPr>
                <a:t>eNB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7" name="Cloud Callout 66"/>
            <p:cNvSpPr/>
            <p:nvPr/>
          </p:nvSpPr>
          <p:spPr>
            <a:xfrm>
              <a:off x="694058" y="5805264"/>
              <a:ext cx="3445893" cy="720080"/>
            </a:xfrm>
            <a:prstGeom prst="cloudCallout">
              <a:avLst>
                <a:gd name="adj1" fmla="val -32830"/>
                <a:gd name="adj2" fmla="val -1140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LOCAL CLOUD</a:t>
              </a:r>
            </a:p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(Low-latency Services)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68" name="Straight Arrow Connector 67"/>
            <p:cNvCxnSpPr>
              <a:stCxn id="64" idx="2"/>
            </p:cNvCxnSpPr>
            <p:nvPr/>
          </p:nvCxnSpPr>
          <p:spPr>
            <a:xfrm>
              <a:off x="1259632" y="5301208"/>
              <a:ext cx="360040" cy="504056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>
              <a:off x="2123728" y="5301208"/>
              <a:ext cx="144016" cy="504056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>
              <a:stCxn id="66" idx="2"/>
            </p:cNvCxnSpPr>
            <p:nvPr/>
          </p:nvCxnSpPr>
          <p:spPr>
            <a:xfrm flipH="1">
              <a:off x="3059832" y="5301208"/>
              <a:ext cx="360040" cy="504056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Rectangle 7"/>
          <p:cNvSpPr/>
          <p:nvPr/>
        </p:nvSpPr>
        <p:spPr>
          <a:xfrm>
            <a:off x="523410" y="2238776"/>
            <a:ext cx="3528392" cy="79208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openairCN</a:t>
            </a:r>
            <a:r>
              <a:rPr lang="en-US" dirty="0" smtClean="0">
                <a:solidFill>
                  <a:schemeClr val="tx1"/>
                </a:solidFill>
              </a:rPr>
              <a:t> EPC </a:t>
            </a:r>
            <a:r>
              <a:rPr lang="en-US" dirty="0" smtClean="0">
                <a:solidFill>
                  <a:schemeClr val="tx1"/>
                </a:solidFill>
              </a:rPr>
              <a:t>+ </a:t>
            </a:r>
            <a:r>
              <a:rPr lang="en-US" dirty="0" err="1" smtClean="0">
                <a:solidFill>
                  <a:schemeClr val="tx1"/>
                </a:solidFill>
              </a:rPr>
              <a:t>ClearWater</a:t>
            </a:r>
            <a:r>
              <a:rPr lang="en-US" dirty="0" smtClean="0">
                <a:solidFill>
                  <a:schemeClr val="tx1"/>
                </a:solidFill>
              </a:rPr>
              <a:t> IMS, </a:t>
            </a:r>
            <a:r>
              <a:rPr lang="en-US" dirty="0" err="1" smtClean="0">
                <a:solidFill>
                  <a:schemeClr val="tx1"/>
                </a:solidFill>
              </a:rPr>
              <a:t>FreePCRF</a:t>
            </a:r>
            <a:r>
              <a:rPr lang="en-US" dirty="0" smtClean="0">
                <a:solidFill>
                  <a:schemeClr val="tx1"/>
                </a:solidFill>
              </a:rPr>
              <a:t> (</a:t>
            </a:r>
            <a:r>
              <a:rPr lang="en-US" dirty="0" err="1" smtClean="0">
                <a:solidFill>
                  <a:schemeClr val="tx1"/>
                </a:solidFill>
              </a:rPr>
              <a:t>OpenStack</a:t>
            </a:r>
            <a:r>
              <a:rPr lang="en-US" dirty="0" smtClean="0">
                <a:solidFill>
                  <a:schemeClr val="tx1"/>
                </a:solidFill>
              </a:rPr>
              <a:t> + </a:t>
            </a:r>
            <a:r>
              <a:rPr lang="en-US" dirty="0" err="1" smtClean="0">
                <a:solidFill>
                  <a:schemeClr val="tx1"/>
                </a:solidFill>
              </a:rPr>
              <a:t>JuJu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976654" y="3030864"/>
            <a:ext cx="0" cy="86409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387506" y="3030864"/>
            <a:ext cx="0" cy="86409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23410" y="3329929"/>
            <a:ext cx="7431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S1AP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32357" y="3329929"/>
            <a:ext cx="7431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GTPu</a:t>
            </a:r>
            <a:endParaRPr lang="en-US" sz="1200" dirty="0" smtClean="0"/>
          </a:p>
        </p:txBody>
      </p:sp>
      <p:sp>
        <p:nvSpPr>
          <p:cNvPr id="13" name="Cloud Callout 12"/>
          <p:cNvSpPr/>
          <p:nvPr/>
        </p:nvSpPr>
        <p:spPr>
          <a:xfrm>
            <a:off x="667426" y="1518696"/>
            <a:ext cx="3445893" cy="720080"/>
          </a:xfrm>
          <a:prstGeom prst="cloudCallout">
            <a:avLst>
              <a:gd name="adj1" fmla="val -32830"/>
              <a:gd name="adj2" fmla="val -114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Main CLOUD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(Legacy Services)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840750" y="3030864"/>
            <a:ext cx="0" cy="86409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251602" y="3030864"/>
            <a:ext cx="0" cy="86409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387506" y="3329929"/>
            <a:ext cx="7431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S1AP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96453" y="3329929"/>
            <a:ext cx="7431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GTPu</a:t>
            </a:r>
            <a:endParaRPr lang="en-US" sz="1200" dirty="0" smtClean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3136894" y="3030864"/>
            <a:ext cx="0" cy="86409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547746" y="3030864"/>
            <a:ext cx="0" cy="86409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683650" y="3329929"/>
            <a:ext cx="7431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S1AP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092597" y="3329929"/>
            <a:ext cx="7431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GTPu</a:t>
            </a:r>
            <a:endParaRPr lang="en-US" sz="1200" dirty="0" smtClean="0"/>
          </a:p>
        </p:txBody>
      </p:sp>
      <p:sp>
        <p:nvSpPr>
          <p:cNvPr id="72" name="Rounded Rectangle 71"/>
          <p:cNvSpPr/>
          <p:nvPr/>
        </p:nvSpPr>
        <p:spPr bwMode="auto">
          <a:xfrm>
            <a:off x="6970029" y="3770825"/>
            <a:ext cx="684218" cy="700934"/>
          </a:xfrm>
          <a:prstGeom prst="roundRect">
            <a:avLst/>
          </a:prstGeom>
          <a:solidFill>
            <a:srgbClr val="E4BA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Small-cell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dirty="0" smtClean="0"/>
              <a:t>RRH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L1L</a:t>
            </a:r>
          </a:p>
        </p:txBody>
      </p:sp>
      <p:sp>
        <p:nvSpPr>
          <p:cNvPr id="73" name="Rounded Rectangle 72"/>
          <p:cNvSpPr/>
          <p:nvPr/>
        </p:nvSpPr>
        <p:spPr bwMode="auto">
          <a:xfrm>
            <a:off x="6876387" y="4606794"/>
            <a:ext cx="680638" cy="700934"/>
          </a:xfrm>
          <a:prstGeom prst="roundRect">
            <a:avLst/>
          </a:prstGeom>
          <a:solidFill>
            <a:srgbClr val="E4BA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Small-cell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dirty="0" smtClean="0"/>
              <a:t>RRH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L1L</a:t>
            </a:r>
          </a:p>
        </p:txBody>
      </p:sp>
      <p:sp>
        <p:nvSpPr>
          <p:cNvPr id="74" name="Rounded Rectangle 73"/>
          <p:cNvSpPr/>
          <p:nvPr/>
        </p:nvSpPr>
        <p:spPr bwMode="auto">
          <a:xfrm>
            <a:off x="5811402" y="3338431"/>
            <a:ext cx="692140" cy="700934"/>
          </a:xfrm>
          <a:prstGeom prst="roundRect">
            <a:avLst/>
          </a:prstGeom>
          <a:solidFill>
            <a:srgbClr val="E4BA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Small-cell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dirty="0" smtClean="0"/>
              <a:t>RRH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dirty="0" smtClean="0"/>
              <a:t>L1L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5" name="Rounded Rectangle 74"/>
          <p:cNvSpPr/>
          <p:nvPr/>
        </p:nvSpPr>
        <p:spPr bwMode="auto">
          <a:xfrm>
            <a:off x="8276792" y="3378255"/>
            <a:ext cx="586996" cy="350466"/>
          </a:xfrm>
          <a:prstGeom prst="roundRect">
            <a:avLst/>
          </a:prstGeom>
          <a:solidFill>
            <a:srgbClr val="F0F2A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Atomic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dirty="0" smtClean="0"/>
              <a:t>Clock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76" name="Straight Arrow Connector 75"/>
          <p:cNvCxnSpPr>
            <a:stCxn id="75" idx="1"/>
            <a:endCxn id="74" idx="3"/>
          </p:cNvCxnSpPr>
          <p:nvPr/>
        </p:nvCxnSpPr>
        <p:spPr bwMode="auto">
          <a:xfrm flipH="1">
            <a:off x="6503542" y="3553488"/>
            <a:ext cx="1773250" cy="13541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77" name="Straight Arrow Connector 76"/>
          <p:cNvCxnSpPr>
            <a:stCxn id="75" idx="1"/>
            <a:endCxn id="72" idx="3"/>
          </p:cNvCxnSpPr>
          <p:nvPr/>
        </p:nvCxnSpPr>
        <p:spPr bwMode="auto">
          <a:xfrm flipH="1">
            <a:off x="7654247" y="3553488"/>
            <a:ext cx="622545" cy="56780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78" name="Straight Arrow Connector 77"/>
          <p:cNvCxnSpPr>
            <a:stCxn id="75" idx="1"/>
            <a:endCxn id="73" idx="3"/>
          </p:cNvCxnSpPr>
          <p:nvPr/>
        </p:nvCxnSpPr>
        <p:spPr bwMode="auto">
          <a:xfrm flipH="1">
            <a:off x="7557025" y="3553488"/>
            <a:ext cx="719767" cy="140377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79" name="Straight Arrow Connector 78"/>
          <p:cNvCxnSpPr>
            <a:endCxn id="72" idx="1"/>
          </p:cNvCxnSpPr>
          <p:nvPr/>
        </p:nvCxnSpPr>
        <p:spPr bwMode="auto">
          <a:xfrm flipV="1">
            <a:off x="4051801" y="4121292"/>
            <a:ext cx="2918228" cy="35046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80" name="Straight Arrow Connector 79"/>
          <p:cNvCxnSpPr>
            <a:endCxn id="73" idx="1"/>
          </p:cNvCxnSpPr>
          <p:nvPr/>
        </p:nvCxnSpPr>
        <p:spPr bwMode="auto">
          <a:xfrm>
            <a:off x="4051801" y="4957261"/>
            <a:ext cx="2824586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81" name="Rounded Rectangle 80"/>
          <p:cNvSpPr/>
          <p:nvPr/>
        </p:nvSpPr>
        <p:spPr bwMode="auto">
          <a:xfrm>
            <a:off x="5901022" y="5307727"/>
            <a:ext cx="766904" cy="700934"/>
          </a:xfrm>
          <a:prstGeom prst="round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dirty="0" smtClean="0"/>
              <a:t>macro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-cell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dirty="0" smtClean="0"/>
              <a:t>RRH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L1L</a:t>
            </a:r>
          </a:p>
        </p:txBody>
      </p:sp>
      <p:cxnSp>
        <p:nvCxnSpPr>
          <p:cNvPr id="82" name="Straight Arrow Connector 81"/>
          <p:cNvCxnSpPr>
            <a:endCxn id="81" idx="1"/>
          </p:cNvCxnSpPr>
          <p:nvPr/>
        </p:nvCxnSpPr>
        <p:spPr bwMode="auto">
          <a:xfrm>
            <a:off x="5277341" y="5658194"/>
            <a:ext cx="623681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83" name="TextBox 82"/>
          <p:cNvSpPr txBox="1"/>
          <p:nvPr/>
        </p:nvSpPr>
        <p:spPr>
          <a:xfrm>
            <a:off x="4120397" y="3476043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 or 10GBe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84" name="Curved Connector 83"/>
          <p:cNvCxnSpPr>
            <a:stCxn id="81" idx="3"/>
            <a:endCxn id="75" idx="2"/>
          </p:cNvCxnSpPr>
          <p:nvPr/>
        </p:nvCxnSpPr>
        <p:spPr bwMode="auto">
          <a:xfrm flipV="1">
            <a:off x="6667926" y="3728721"/>
            <a:ext cx="1902364" cy="1929473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97" name="Straight Arrow Connector 96"/>
          <p:cNvCxnSpPr>
            <a:endCxn id="74" idx="1"/>
          </p:cNvCxnSpPr>
          <p:nvPr/>
        </p:nvCxnSpPr>
        <p:spPr bwMode="auto">
          <a:xfrm flipV="1">
            <a:off x="4004980" y="3688898"/>
            <a:ext cx="1806422" cy="43239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99" name="Rounded Rectangle 98"/>
          <p:cNvSpPr/>
          <p:nvPr/>
        </p:nvSpPr>
        <p:spPr bwMode="auto">
          <a:xfrm>
            <a:off x="4690345" y="5482961"/>
            <a:ext cx="586996" cy="350466"/>
          </a:xfrm>
          <a:prstGeom prst="roundRect">
            <a:avLst/>
          </a:prstGeom>
          <a:solidFill>
            <a:srgbClr val="F0F2A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CPRI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dirty="0" smtClean="0"/>
              <a:t>GW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100" name="Straight Arrow Connector 99"/>
          <p:cNvCxnSpPr/>
          <p:nvPr/>
        </p:nvCxnSpPr>
        <p:spPr bwMode="auto">
          <a:xfrm>
            <a:off x="4063299" y="5646210"/>
            <a:ext cx="623681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101" name="TextBox 100"/>
          <p:cNvSpPr txBox="1"/>
          <p:nvPr/>
        </p:nvSpPr>
        <p:spPr>
          <a:xfrm>
            <a:off x="5221131" y="5173182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CPRI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102" name="Picture 1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8370" y="1035773"/>
            <a:ext cx="1123950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" name="Picture 1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824" y="2473478"/>
            <a:ext cx="1480357" cy="427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" name="Picture 10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016" y="1878736"/>
            <a:ext cx="879021" cy="622316"/>
          </a:xfrm>
          <a:prstGeom prst="rect">
            <a:avLst/>
          </a:prstGeom>
        </p:spPr>
      </p:pic>
      <p:pic>
        <p:nvPicPr>
          <p:cNvPr id="105" name="Picture 10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667" y="5942006"/>
            <a:ext cx="1442582" cy="38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Opening 5G : WNPE 2016, University of Washington, 17/06/2016</a:t>
            </a:r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5752863" y="990827"/>
            <a:ext cx="3274607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Some issues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smtClean="0"/>
              <a:t>Distributed computation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smtClean="0"/>
              <a:t>Cheap synchronization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smtClean="0"/>
              <a:t>Loosening of control/user-plane coupling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smtClean="0"/>
              <a:t>Real-time I/Q over Eth links (copper, low-cost fiber)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06229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UE prototyping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Led by TCL</a:t>
            </a:r>
          </a:p>
          <a:p>
            <a:pPr lvl="1"/>
            <a:r>
              <a:rPr lang="en-US" dirty="0" smtClean="0"/>
              <a:t>Teams in France, Hong Kong and Shanghai working with OAI</a:t>
            </a:r>
          </a:p>
          <a:p>
            <a:r>
              <a:rPr lang="en-US" dirty="0" smtClean="0"/>
              <a:t>Target</a:t>
            </a:r>
          </a:p>
          <a:p>
            <a:pPr lvl="1"/>
            <a:r>
              <a:rPr lang="en-US" dirty="0" smtClean="0"/>
              <a:t>Stability of current 4G OAI UE</a:t>
            </a:r>
          </a:p>
          <a:p>
            <a:pPr lvl="2"/>
            <a:r>
              <a:rPr lang="en-US" dirty="0" smtClean="0"/>
              <a:t>Interoperability with commercial </a:t>
            </a:r>
            <a:r>
              <a:rPr lang="en-US" dirty="0" err="1" smtClean="0"/>
              <a:t>eNodeB</a:t>
            </a:r>
            <a:r>
              <a:rPr lang="en-US" dirty="0" smtClean="0"/>
              <a:t> (Cat 6)</a:t>
            </a:r>
          </a:p>
          <a:p>
            <a:pPr lvl="1"/>
            <a:r>
              <a:rPr lang="en-US" dirty="0" smtClean="0"/>
              <a:t>5G UE prototypes for 2018</a:t>
            </a:r>
          </a:p>
          <a:p>
            <a:pPr lvl="2"/>
            <a:r>
              <a:rPr lang="en-US" dirty="0" smtClean="0"/>
              <a:t>100 MHz bandwidth</a:t>
            </a:r>
          </a:p>
          <a:p>
            <a:pPr lvl="2"/>
            <a:r>
              <a:rPr lang="en-US" dirty="0" smtClean="0"/>
              <a:t>New waveforms (UF-OFDM)</a:t>
            </a:r>
          </a:p>
          <a:p>
            <a:pPr lvl="2"/>
            <a:r>
              <a:rPr lang="en-US" dirty="0" smtClean="0"/>
              <a:t>4x4 MIMO</a:t>
            </a:r>
          </a:p>
          <a:p>
            <a:pPr lvl="1"/>
            <a:r>
              <a:rPr lang="en-US" dirty="0" smtClean="0"/>
              <a:t>NB-</a:t>
            </a:r>
            <a:r>
              <a:rPr lang="en-US" dirty="0" err="1" smtClean="0"/>
              <a:t>IoT</a:t>
            </a:r>
            <a:r>
              <a:rPr lang="en-US" dirty="0" smtClean="0"/>
              <a:t> prototypes for 2017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Opening 5G : WNPE 2016, University of Washington, 17/06/2016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030150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Avenues for Performance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A mock yet realistic data-center environment is reasonably simple to deploy in a university (much more so than a full radio network in the spirit of the ITU IMT-2020 Vision)</a:t>
            </a:r>
          </a:p>
          <a:p>
            <a:pPr lvl="1"/>
            <a:r>
              <a:rPr lang="en-US" dirty="0" smtClean="0"/>
              <a:t>Combine radio elements and real end-user devices with synthetic (real-time) networks</a:t>
            </a:r>
          </a:p>
          <a:p>
            <a:pPr lvl="1"/>
            <a:r>
              <a:rPr lang="en-US" dirty="0" smtClean="0"/>
              <a:t>Several companies develop </a:t>
            </a:r>
            <a:r>
              <a:rPr lang="en-US" dirty="0" err="1" smtClean="0"/>
              <a:t>eNodeB</a:t>
            </a:r>
            <a:r>
              <a:rPr lang="en-US" dirty="0" smtClean="0"/>
              <a:t> testers (e.g. </a:t>
            </a:r>
            <a:r>
              <a:rPr lang="en-US" dirty="0" err="1" smtClean="0"/>
              <a:t>Ercom</a:t>
            </a:r>
            <a:r>
              <a:rPr lang="en-US" dirty="0" smtClean="0"/>
              <a:t>, </a:t>
            </a:r>
            <a:r>
              <a:rPr lang="en-US" dirty="0" err="1" smtClean="0"/>
              <a:t>Aeroflex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Labs that can’t afford equipment like this can make scaled down versions using OAI</a:t>
            </a:r>
          </a:p>
          <a:p>
            <a:pPr lvl="1"/>
            <a:r>
              <a:rPr lang="en-US" dirty="0" smtClean="0"/>
              <a:t>Both would need</a:t>
            </a:r>
          </a:p>
          <a:p>
            <a:pPr lvl="2"/>
            <a:r>
              <a:rPr lang="en-US" dirty="0" smtClean="0"/>
              <a:t>adaptions for data center RAN (</a:t>
            </a:r>
            <a:r>
              <a:rPr lang="en-US" dirty="0" err="1" smtClean="0"/>
              <a:t>fronthaul</a:t>
            </a:r>
            <a:r>
              <a:rPr lang="en-US" dirty="0" smtClean="0"/>
              <a:t> interfaces)</a:t>
            </a:r>
          </a:p>
          <a:p>
            <a:pPr lvl="2"/>
            <a:r>
              <a:rPr lang="en-US" dirty="0" smtClean="0"/>
              <a:t>accurate and high-performance channel, mobility and traffic models (much can be inherited from ns3 community)</a:t>
            </a:r>
          </a:p>
          <a:p>
            <a:pPr lvl="2"/>
            <a:r>
              <a:rPr lang="en-US" dirty="0" smtClean="0"/>
              <a:t>Software for performance measurements: real-time tracing</a:t>
            </a:r>
          </a:p>
          <a:p>
            <a:pPr lvl="1"/>
            <a:r>
              <a:rPr lang="en-US" dirty="0" smtClean="0"/>
              <a:t>Exploit open-source communities (e.g. ONOS, OPNFV, etc.) for NFV, SDN, etc.</a:t>
            </a:r>
          </a:p>
          <a:p>
            <a:r>
              <a:rPr lang="en-US" dirty="0" smtClean="0"/>
              <a:t>We should all get in a collaborate with telecom industry, they are opening up and we should help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Opening 5G : WNPE 2016, University of Washington, 17/06/2016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531513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still </a:t>
            </a:r>
            <a:r>
              <a:rPr lang="en-US" dirty="0" smtClean="0"/>
              <a:t>needed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Stability </a:t>
            </a:r>
            <a:r>
              <a:rPr lang="en-US" dirty="0"/>
              <a:t>and scalability of OAI </a:t>
            </a:r>
            <a:r>
              <a:rPr lang="en-US" dirty="0" smtClean="0"/>
              <a:t>implementation</a:t>
            </a:r>
          </a:p>
          <a:p>
            <a:pPr lvl="1"/>
            <a:r>
              <a:rPr lang="en-US" dirty="0" smtClean="0"/>
              <a:t>Community is helping a lot here recently but we need more direct input from academic groups in the USA.</a:t>
            </a:r>
          </a:p>
          <a:p>
            <a:pPr lvl="1"/>
            <a:r>
              <a:rPr lang="en-US" dirty="0" smtClean="0"/>
              <a:t>Alliance projects are set up to ensure this, but we need manpower</a:t>
            </a:r>
          </a:p>
          <a:p>
            <a:r>
              <a:rPr lang="en-US" dirty="0" smtClean="0"/>
              <a:t>Integration of available open-source tools for performance evaluation </a:t>
            </a:r>
          </a:p>
          <a:p>
            <a:pPr lvl="1"/>
            <a:r>
              <a:rPr lang="en-US" dirty="0" smtClean="0"/>
              <a:t>Licensing could be delicate (GPL is incompatible, could still be socket-based …)</a:t>
            </a:r>
          </a:p>
          <a:p>
            <a:r>
              <a:rPr lang="en-US" dirty="0" smtClean="0"/>
              <a:t>Testing methodology (continuous integration)</a:t>
            </a:r>
          </a:p>
          <a:p>
            <a:pPr lvl="1"/>
            <a:r>
              <a:rPr lang="en-US" dirty="0" smtClean="0"/>
              <a:t>Simple testing sites set up for community use at EURECOM and more recently INRIA (R2Lab in Sophia </a:t>
            </a:r>
            <a:r>
              <a:rPr lang="en-US" dirty="0" err="1" smtClean="0"/>
              <a:t>Antipolis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We will need more in the USA if the number of developers increases here	</a:t>
            </a:r>
          </a:p>
          <a:p>
            <a:r>
              <a:rPr lang="en-US" dirty="0" smtClean="0"/>
              <a:t>Replication of full network infrastructure at multiple sites</a:t>
            </a:r>
          </a:p>
          <a:p>
            <a:pPr lvl="1"/>
            <a:r>
              <a:rPr lang="en-US" dirty="0" smtClean="0"/>
              <a:t>Europe will be covered by us and other partners</a:t>
            </a:r>
          </a:p>
          <a:p>
            <a:pPr lvl="1"/>
            <a:r>
              <a:rPr lang="en-US" dirty="0" smtClean="0"/>
              <a:t>Discussions underway with Chinese, Taiwanese and Japanese institutions</a:t>
            </a:r>
          </a:p>
          <a:p>
            <a:pPr lvl="1"/>
            <a:r>
              <a:rPr lang="en-US" dirty="0" smtClean="0"/>
              <a:t>Underway in India (IIT Hyderabad)</a:t>
            </a:r>
          </a:p>
          <a:p>
            <a:pPr lvl="1"/>
            <a:r>
              <a:rPr lang="en-US" dirty="0" smtClean="0"/>
              <a:t>USA?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Opening 5G : WNPE 2016, University of Washington, 17/06/2016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185789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</a:t>
            </a:r>
            <a:r>
              <a:rPr lang="en-US" dirty="0" smtClean="0"/>
              <a:t>Steps for OAI and the OSA (general)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982639"/>
            <a:ext cx="8208962" cy="5254649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Ensure a path 4G</a:t>
            </a:r>
            <a:r>
              <a:rPr lang="en-US" dirty="0">
                <a:sym typeface="Symbol"/>
              </a:rPr>
              <a:t>  </a:t>
            </a:r>
            <a:r>
              <a:rPr lang="en-US" dirty="0"/>
              <a:t>5G through open-source policy </a:t>
            </a:r>
            <a:r>
              <a:rPr lang="en-US" dirty="0">
                <a:solidFill>
                  <a:srgbClr val="FF0000"/>
                </a:solidFill>
              </a:rPr>
              <a:t>Reference implementation of </a:t>
            </a:r>
            <a:r>
              <a:rPr lang="en-US" dirty="0" err="1">
                <a:solidFill>
                  <a:srgbClr val="FF0000"/>
                </a:solidFill>
              </a:rPr>
              <a:t>Rel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14</a:t>
            </a:r>
            <a:r>
              <a:rPr lang="en-US" dirty="0" smtClean="0"/>
              <a:t> </a:t>
            </a:r>
            <a:r>
              <a:rPr lang="en-US" dirty="0">
                <a:sym typeface="Symbol"/>
              </a:rPr>
              <a:t></a:t>
            </a:r>
            <a:r>
              <a:rPr lang="en-US" dirty="0"/>
              <a:t> 5G</a:t>
            </a:r>
          </a:p>
          <a:p>
            <a:pPr marL="742950" lvl="2" indent="-342900">
              <a:spcBef>
                <a:spcPct val="50000"/>
              </a:spcBef>
              <a:buFont typeface="Wingdings" pitchFamily="2" charset="2"/>
              <a:buChar char="§"/>
            </a:pPr>
            <a:r>
              <a:rPr lang="en-US" dirty="0" err="1" smtClean="0"/>
              <a:t>Fronthaul</a:t>
            </a:r>
            <a:r>
              <a:rPr lang="en-US" dirty="0" smtClean="0"/>
              <a:t> technology, low-cost high-efficiency</a:t>
            </a:r>
          </a:p>
          <a:p>
            <a:pPr marL="742950" lvl="2" indent="-342900">
              <a:spcBef>
                <a:spcPct val="50000"/>
              </a:spcBef>
              <a:buFont typeface="Wingdings" pitchFamily="2" charset="2"/>
              <a:buChar char="§"/>
            </a:pPr>
            <a:r>
              <a:rPr lang="en-US" dirty="0" smtClean="0"/>
              <a:t>new </a:t>
            </a:r>
            <a:r>
              <a:rPr lang="en-US" dirty="0"/>
              <a:t>carrier candidates now (e.g. </a:t>
            </a:r>
            <a:r>
              <a:rPr lang="en-US" dirty="0" smtClean="0"/>
              <a:t>UF-OFDM, NB-</a:t>
            </a:r>
            <a:r>
              <a:rPr lang="en-US" dirty="0" err="1" smtClean="0"/>
              <a:t>IoT</a:t>
            </a:r>
            <a:r>
              <a:rPr lang="en-US" dirty="0" smtClean="0"/>
              <a:t>), </a:t>
            </a:r>
            <a:r>
              <a:rPr lang="en-US" dirty="0"/>
              <a:t>short packet low-latency carriers, contention-based access</a:t>
            </a:r>
          </a:p>
          <a:p>
            <a:pPr marL="742950" lvl="2" indent="-342900">
              <a:spcBef>
                <a:spcPct val="50000"/>
              </a:spcBef>
              <a:buFont typeface="Wingdings" pitchFamily="2" charset="2"/>
              <a:buChar char="§"/>
            </a:pPr>
            <a:r>
              <a:rPr lang="en-US" dirty="0"/>
              <a:t>VRAN, NFV, MEC architectures</a:t>
            </a:r>
          </a:p>
          <a:p>
            <a:r>
              <a:rPr lang="en-US" u="sng" dirty="0" smtClean="0"/>
              <a:t>Serious </a:t>
            </a:r>
            <a:r>
              <a:rPr lang="en-US" u="sng" dirty="0"/>
              <a:t>contributors </a:t>
            </a:r>
            <a:r>
              <a:rPr lang="en-US" dirty="0"/>
              <a:t>from outside </a:t>
            </a:r>
            <a:r>
              <a:rPr lang="en-US" dirty="0" err="1"/>
              <a:t>Eurecom</a:t>
            </a:r>
            <a:endParaRPr lang="en-US" dirty="0"/>
          </a:p>
          <a:p>
            <a:pPr lvl="1"/>
            <a:r>
              <a:rPr lang="en-US" dirty="0"/>
              <a:t>Combination of hackers, academics, SMEs and major </a:t>
            </a:r>
            <a:r>
              <a:rPr lang="en-US" dirty="0" smtClean="0"/>
              <a:t>industry</a:t>
            </a:r>
            <a:endParaRPr lang="en-US" dirty="0"/>
          </a:p>
          <a:p>
            <a:r>
              <a:rPr lang="en-US" dirty="0"/>
              <a:t>« ready to use » for anybody on commodity hardware (PCs + National Instruments)</a:t>
            </a:r>
          </a:p>
          <a:p>
            <a:pPr lvl="1"/>
            <a:r>
              <a:rPr lang="en-US" dirty="0"/>
              <a:t>and industrial platforms </a:t>
            </a:r>
            <a:r>
              <a:rPr lang="en-US" dirty="0" smtClean="0"/>
              <a:t>!</a:t>
            </a:r>
          </a:p>
          <a:p>
            <a:pPr lvl="2"/>
            <a:r>
              <a:rPr lang="en-US" dirty="0" smtClean="0"/>
              <a:t>Functional with RU/SU split IF3 (interconnection with CPRI RRH)</a:t>
            </a:r>
          </a:p>
          <a:p>
            <a:pPr lvl="1"/>
            <a:r>
              <a:rPr lang="en-US" dirty="0" smtClean="0"/>
              <a:t>EURECOM ExpressMIMO2, NI/</a:t>
            </a:r>
            <a:r>
              <a:rPr lang="en-US" dirty="0" err="1" smtClean="0"/>
              <a:t>Ettus</a:t>
            </a:r>
            <a:r>
              <a:rPr lang="en-US" dirty="0" smtClean="0"/>
              <a:t> USRP, </a:t>
            </a:r>
            <a:r>
              <a:rPr lang="en-US" dirty="0" err="1" smtClean="0"/>
              <a:t>Nuand</a:t>
            </a:r>
            <a:r>
              <a:rPr lang="en-US" dirty="0" smtClean="0"/>
              <a:t> </a:t>
            </a:r>
            <a:r>
              <a:rPr lang="en-US" dirty="0" err="1" smtClean="0"/>
              <a:t>BladeRF</a:t>
            </a:r>
            <a:r>
              <a:rPr lang="en-US" dirty="0" smtClean="0"/>
              <a:t>, Lime </a:t>
            </a:r>
            <a:r>
              <a:rPr lang="en-US" dirty="0" err="1" smtClean="0"/>
              <a:t>SoDeRa</a:t>
            </a:r>
            <a:endParaRPr lang="en-US" dirty="0" smtClean="0"/>
          </a:p>
          <a:p>
            <a:r>
              <a:rPr lang="en-US" dirty="0" smtClean="0"/>
              <a:t>Multi-architecture</a:t>
            </a:r>
          </a:p>
          <a:p>
            <a:pPr lvl="1"/>
            <a:r>
              <a:rPr lang="en-US" dirty="0" smtClean="0"/>
              <a:t>x86, ARM, soon NXP (Freescale)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Opening 5G : WNPE 2016, University of Washington, 17/06/2016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6409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OAI is ramping up very quickly now and 5G will need an open-source community for the RAN portion</a:t>
            </a:r>
          </a:p>
          <a:p>
            <a:pPr lvl="1"/>
            <a:r>
              <a:rPr lang="en-US" dirty="0" smtClean="0"/>
              <a:t>Proof-of-concept demonstrators</a:t>
            </a:r>
          </a:p>
          <a:p>
            <a:pPr lvl="1"/>
            <a:r>
              <a:rPr lang="en-US" dirty="0" smtClean="0"/>
              <a:t>Collaboration with standards making bodies</a:t>
            </a:r>
          </a:p>
          <a:p>
            <a:r>
              <a:rPr lang="en-US" dirty="0" smtClean="0"/>
              <a:t>OAI needs a developer base in the USA (users are here, no real development yet)</a:t>
            </a:r>
          </a:p>
          <a:p>
            <a:pPr lvl="1"/>
            <a:r>
              <a:rPr lang="en-US" dirty="0" smtClean="0"/>
              <a:t>Connection with US industry labs should be done here</a:t>
            </a:r>
          </a:p>
          <a:p>
            <a:pPr lvl="2"/>
            <a:r>
              <a:rPr lang="en-US" dirty="0" smtClean="0"/>
              <a:t>Support, contribution to OAI Alliance projects</a:t>
            </a:r>
          </a:p>
          <a:p>
            <a:pPr lvl="1"/>
            <a:r>
              <a:rPr lang="en-US" dirty="0" smtClean="0"/>
              <a:t>Need funding for US university labs to work on OAI</a:t>
            </a:r>
          </a:p>
          <a:p>
            <a:pPr lvl="2"/>
            <a:r>
              <a:rPr lang="en-US" dirty="0" smtClean="0"/>
              <a:t>Continued collaboration with European initiatives (e.g. FIRE+)</a:t>
            </a:r>
          </a:p>
          <a:p>
            <a:pPr lvl="1"/>
            <a:r>
              <a:rPr lang="en-US" dirty="0" smtClean="0"/>
              <a:t>Need to set up periodic workshops here too</a:t>
            </a:r>
          </a:p>
          <a:p>
            <a:pPr lvl="2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workshop/training in May 2016 was a success, but there were very few non-European labs.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Opening 5G : WNPE 2016, University of Washington, 17/06/2016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84011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Challenges for Open-source technologies at the onset of 5G standardization</a:t>
            </a:r>
          </a:p>
          <a:p>
            <a:r>
              <a:rPr lang="en-US" dirty="0" smtClean="0"/>
              <a:t>OAI Software Alliance Objectives</a:t>
            </a:r>
          </a:p>
          <a:p>
            <a:r>
              <a:rPr lang="en-US" dirty="0" smtClean="0"/>
              <a:t>Avenues for performance evaluation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Opening 5G : WNPE 2016, University of Washington, 17/06/2016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98329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Open-Source, </a:t>
            </a:r>
            <a:r>
              <a:rPr lang="en-US" dirty="0" err="1" smtClean="0"/>
              <a:t>Telcos</a:t>
            </a:r>
            <a:r>
              <a:rPr lang="en-US" dirty="0" smtClean="0"/>
              <a:t> and 5G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Open-source technologies are everywhere at the extremities of </a:t>
            </a:r>
            <a:r>
              <a:rPr lang="en-US" dirty="0" smtClean="0"/>
              <a:t>envisaged 5G telecom equipment</a:t>
            </a:r>
            <a:endParaRPr lang="en-US" dirty="0" smtClean="0"/>
          </a:p>
          <a:p>
            <a:pPr lvl="1"/>
            <a:r>
              <a:rPr lang="en-US" dirty="0"/>
              <a:t>Slicing and </a:t>
            </a:r>
            <a:r>
              <a:rPr lang="en-US" dirty="0" err="1"/>
              <a:t>softwarisation</a:t>
            </a:r>
            <a:r>
              <a:rPr lang="en-US" dirty="0"/>
              <a:t> are among the most important aspects of 5G networking architecture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end-to-end </a:t>
            </a:r>
            <a:r>
              <a:rPr lang="en-US" dirty="0"/>
              <a:t>agile, dynamic, on-demand resource </a:t>
            </a:r>
            <a:r>
              <a:rPr lang="en-US" dirty="0" smtClean="0"/>
              <a:t>mobility </a:t>
            </a:r>
            <a:r>
              <a:rPr lang="en-US" dirty="0" smtClean="0"/>
              <a:t>optimization</a:t>
            </a:r>
            <a:endParaRPr lang="en-US" dirty="0" smtClean="0"/>
          </a:p>
          <a:p>
            <a:pPr lvl="2"/>
            <a:r>
              <a:rPr lang="en-US" dirty="0" smtClean="0"/>
              <a:t>management </a:t>
            </a:r>
            <a:r>
              <a:rPr lang="en-US" dirty="0"/>
              <a:t>via the use of </a:t>
            </a:r>
            <a:r>
              <a:rPr lang="en-US" dirty="0" smtClean="0"/>
              <a:t>SDN </a:t>
            </a:r>
            <a:r>
              <a:rPr lang="en-US" dirty="0"/>
              <a:t>and NFV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Focus of open-source movements </a:t>
            </a:r>
            <a:r>
              <a:rPr lang="en-US" dirty="0" smtClean="0"/>
              <a:t>is really on tools for orchestration and </a:t>
            </a:r>
            <a:r>
              <a:rPr lang="en-US" dirty="0" smtClean="0"/>
              <a:t>control</a:t>
            </a:r>
          </a:p>
          <a:p>
            <a:pPr lvl="2"/>
            <a:r>
              <a:rPr lang="en-US" dirty="0" smtClean="0"/>
              <a:t>ONOS, OPNFV, OSM, etc. </a:t>
            </a:r>
            <a:endParaRPr lang="en-US" dirty="0" smtClean="0"/>
          </a:p>
          <a:p>
            <a:pPr lvl="1"/>
            <a:r>
              <a:rPr lang="en-US" dirty="0" smtClean="0"/>
              <a:t>Other main area: testing of telecom software in data center environments</a:t>
            </a:r>
          </a:p>
          <a:p>
            <a:pPr lvl="2"/>
            <a:r>
              <a:rPr lang="en-US" dirty="0" smtClean="0"/>
              <a:t>Software </a:t>
            </a:r>
            <a:r>
              <a:rPr lang="en-US" dirty="0" smtClean="0"/>
              <a:t>emulators of radio network components in data center (i.e. connection of software stubs at various points in </a:t>
            </a:r>
            <a:r>
              <a:rPr lang="en-US" dirty="0" err="1" smtClean="0"/>
              <a:t>telco</a:t>
            </a:r>
            <a:r>
              <a:rPr lang="en-US" dirty="0" smtClean="0"/>
              <a:t> network inside the RAN/MEC data center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=&gt; next generation wireless performance evaluation tools! Because of chosen computing environment, simulator/</a:t>
            </a:r>
            <a:r>
              <a:rPr lang="en-US" dirty="0" smtClean="0"/>
              <a:t>e</a:t>
            </a:r>
            <a:r>
              <a:rPr lang="en-US" dirty="0" smtClean="0"/>
              <a:t>mulator targets and real communications equipment are getting closer.</a:t>
            </a:r>
          </a:p>
          <a:p>
            <a:r>
              <a:rPr lang="en-US" dirty="0" err="1" smtClean="0"/>
              <a:t>OpenAirInterface</a:t>
            </a:r>
            <a:r>
              <a:rPr lang="en-US" dirty="0" smtClean="0"/>
              <a:t> =&gt; bring open-source into the radio-access network</a:t>
            </a:r>
          </a:p>
          <a:p>
            <a:pPr lvl="1"/>
            <a:r>
              <a:rPr lang="en-US" dirty="0" smtClean="0"/>
              <a:t>And provide licensing which is compatible with 3GPP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Opening 5G : WNPE 2016, University of Washington, 17/06/2016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3485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5G Network Big </a:t>
            </a:r>
            <a:r>
              <a:rPr lang="en-US" dirty="0" smtClean="0"/>
              <a:t>Picture </a:t>
            </a:r>
            <a:r>
              <a:rPr lang="en-US" dirty="0" smtClean="0"/>
              <a:t>(ITU </a:t>
            </a:r>
            <a:r>
              <a:rPr lang="en-US" dirty="0" smtClean="0"/>
              <a:t>IMT2020 FG)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58" y="1165771"/>
            <a:ext cx="8691937" cy="4876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-25689" y="6043518"/>
            <a:ext cx="909262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 smtClean="0"/>
              <a:t>Source</a:t>
            </a:r>
            <a:r>
              <a:rPr lang="en-US" sz="1100" dirty="0" smtClean="0"/>
              <a:t>: https</a:t>
            </a:r>
            <a:r>
              <a:rPr lang="en-US" sz="1100" dirty="0"/>
              <a:t>://www.itu.int/en/ITU-T/Workshops-and-Seminars/itu-ngmn/Documents/Abstracts_and_Presentations/Peter-Ashwood-Smithv2.pdf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Opening 5G : WNPE 2016, University of Washington, 17/06/2016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1671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vision </a:t>
            </a:r>
            <a:r>
              <a:rPr lang="en-US" dirty="0" smtClean="0"/>
              <a:t>of </a:t>
            </a:r>
            <a:r>
              <a:rPr lang="en-US" dirty="0" smtClean="0"/>
              <a:t>5G (protocol splits)</a:t>
            </a:r>
            <a:endParaRPr lang="en-US" dirty="0"/>
          </a:p>
        </p:txBody>
      </p:sp>
      <p:sp>
        <p:nvSpPr>
          <p:cNvPr id="5" name="Cloud Callout 4"/>
          <p:cNvSpPr/>
          <p:nvPr/>
        </p:nvSpPr>
        <p:spPr bwMode="auto">
          <a:xfrm>
            <a:off x="1191802" y="1839074"/>
            <a:ext cx="6082301" cy="2424701"/>
          </a:xfrm>
          <a:prstGeom prst="cloudCallou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78867" y="2876764"/>
            <a:ext cx="1479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“RAN” Cloud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390472" y="2126753"/>
            <a:ext cx="1910993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Heterogeneous PDCP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 bwMode="auto">
          <a:xfrm>
            <a:off x="2032569" y="5645648"/>
            <a:ext cx="811659" cy="48802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/>
              <a:t>LTE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-PHY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/>
              <a:t>Radio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982912" y="3029163"/>
            <a:ext cx="892139" cy="97604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/>
              <a:t>LTE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-RLC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/>
              <a:t>LTE-MAC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/>
              <a:t>LTE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-PHY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3193550" y="3017176"/>
            <a:ext cx="811659" cy="97604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5G-RLC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/>
              <a:t>5G-MAC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5G-PHY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3193549" y="5645647"/>
            <a:ext cx="811659" cy="48802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/>
              <a:t>5G-PHY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/>
              <a:t>Radio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4345969" y="4825428"/>
            <a:ext cx="883578" cy="130824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5G-RLC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/>
              <a:t>5G-MAC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5G-PHY</a:t>
            </a:r>
          </a:p>
        </p:txBody>
      </p:sp>
      <p:cxnSp>
        <p:nvCxnSpPr>
          <p:cNvPr id="18" name="Straight Connector 17"/>
          <p:cNvCxnSpPr>
            <a:stCxn id="7" idx="2"/>
            <a:endCxn id="13" idx="0"/>
          </p:cNvCxnSpPr>
          <p:nvPr/>
        </p:nvCxnSpPr>
        <p:spPr bwMode="auto">
          <a:xfrm flipH="1">
            <a:off x="2428982" y="2773084"/>
            <a:ext cx="1916987" cy="25607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>
            <a:stCxn id="7" idx="2"/>
            <a:endCxn id="14" idx="0"/>
          </p:cNvCxnSpPr>
          <p:nvPr/>
        </p:nvCxnSpPr>
        <p:spPr bwMode="auto">
          <a:xfrm flipH="1">
            <a:off x="3599380" y="2773084"/>
            <a:ext cx="746589" cy="24409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>
            <a:stCxn id="13" idx="2"/>
            <a:endCxn id="8" idx="0"/>
          </p:cNvCxnSpPr>
          <p:nvPr/>
        </p:nvCxnSpPr>
        <p:spPr bwMode="auto">
          <a:xfrm>
            <a:off x="2428982" y="4005208"/>
            <a:ext cx="9417" cy="164044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 flipH="1">
            <a:off x="3611366" y="4005208"/>
            <a:ext cx="1" cy="164044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>
            <a:endCxn id="16" idx="0"/>
          </p:cNvCxnSpPr>
          <p:nvPr/>
        </p:nvCxnSpPr>
        <p:spPr bwMode="auto">
          <a:xfrm>
            <a:off x="4345968" y="2773084"/>
            <a:ext cx="441790" cy="205234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Rectangle 26"/>
          <p:cNvSpPr/>
          <p:nvPr/>
        </p:nvSpPr>
        <p:spPr bwMode="auto">
          <a:xfrm>
            <a:off x="1839074" y="1058236"/>
            <a:ext cx="4777483" cy="59590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5G CORE</a:t>
            </a:r>
          </a:p>
        </p:txBody>
      </p:sp>
      <p:sp>
        <p:nvSpPr>
          <p:cNvPr id="28" name="Oval 27"/>
          <p:cNvSpPr/>
          <p:nvPr/>
        </p:nvSpPr>
        <p:spPr bwMode="auto">
          <a:xfrm>
            <a:off x="2032569" y="4695290"/>
            <a:ext cx="1972640" cy="318499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15757" y="4428162"/>
            <a:ext cx="16233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Low-Latency Front-haul</a:t>
            </a:r>
          </a:p>
          <a:p>
            <a:pPr algn="r"/>
            <a:r>
              <a:rPr lang="en-US" dirty="0" smtClean="0"/>
              <a:t>split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 bwMode="auto">
          <a:xfrm>
            <a:off x="5340848" y="4825428"/>
            <a:ext cx="885291" cy="130824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/>
              <a:t>LTE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-RLC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/>
              <a:t>LTE-MAC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/>
              <a:t>LTE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-PHY</a:t>
            </a:r>
          </a:p>
        </p:txBody>
      </p:sp>
      <p:cxnSp>
        <p:nvCxnSpPr>
          <p:cNvPr id="31" name="Straight Connector 30"/>
          <p:cNvCxnSpPr>
            <a:endCxn id="30" idx="0"/>
          </p:cNvCxnSpPr>
          <p:nvPr/>
        </p:nvCxnSpPr>
        <p:spPr bwMode="auto">
          <a:xfrm>
            <a:off x="4345969" y="2773084"/>
            <a:ext cx="1437525" cy="205234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" name="Rectangle 33"/>
          <p:cNvSpPr/>
          <p:nvPr/>
        </p:nvSpPr>
        <p:spPr bwMode="auto">
          <a:xfrm>
            <a:off x="6755257" y="4825429"/>
            <a:ext cx="811659" cy="128769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/>
              <a:t>WIFI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/>
              <a:t>MAC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WIFI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PHY</a:t>
            </a:r>
          </a:p>
        </p:txBody>
      </p:sp>
      <p:cxnSp>
        <p:nvCxnSpPr>
          <p:cNvPr id="35" name="Straight Connector 34"/>
          <p:cNvCxnSpPr>
            <a:stCxn id="7" idx="2"/>
            <a:endCxn id="34" idx="0"/>
          </p:cNvCxnSpPr>
          <p:nvPr/>
        </p:nvCxnSpPr>
        <p:spPr bwMode="auto">
          <a:xfrm>
            <a:off x="4345969" y="2773084"/>
            <a:ext cx="2815118" cy="205234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6" name="Oval 45"/>
          <p:cNvSpPr/>
          <p:nvPr/>
        </p:nvSpPr>
        <p:spPr bwMode="auto">
          <a:xfrm>
            <a:off x="4445282" y="4263775"/>
            <a:ext cx="2479499" cy="318499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202185" y="3818092"/>
            <a:ext cx="18698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Higher-Latency Front-haul</a:t>
            </a:r>
          </a:p>
          <a:p>
            <a:pPr algn="l"/>
            <a:r>
              <a:rPr lang="en-US" dirty="0" smtClean="0"/>
              <a:t>split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Opening 5G : WNPE 2016, University of Washington, 17/06/2016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7646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ITU-Vision for Open-source and 5G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Opening 5G : WNPE 2016, University of Washington, 17/06/2016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25" y="1112781"/>
            <a:ext cx="6965950" cy="502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77403" y="6004826"/>
            <a:ext cx="879467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 smtClean="0"/>
              <a:t>Source</a:t>
            </a:r>
            <a:r>
              <a:rPr lang="en-US" sz="1100" dirty="0" smtClean="0"/>
              <a:t>: http</a:t>
            </a:r>
            <a:r>
              <a:rPr lang="en-US" sz="1100" dirty="0"/>
              <a:t>://www.itu.int/en/ITU-T/wtsa16/prepmeet/Documents/CIS-RCC/presentations/Presentation_1_Forum_ITU-Vision%202020.pdf</a:t>
            </a:r>
          </a:p>
        </p:txBody>
      </p:sp>
    </p:spTree>
    <p:extLst>
      <p:ext uri="{BB962C8B-B14F-4D97-AF65-F5344CB8AC3E}">
        <p14:creationId xmlns:p14="http://schemas.microsoft.com/office/powerpoint/2010/main" val="107439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ITU-Vision for Open-source and 5G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Opening 5G : WNPE 2016, University of Washington, 17/06/2016</a:t>
            </a: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75" y="854254"/>
            <a:ext cx="7105650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5935271"/>
            <a:ext cx="91440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b="1" dirty="0" smtClean="0"/>
              <a:t>Source:</a:t>
            </a:r>
            <a:r>
              <a:rPr lang="en-US" sz="1050" dirty="0" smtClean="0"/>
              <a:t> https</a:t>
            </a:r>
            <a:r>
              <a:rPr lang="en-US" sz="1050" dirty="0"/>
              <a:t>://www.itu.int/net4/wsis/forum/2016/Content/AgendaFiles/document/6d79fff5-b348-4f95-b7e8-e940c9d34dfc/ITU-TSB_Bilel_Jamoussi.pdf</a:t>
            </a:r>
          </a:p>
        </p:txBody>
      </p:sp>
    </p:spTree>
    <p:extLst>
      <p:ext uri="{BB962C8B-B14F-4D97-AF65-F5344CB8AC3E}">
        <p14:creationId xmlns:p14="http://schemas.microsoft.com/office/powerpoint/2010/main" val="316233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bit on OpenAirInterface.org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Today it is feasible to put a fully-compliant 4G </a:t>
            </a:r>
            <a:r>
              <a:rPr lang="en-US" dirty="0" err="1" smtClean="0"/>
              <a:t>eNodeB</a:t>
            </a:r>
            <a:r>
              <a:rPr lang="en-US" dirty="0" smtClean="0"/>
              <a:t> and EPC in a commodity x86 or ARM-based computer (or data center for a pool of </a:t>
            </a:r>
            <a:r>
              <a:rPr lang="en-US" dirty="0" err="1" smtClean="0"/>
              <a:t>eNodeBs</a:t>
            </a:r>
            <a:r>
              <a:rPr lang="en-US" dirty="0" smtClean="0"/>
              <a:t>) and UE too.</a:t>
            </a:r>
            <a:endParaRPr lang="en-US" dirty="0" smtClean="0"/>
          </a:p>
          <a:p>
            <a:pPr lvl="1"/>
            <a:r>
              <a:rPr lang="en-US" dirty="0" smtClean="0"/>
              <a:t>Emergence of “radio”-hackers in addition to commercial vendors</a:t>
            </a:r>
          </a:p>
          <a:p>
            <a:pPr lvl="1"/>
            <a:r>
              <a:rPr lang="en-US" dirty="0" smtClean="0"/>
              <a:t>OAI Alliance </a:t>
            </a:r>
          </a:p>
          <a:p>
            <a:pPr lvl="2"/>
            <a:r>
              <a:rPr lang="en-US" dirty="0" smtClean="0"/>
              <a:t>launched in 2014</a:t>
            </a:r>
          </a:p>
          <a:p>
            <a:pPr lvl="2"/>
            <a:r>
              <a:rPr lang="en-US" dirty="0" smtClean="0"/>
              <a:t>3GPP strategic members in 2015 (Bell Labs, Orange, TCL-Alcatel, </a:t>
            </a:r>
            <a:r>
              <a:rPr lang="en-US" dirty="0" err="1" smtClean="0"/>
              <a:t>Ercom</a:t>
            </a:r>
            <a:r>
              <a:rPr lang="en-US" dirty="0" smtClean="0"/>
              <a:t>)</a:t>
            </a:r>
          </a:p>
          <a:p>
            <a:r>
              <a:rPr lang="en-US" dirty="0" smtClean="0"/>
              <a:t>Coupling this with an open-source community makes for a very disruptive technology for the onset of 5G</a:t>
            </a:r>
          </a:p>
          <a:p>
            <a:pPr lvl="1"/>
            <a:r>
              <a:rPr lang="en-US" dirty="0" smtClean="0"/>
              <a:t>What we’re building</a:t>
            </a:r>
          </a:p>
          <a:p>
            <a:pPr lvl="2"/>
            <a:r>
              <a:rPr lang="en-US" dirty="0" smtClean="0"/>
              <a:t>Community of </a:t>
            </a:r>
            <a:r>
              <a:rPr lang="en-US" dirty="0" smtClean="0"/>
              <a:t>individuals</a:t>
            </a:r>
            <a:r>
              <a:rPr lang="en-US" dirty="0" smtClean="0"/>
              <a:t>, academics, small companies </a:t>
            </a:r>
            <a:r>
              <a:rPr lang="en-US" dirty="0" smtClean="0"/>
              <a:t>and major industrials embracing open-source for 5G</a:t>
            </a:r>
          </a:p>
          <a:p>
            <a:pPr lvl="1"/>
            <a:r>
              <a:rPr lang="en-US" dirty="0" smtClean="0"/>
              <a:t>What we hope to become</a:t>
            </a:r>
          </a:p>
          <a:p>
            <a:pPr lvl="2"/>
            <a:r>
              <a:rPr lang="en-US" dirty="0" smtClean="0"/>
              <a:t>A strong voice and maybe a game-changer in the 3GPP world</a:t>
            </a:r>
          </a:p>
          <a:p>
            <a:pPr lvl="3"/>
            <a:r>
              <a:rPr lang="en-US" dirty="0" smtClean="0"/>
              <a:t>Real impact from “the little guys” on 3GPP systems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Opening 5G : WNPE 2016, University of Washington, 17/06/2016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2209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Challenge in bringing </a:t>
            </a:r>
            <a:r>
              <a:rPr lang="en-US" dirty="0" smtClean="0"/>
              <a:t>open-source into the RAN</a:t>
            </a:r>
            <a:endParaRPr lang="en-US" dirty="0"/>
          </a:p>
        </p:txBody>
      </p:sp>
      <p:sp>
        <p:nvSpPr>
          <p:cNvPr id="26" name="Content Placeholder 25"/>
          <p:cNvSpPr>
            <a:spLocks noGrp="1"/>
          </p:cNvSpPr>
          <p:nvPr>
            <p:ph idx="1"/>
          </p:nvPr>
        </p:nvSpPr>
        <p:spPr>
          <a:xfrm>
            <a:off x="4092195" y="843859"/>
            <a:ext cx="4942948" cy="4968875"/>
          </a:xfrm>
        </p:spPr>
        <p:txBody>
          <a:bodyPr>
            <a:normAutofit fontScale="85000" lnSpcReduction="10000"/>
          </a:bodyPr>
          <a:lstStyle/>
          <a:p>
            <a:pPr lvl="1"/>
            <a:r>
              <a:rPr lang="en-US" dirty="0" smtClean="0"/>
              <a:t>Licensing for 3GPP/WIFI OS communities</a:t>
            </a:r>
            <a:endParaRPr lang="en-US" dirty="0" smtClean="0"/>
          </a:p>
          <a:p>
            <a:pPr lvl="2"/>
            <a:r>
              <a:rPr lang="en-US" dirty="0" smtClean="0"/>
              <a:t>Allow 3GPP members to contribute to open-source and still perceive royalties</a:t>
            </a:r>
          </a:p>
          <a:p>
            <a:pPr lvl="2"/>
            <a:r>
              <a:rPr lang="en-US" dirty="0" smtClean="0"/>
              <a:t>Compatible with</a:t>
            </a:r>
          </a:p>
          <a:p>
            <a:pPr lvl="3"/>
            <a:r>
              <a:rPr lang="en-US" dirty="0" smtClean="0"/>
              <a:t> academic/research/prototyping use</a:t>
            </a:r>
          </a:p>
          <a:p>
            <a:pPr lvl="3"/>
            <a:r>
              <a:rPr lang="en-US" dirty="0" smtClean="0"/>
              <a:t>commercial use in devices, data centers and testing equipment</a:t>
            </a:r>
          </a:p>
          <a:p>
            <a:pPr lvl="2"/>
            <a:r>
              <a:rPr lang="en-US" dirty="0" smtClean="0"/>
              <a:t>Approval by Alcatel-Lucent, Orange, TCL and Ericsson (observer)</a:t>
            </a:r>
          </a:p>
          <a:p>
            <a:pPr lvl="1"/>
            <a:r>
              <a:rPr lang="en-US" dirty="0" smtClean="0"/>
              <a:t>Community coexistence/synergy with standardization process</a:t>
            </a:r>
          </a:p>
          <a:p>
            <a:pPr lvl="2"/>
            <a:r>
              <a:rPr lang="en-US" dirty="0" smtClean="0"/>
              <a:t>Use of open-source in prototyping phase of 5G</a:t>
            </a:r>
          </a:p>
          <a:p>
            <a:pPr lvl="2"/>
            <a:r>
              <a:rPr lang="en-US" dirty="0" smtClean="0"/>
              <a:t>Open-source community following 3GPP process</a:t>
            </a:r>
          </a:p>
          <a:p>
            <a:pPr lvl="2"/>
            <a:r>
              <a:rPr lang="en-US" dirty="0" smtClean="0"/>
              <a:t>Community representation in 3GPP via OSA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Opening 5G : WNPE 2016, University of Washington, 17/06/2016</a:t>
            </a:r>
            <a:endParaRPr lang="fr-FR" dirty="0"/>
          </a:p>
        </p:txBody>
      </p:sp>
      <p:sp>
        <p:nvSpPr>
          <p:cNvPr id="5" name="AutoShape 4" descr="Image result for LTE logo"/>
          <p:cNvSpPr>
            <a:spLocks noChangeAspect="1" noChangeArrowheads="1"/>
          </p:cNvSpPr>
          <p:nvPr/>
        </p:nvSpPr>
        <p:spPr bwMode="auto">
          <a:xfrm>
            <a:off x="155575" y="-547688"/>
            <a:ext cx="1266825" cy="115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9" descr="Image result for osmocom logo"/>
          <p:cNvSpPr>
            <a:spLocks noChangeAspect="1" noChangeArrowheads="1"/>
          </p:cNvSpPr>
          <p:nvPr/>
        </p:nvSpPr>
        <p:spPr bwMode="auto">
          <a:xfrm>
            <a:off x="155575" y="-411163"/>
            <a:ext cx="666750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AutoShape 15" descr="Image result for amarisoft logo"/>
          <p:cNvSpPr>
            <a:spLocks noChangeAspect="1" noChangeArrowheads="1"/>
          </p:cNvSpPr>
          <p:nvPr/>
        </p:nvSpPr>
        <p:spPr bwMode="auto">
          <a:xfrm>
            <a:off x="155575" y="-304800"/>
            <a:ext cx="21526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AutoShape 19" descr="Image result for ietf logo"/>
          <p:cNvSpPr>
            <a:spLocks noChangeAspect="1" noChangeArrowheads="1"/>
          </p:cNvSpPr>
          <p:nvPr/>
        </p:nvSpPr>
        <p:spPr bwMode="auto">
          <a:xfrm>
            <a:off x="155575" y="-547688"/>
            <a:ext cx="2171700" cy="115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995851" y="1297037"/>
            <a:ext cx="2816609" cy="2693746"/>
            <a:chOff x="523410" y="1035773"/>
            <a:chExt cx="5065771" cy="4875411"/>
          </a:xfrm>
        </p:grpSpPr>
        <p:grpSp>
          <p:nvGrpSpPr>
            <p:cNvPr id="6" name="Group 5"/>
            <p:cNvGrpSpPr/>
            <p:nvPr/>
          </p:nvGrpSpPr>
          <p:grpSpPr>
            <a:xfrm>
              <a:off x="523410" y="3750944"/>
              <a:ext cx="3528392" cy="2160240"/>
              <a:chOff x="611560" y="4365104"/>
              <a:chExt cx="3528392" cy="2160240"/>
            </a:xfrm>
          </p:grpSpPr>
          <p:sp>
            <p:nvSpPr>
              <p:cNvPr id="63" name="Rectangle 62"/>
              <p:cNvSpPr/>
              <p:nvPr/>
            </p:nvSpPr>
            <p:spPr>
              <a:xfrm>
                <a:off x="611560" y="4365104"/>
                <a:ext cx="3528392" cy="216024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755576" y="4509120"/>
                <a:ext cx="864096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 err="1" smtClean="0">
                    <a:solidFill>
                      <a:schemeClr val="tx1"/>
                    </a:solidFill>
                  </a:rPr>
                  <a:t>eNB</a:t>
                </a:r>
                <a:endParaRPr lang="en-US" sz="105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1763687" y="4509120"/>
                <a:ext cx="864096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 err="1" smtClean="0">
                    <a:solidFill>
                      <a:schemeClr val="tx1"/>
                    </a:solidFill>
                  </a:rPr>
                  <a:t>eNB</a:t>
                </a:r>
                <a:endParaRPr lang="en-US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2931939" y="4509120"/>
                <a:ext cx="847973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 err="1" smtClean="0">
                    <a:solidFill>
                      <a:schemeClr val="tx1"/>
                    </a:solidFill>
                  </a:rPr>
                  <a:t>eNB</a:t>
                </a:r>
                <a:endParaRPr lang="en-US" sz="105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7" name="Cloud Callout 66"/>
              <p:cNvSpPr/>
              <p:nvPr/>
            </p:nvSpPr>
            <p:spPr>
              <a:xfrm>
                <a:off x="694058" y="5805264"/>
                <a:ext cx="3445893" cy="720080"/>
              </a:xfrm>
              <a:prstGeom prst="cloudCallout">
                <a:avLst>
                  <a:gd name="adj1" fmla="val -32830"/>
                  <a:gd name="adj2" fmla="val -1140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 smtClean="0">
                    <a:solidFill>
                      <a:schemeClr val="tx1"/>
                    </a:solidFill>
                  </a:rPr>
                  <a:t>Mobile Edge Cloud</a:t>
                </a:r>
                <a:endParaRPr lang="en-US" sz="105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68" name="Straight Arrow Connector 67"/>
              <p:cNvCxnSpPr>
                <a:stCxn id="64" idx="2"/>
              </p:cNvCxnSpPr>
              <p:nvPr/>
            </p:nvCxnSpPr>
            <p:spPr>
              <a:xfrm>
                <a:off x="1187624" y="5301208"/>
                <a:ext cx="432048" cy="504055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Arrow Connector 68"/>
              <p:cNvCxnSpPr/>
              <p:nvPr/>
            </p:nvCxnSpPr>
            <p:spPr>
              <a:xfrm>
                <a:off x="2123728" y="5301208"/>
                <a:ext cx="144016" cy="504056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Arrow Connector 69"/>
              <p:cNvCxnSpPr>
                <a:stCxn id="66" idx="2"/>
              </p:cNvCxnSpPr>
              <p:nvPr/>
            </p:nvCxnSpPr>
            <p:spPr>
              <a:xfrm flipH="1">
                <a:off x="3059836" y="5301208"/>
                <a:ext cx="296089" cy="504055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Rectangle 7"/>
            <p:cNvSpPr/>
            <p:nvPr/>
          </p:nvSpPr>
          <p:spPr>
            <a:xfrm>
              <a:off x="523410" y="2238776"/>
              <a:ext cx="3528392" cy="792088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EPC + </a:t>
              </a:r>
              <a:r>
                <a:rPr lang="en-US" sz="1000" dirty="0" err="1" smtClean="0">
                  <a:solidFill>
                    <a:schemeClr val="tx1"/>
                  </a:solidFill>
                </a:rPr>
                <a:t>ClearWater</a:t>
              </a:r>
              <a:r>
                <a:rPr lang="en-US" sz="1000" dirty="0" smtClean="0">
                  <a:solidFill>
                    <a:schemeClr val="tx1"/>
                  </a:solidFill>
                </a:rPr>
                <a:t> IMS, </a:t>
              </a:r>
              <a:r>
                <a:rPr lang="en-US" sz="1000" dirty="0" err="1" smtClean="0">
                  <a:solidFill>
                    <a:schemeClr val="tx1"/>
                  </a:solidFill>
                </a:rPr>
                <a:t>FreePCRF</a:t>
              </a:r>
              <a:r>
                <a:rPr lang="en-US" sz="1000" dirty="0" smtClean="0">
                  <a:solidFill>
                    <a:schemeClr val="tx1"/>
                  </a:solidFill>
                </a:rPr>
                <a:t> (</a:t>
              </a:r>
              <a:r>
                <a:rPr lang="en-US" sz="1000" dirty="0" err="1" smtClean="0">
                  <a:solidFill>
                    <a:schemeClr val="tx1"/>
                  </a:solidFill>
                </a:rPr>
                <a:t>OpenStack</a:t>
              </a:r>
              <a:r>
                <a:rPr lang="en-US" sz="1000" dirty="0" smtClean="0">
                  <a:solidFill>
                    <a:schemeClr val="tx1"/>
                  </a:solidFill>
                </a:rPr>
                <a:t> + </a:t>
              </a:r>
              <a:r>
                <a:rPr lang="en-US" sz="1000" dirty="0" err="1" smtClean="0">
                  <a:solidFill>
                    <a:schemeClr val="tx1"/>
                  </a:solidFill>
                </a:rPr>
                <a:t>JuJu</a:t>
              </a:r>
              <a:r>
                <a:rPr lang="en-US" sz="1000" dirty="0" smtClean="0">
                  <a:solidFill>
                    <a:schemeClr val="tx1"/>
                  </a:solidFill>
                </a:rPr>
                <a:t>)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976654" y="3030864"/>
              <a:ext cx="0" cy="864096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1387506" y="3030864"/>
              <a:ext cx="0" cy="864096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523410" y="3329929"/>
              <a:ext cx="743180" cy="3039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00" dirty="0" smtClean="0"/>
                <a:t>S1AP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32357" y="3329929"/>
              <a:ext cx="743180" cy="3039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00" dirty="0" err="1" smtClean="0"/>
                <a:t>GTPu</a:t>
              </a:r>
              <a:endParaRPr lang="en-US" sz="500" dirty="0" smtClean="0"/>
            </a:p>
          </p:txBody>
        </p:sp>
        <p:sp>
          <p:nvSpPr>
            <p:cNvPr id="13" name="Cloud Callout 12"/>
            <p:cNvSpPr/>
            <p:nvPr/>
          </p:nvSpPr>
          <p:spPr>
            <a:xfrm>
              <a:off x="667426" y="1518696"/>
              <a:ext cx="3445893" cy="720080"/>
            </a:xfrm>
            <a:prstGeom prst="cloudCallout">
              <a:avLst>
                <a:gd name="adj1" fmla="val -32830"/>
                <a:gd name="adj2" fmla="val -1140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Main CLOUD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1840750" y="3030864"/>
              <a:ext cx="0" cy="864096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2251602" y="3030864"/>
              <a:ext cx="0" cy="864096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1387506" y="3329929"/>
              <a:ext cx="743180" cy="3039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00" dirty="0" smtClean="0"/>
                <a:t>S1AP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796453" y="3329929"/>
              <a:ext cx="743180" cy="3039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00" dirty="0" err="1" smtClean="0"/>
                <a:t>GTPu</a:t>
              </a:r>
              <a:endParaRPr lang="en-US" sz="500" dirty="0" smtClean="0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>
              <a:off x="3136894" y="3030864"/>
              <a:ext cx="0" cy="864096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3547746" y="3030864"/>
              <a:ext cx="0" cy="864096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2683649" y="3329929"/>
              <a:ext cx="743180" cy="3039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00" dirty="0" smtClean="0"/>
                <a:t>S1AP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092596" y="3329929"/>
              <a:ext cx="743180" cy="3039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00" dirty="0" err="1" smtClean="0"/>
                <a:t>GTPu</a:t>
              </a:r>
              <a:endParaRPr lang="en-US" sz="500" dirty="0" smtClean="0"/>
            </a:p>
          </p:txBody>
        </p:sp>
        <p:pic>
          <p:nvPicPr>
            <p:cNvPr id="102" name="Picture 10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8370" y="1035773"/>
              <a:ext cx="1123950" cy="842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" name="Picture 10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8824" y="2473478"/>
              <a:ext cx="1480357" cy="427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" name="Picture 10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0016" y="1878736"/>
              <a:ext cx="879021" cy="622316"/>
            </a:xfrm>
            <a:prstGeom prst="rect">
              <a:avLst/>
            </a:prstGeom>
          </p:spPr>
        </p:pic>
      </p:grpSp>
      <p:pic>
        <p:nvPicPr>
          <p:cNvPr id="1026" name="Picture 2" descr="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49" y="2841833"/>
            <a:ext cx="450840" cy="264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72" y="3174028"/>
            <a:ext cx="740403" cy="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10" descr="openairlogo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080" y="3354616"/>
            <a:ext cx="946185" cy="393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995" y="2762262"/>
            <a:ext cx="424295" cy="552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4587" y="3763808"/>
            <a:ext cx="1230630" cy="313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Rectangle 61"/>
          <p:cNvSpPr/>
          <p:nvPr/>
        </p:nvSpPr>
        <p:spPr>
          <a:xfrm>
            <a:off x="1684052" y="4926565"/>
            <a:ext cx="480444" cy="4376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UE</a:t>
            </a:r>
            <a:endParaRPr lang="en-US" sz="1050" dirty="0">
              <a:solidFill>
                <a:schemeClr val="tx1"/>
              </a:solidFill>
            </a:endParaRPr>
          </a:p>
        </p:txBody>
      </p:sp>
      <p:pic>
        <p:nvPicPr>
          <p:cNvPr id="71" name="Picture 2" descr="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29" y="4960193"/>
            <a:ext cx="450840" cy="264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52" y="5292388"/>
            <a:ext cx="740403" cy="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" name="Picture 10" descr="openairlogo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360" y="5061496"/>
            <a:ext cx="946185" cy="393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022" y="5377426"/>
            <a:ext cx="742092" cy="5427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7" name="Picture 2" descr="JPE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09" y="1188293"/>
            <a:ext cx="317923" cy="186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32" y="1375708"/>
            <a:ext cx="522117" cy="475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81" y="1850717"/>
            <a:ext cx="606044" cy="321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4" y="2310675"/>
            <a:ext cx="791929" cy="23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Oval 28"/>
          <p:cNvSpPr/>
          <p:nvPr/>
        </p:nvSpPr>
        <p:spPr bwMode="auto">
          <a:xfrm>
            <a:off x="-15098" y="2377947"/>
            <a:ext cx="4569253" cy="3087951"/>
          </a:xfrm>
          <a:prstGeom prst="ellipse">
            <a:avLst/>
          </a:prstGeom>
          <a:solidFill>
            <a:srgbClr val="FF0000">
              <a:alpha val="8000"/>
            </a:srgbClr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4" name="Picture 2" descr="SRS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0701" y="5132132"/>
            <a:ext cx="647127" cy="320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SRS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261" y="3095606"/>
            <a:ext cx="647127" cy="320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openLTE Icon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090" y="4153792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3349778" y="4197726"/>
            <a:ext cx="9359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err="1"/>
              <a:t>openLTE</a:t>
            </a:r>
            <a:endParaRPr lang="en-US" sz="1400" b="1" dirty="0"/>
          </a:p>
        </p:txBody>
      </p:sp>
      <p:pic>
        <p:nvPicPr>
          <p:cNvPr id="57" name="Picture 10" descr="openairlogo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171" y="1610833"/>
            <a:ext cx="946185" cy="393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442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TE-Tutorial-Rel10++">
  <a:themeElements>
    <a:clrScheme name="1_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Modèle par défaut">
      <a:majorFont>
        <a:latin typeface="Eurostile LT Std"/>
        <a:ea typeface=""/>
        <a:cs typeface=""/>
      </a:majorFont>
      <a:minorFont>
        <a:latin typeface="Eurostile LT St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dash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dash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LTE-Tutorial-Rel10++</Template>
  <TotalTime>178630</TotalTime>
  <Words>1404</Words>
  <Application>Microsoft Office PowerPoint</Application>
  <PresentationFormat>On-screen Show (4:3)</PresentationFormat>
  <Paragraphs>214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LTE-Tutorial-Rel10++</vt:lpstr>
      <vt:lpstr>Opening 5G  Prof. R. Knopp Communication Systems Dept. EURECOM, Sophia Antipolis FRANCE</vt:lpstr>
      <vt:lpstr>Overview</vt:lpstr>
      <vt:lpstr>Open-Source, Telcos and 5G</vt:lpstr>
      <vt:lpstr>5G Network Big Picture (ITU IMT2020 FG)</vt:lpstr>
      <vt:lpstr>Another vision of 5G (protocol splits)</vt:lpstr>
      <vt:lpstr>ITU-Vision for Open-source and 5G</vt:lpstr>
      <vt:lpstr>ITU-Vision for Open-source and 5G</vt:lpstr>
      <vt:lpstr>A bit on OpenAirInterface.org</vt:lpstr>
      <vt:lpstr>Main Challenge in bringing open-source into the RAN</vt:lpstr>
      <vt:lpstr>A bit more on licensing</vt:lpstr>
      <vt:lpstr>PowerPoint Presentation</vt:lpstr>
      <vt:lpstr>RRH to Datacenter Architecture  (Deployment @ EURECOM)</vt:lpstr>
      <vt:lpstr>UE prototyping</vt:lpstr>
      <vt:lpstr>Avenues for Performance Evaluation</vt:lpstr>
      <vt:lpstr>What is still needed</vt:lpstr>
      <vt:lpstr>Next Steps for OAI and the OSA (general)</vt:lpstr>
      <vt:lpstr>Conclusions</vt:lpstr>
    </vt:vector>
  </TitlesOfParts>
  <Company>EURECOM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OpenAirinterface -  Towards Truly Open-Source Solutions for 5G</dc:title>
  <dc:creator>Raymond Knopp;nikaeinn</dc:creator>
  <cp:lastModifiedBy>Raymond Knopp</cp:lastModifiedBy>
  <cp:revision>255</cp:revision>
  <cp:lastPrinted>2014-02-04T11:27:58Z</cp:lastPrinted>
  <dcterms:created xsi:type="dcterms:W3CDTF">2013-11-12T08:05:53Z</dcterms:created>
  <dcterms:modified xsi:type="dcterms:W3CDTF">2016-06-17T18:47:54Z</dcterms:modified>
</cp:coreProperties>
</file>